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44" r:id="rId6"/>
    <p:sldMasterId id="2147484470" r:id="rId7"/>
    <p:sldMasterId id="2147484743" r:id="rId8"/>
  </p:sldMasterIdLst>
  <p:notesMasterIdLst>
    <p:notesMasterId r:id="rId63"/>
  </p:notesMasterIdLst>
  <p:handoutMasterIdLst>
    <p:handoutMasterId r:id="rId64"/>
  </p:handoutMasterIdLst>
  <p:sldIdLst>
    <p:sldId id="529" r:id="rId9"/>
    <p:sldId id="256" r:id="rId10"/>
    <p:sldId id="447" r:id="rId11"/>
    <p:sldId id="445" r:id="rId12"/>
    <p:sldId id="322" r:id="rId13"/>
    <p:sldId id="323" r:id="rId14"/>
    <p:sldId id="423" r:id="rId15"/>
    <p:sldId id="424" r:id="rId16"/>
    <p:sldId id="495" r:id="rId17"/>
    <p:sldId id="496" r:id="rId18"/>
    <p:sldId id="497" r:id="rId19"/>
    <p:sldId id="449" r:id="rId20"/>
    <p:sldId id="544" r:id="rId21"/>
    <p:sldId id="535" r:id="rId22"/>
    <p:sldId id="439" r:id="rId23"/>
    <p:sldId id="440" r:id="rId24"/>
    <p:sldId id="441" r:id="rId25"/>
    <p:sldId id="538" r:id="rId26"/>
    <p:sldId id="539" r:id="rId27"/>
    <p:sldId id="540" r:id="rId28"/>
    <p:sldId id="541" r:id="rId29"/>
    <p:sldId id="547" r:id="rId30"/>
    <p:sldId id="542" r:id="rId31"/>
    <p:sldId id="543" r:id="rId32"/>
    <p:sldId id="536" r:id="rId33"/>
    <p:sldId id="498" r:id="rId34"/>
    <p:sldId id="499" r:id="rId35"/>
    <p:sldId id="500" r:id="rId36"/>
    <p:sldId id="501" r:id="rId37"/>
    <p:sldId id="523" r:id="rId38"/>
    <p:sldId id="502" r:id="rId39"/>
    <p:sldId id="503" r:id="rId40"/>
    <p:sldId id="504" r:id="rId41"/>
    <p:sldId id="506" r:id="rId42"/>
    <p:sldId id="507" r:id="rId43"/>
    <p:sldId id="508" r:id="rId44"/>
    <p:sldId id="509" r:id="rId45"/>
    <p:sldId id="510" r:id="rId46"/>
    <p:sldId id="511" r:id="rId47"/>
    <p:sldId id="528" r:id="rId48"/>
    <p:sldId id="513" r:id="rId49"/>
    <p:sldId id="514" r:id="rId50"/>
    <p:sldId id="521" r:id="rId51"/>
    <p:sldId id="520" r:id="rId52"/>
    <p:sldId id="525" r:id="rId53"/>
    <p:sldId id="516" r:id="rId54"/>
    <p:sldId id="517" r:id="rId55"/>
    <p:sldId id="518" r:id="rId56"/>
    <p:sldId id="519" r:id="rId57"/>
    <p:sldId id="477" r:id="rId58"/>
    <p:sldId id="491" r:id="rId59"/>
    <p:sldId id="492" r:id="rId60"/>
    <p:sldId id="493" r:id="rId61"/>
    <p:sldId id="494" r:id="rId62"/>
  </p:sldIdLst>
  <p:sldSz cx="12436475" cy="6994525"/>
  <p:notesSz cx="7023100" cy="93091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terprise" id="{FA5940FE-F6DC-4B71-9EB1-68F1CECF6617}">
          <p14:sldIdLst>
            <p14:sldId id="529"/>
            <p14:sldId id="256"/>
            <p14:sldId id="447"/>
            <p14:sldId id="445"/>
            <p14:sldId id="322"/>
            <p14:sldId id="323"/>
            <p14:sldId id="423"/>
            <p14:sldId id="424"/>
            <p14:sldId id="495"/>
            <p14:sldId id="496"/>
            <p14:sldId id="497"/>
            <p14:sldId id="449"/>
            <p14:sldId id="544"/>
            <p14:sldId id="535"/>
            <p14:sldId id="439"/>
            <p14:sldId id="440"/>
            <p14:sldId id="441"/>
            <p14:sldId id="538"/>
            <p14:sldId id="539"/>
            <p14:sldId id="540"/>
            <p14:sldId id="541"/>
            <p14:sldId id="547"/>
            <p14:sldId id="542"/>
            <p14:sldId id="543"/>
          </p14:sldIdLst>
        </p14:section>
        <p14:section name="Detailed Scenarios" id="{98816934-DFC3-4C8A-BC50-756A0AF3FD4F}">
          <p14:sldIdLst>
            <p14:sldId id="536"/>
            <p14:sldId id="498"/>
            <p14:sldId id="499"/>
            <p14:sldId id="500"/>
            <p14:sldId id="501"/>
            <p14:sldId id="523"/>
            <p14:sldId id="502"/>
            <p14:sldId id="503"/>
            <p14:sldId id="504"/>
            <p14:sldId id="506"/>
            <p14:sldId id="507"/>
            <p14:sldId id="508"/>
            <p14:sldId id="509"/>
            <p14:sldId id="510"/>
            <p14:sldId id="511"/>
            <p14:sldId id="528"/>
            <p14:sldId id="513"/>
            <p14:sldId id="514"/>
            <p14:sldId id="521"/>
            <p14:sldId id="520"/>
            <p14:sldId id="525"/>
            <p14:sldId id="516"/>
            <p14:sldId id="517"/>
            <p14:sldId id="518"/>
            <p14:sldId id="519"/>
            <p14:sldId id="477"/>
          </p14:sldIdLst>
        </p14:section>
        <p14:section name="Case Studies" id="{61FEF8BD-0E0A-4B63-A518-55873B60F393}">
          <p14:sldIdLst>
            <p14:sldId id="491"/>
            <p14:sldId id="492"/>
            <p14:sldId id="493"/>
            <p14:sldId id="494"/>
          </p14:sldIdLst>
        </p14:section>
        <p14:section name="Appendix" id="{0EAEEC99-28AD-47DE-82F7-AD718D726201}">
          <p14:sldIdLst/>
        </p14:section>
      </p14:sectionLst>
    </p:ext>
    <p:ext uri="{EFAFB233-063F-42B5-8137-9DF3F51BA10A}">
      <p15:sldGuideLst xmlns:p15="http://schemas.microsoft.com/office/powerpoint/2012/main">
        <p15:guide id="1" orient="horz" pos="187" userDrawn="1">
          <p15:clr>
            <a:srgbClr val="A4A3A4"/>
          </p15:clr>
        </p15:guide>
        <p15:guide id="2" orient="horz" pos="763">
          <p15:clr>
            <a:srgbClr val="A4A3A4"/>
          </p15:clr>
        </p15:guide>
        <p15:guide id="3" orient="horz" pos="1339" userDrawn="1">
          <p15:clr>
            <a:srgbClr val="A4A3A4"/>
          </p15:clr>
        </p15:guide>
        <p15:guide id="4" orient="horz" pos="2539" userDrawn="1">
          <p15:clr>
            <a:srgbClr val="A4A3A4"/>
          </p15:clr>
        </p15:guide>
        <p15:guide id="5" orient="horz" pos="4171" userDrawn="1">
          <p15:clr>
            <a:srgbClr val="A4A3A4"/>
          </p15:clr>
        </p15:guide>
        <p15:guide id="6" orient="horz" pos="3571" userDrawn="1">
          <p15:clr>
            <a:srgbClr val="A4A3A4"/>
          </p15:clr>
        </p15:guide>
        <p15:guide id="7" orient="horz" pos="3067" userDrawn="1">
          <p15:clr>
            <a:srgbClr val="A4A3A4"/>
          </p15:clr>
        </p15:guide>
        <p15:guide id="8" orient="horz" pos="1963" userDrawn="1">
          <p15:clr>
            <a:srgbClr val="A4A3A4"/>
          </p15:clr>
        </p15:guide>
        <p15:guide id="10" pos="173" userDrawn="1">
          <p15:clr>
            <a:srgbClr val="A4A3A4"/>
          </p15:clr>
        </p15:guide>
        <p15:guide id="11" pos="1349" userDrawn="1">
          <p15:clr>
            <a:srgbClr val="A4A3A4"/>
          </p15:clr>
        </p15:guide>
        <p15:guide id="12" pos="7661" userDrawn="1">
          <p15:clr>
            <a:srgbClr val="A4A3A4"/>
          </p15:clr>
        </p15:guide>
        <p15:guide id="13" pos="797" userDrawn="1">
          <p15:clr>
            <a:srgbClr val="A4A3A4"/>
          </p15:clr>
        </p15:guide>
        <p15:guide id="14" pos="7037" userDrawn="1">
          <p15:clr>
            <a:srgbClr val="A4A3A4"/>
          </p15:clr>
        </p15:guide>
        <p15:guide id="15" pos="3557" userDrawn="1">
          <p15:clr>
            <a:srgbClr val="A4A3A4"/>
          </p15:clr>
        </p15:guide>
        <p15:guide id="16" pos="1901">
          <p15:clr>
            <a:srgbClr val="A4A3A4"/>
          </p15:clr>
        </p15:guide>
        <p15:guide id="17" pos="2477" userDrawn="1">
          <p15:clr>
            <a:srgbClr val="A4A3A4"/>
          </p15:clr>
        </p15:guide>
        <p15:guide id="18" pos="4157" userDrawn="1">
          <p15:clr>
            <a:srgbClr val="A4A3A4"/>
          </p15:clr>
        </p15:guide>
        <p15:guide id="20" pos="5261" userDrawn="1">
          <p15:clr>
            <a:srgbClr val="A4A3A4"/>
          </p15:clr>
        </p15:guide>
        <p15:guide id="21" pos="5933" userDrawn="1">
          <p15:clr>
            <a:srgbClr val="A4A3A4"/>
          </p15:clr>
        </p15:guide>
        <p15:guide id="22" pos="6461" userDrawn="1">
          <p15:clr>
            <a:srgbClr val="A4A3A4"/>
          </p15:clr>
        </p15:guide>
        <p15:guide id="23" pos="3101" userDrawn="1">
          <p15:clr>
            <a:srgbClr val="A4A3A4"/>
          </p15:clr>
        </p15:guide>
        <p15:guide id="24" pos="3917" userDrawn="1">
          <p15:clr>
            <a:srgbClr val="A4A3A4"/>
          </p15:clr>
        </p15:guide>
        <p15:guide id="25" orient="horz" pos="3955" userDrawn="1">
          <p15:clr>
            <a:srgbClr val="A4A3A4"/>
          </p15:clr>
        </p15:guide>
        <p15:guide id="27" pos="4685" userDrawn="1">
          <p15:clr>
            <a:srgbClr val="A4A3A4"/>
          </p15:clr>
        </p15:guide>
        <p15:guide id="28" pos="783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guide id="3" orient="horz" pos="2932">
          <p15:clr>
            <a:srgbClr val="A4A3A4"/>
          </p15:clr>
        </p15:guide>
        <p15:guide id="4"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Lindsay Berg" initials="LB" lastIdx="2" clrIdx="2"/>
  <p:cmAuthor id="3" name="Chris Wells" initials="CW" lastIdx="10" clrIdx="3">
    <p:extLst>
      <p:ext uri="{19B8F6BF-5375-455C-9EA6-DF929625EA0E}">
        <p15:presenceInfo xmlns:p15="http://schemas.microsoft.com/office/powerpoint/2012/main" userId="S-1-5-21-383413107-1061881802-891584314-4780" providerId="AD"/>
      </p:ext>
    </p:extLst>
  </p:cmAuthor>
  <p:cmAuthor id="4" name="Karri Alexion-Tiernan" initials="K" lastIdx="2" clrIdx="4">
    <p:extLst>
      <p:ext uri="{19B8F6BF-5375-455C-9EA6-DF929625EA0E}">
        <p15:presenceInfo xmlns:p15="http://schemas.microsoft.com/office/powerpoint/2012/main" userId="S-1-5-21-2127521184-1604012920-1887927527-430508" providerId="AD"/>
      </p:ext>
    </p:extLst>
  </p:cmAuthor>
  <p:cmAuthor id="5" name="Danielle Allen" initials="DA" lastIdx="14" clrIdx="5">
    <p:extLst>
      <p:ext uri="{19B8F6BF-5375-455C-9EA6-DF929625EA0E}">
        <p15:presenceInfo xmlns:p15="http://schemas.microsoft.com/office/powerpoint/2012/main" userId="S-1-5-21-2127521184-1604012920-1887927527-11732893" providerId="AD"/>
      </p:ext>
    </p:extLst>
  </p:cmAuthor>
  <p:cmAuthor id="6" name="Shane O Sullivan" initials="SOS" lastIdx="12" clrIdx="6">
    <p:extLst>
      <p:ext uri="{19B8F6BF-5375-455C-9EA6-DF929625EA0E}">
        <p15:presenceInfo xmlns:p15="http://schemas.microsoft.com/office/powerpoint/2012/main" userId="05f844be098a7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CC600"/>
    <a:srgbClr val="00188F"/>
    <a:srgbClr val="B3B3B3"/>
    <a:srgbClr val="000000"/>
    <a:srgbClr val="EFEFEF"/>
    <a:srgbClr val="4E4E4E"/>
    <a:srgbClr val="080808"/>
    <a:srgbClr val="1A2207"/>
    <a:srgbClr val="000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1" autoAdjust="0"/>
    <p:restoredTop sz="77170" autoAdjust="0"/>
  </p:normalViewPr>
  <p:slideViewPr>
    <p:cSldViewPr snapToGrid="0">
      <p:cViewPr varScale="1">
        <p:scale>
          <a:sx n="88" d="100"/>
          <a:sy n="88" d="100"/>
        </p:scale>
        <p:origin x="1176" y="84"/>
      </p:cViewPr>
      <p:guideLst>
        <p:guide orient="horz" pos="187"/>
        <p:guide orient="horz" pos="763"/>
        <p:guide orient="horz" pos="1339"/>
        <p:guide orient="horz" pos="2539"/>
        <p:guide orient="horz" pos="4171"/>
        <p:guide orient="horz" pos="3571"/>
        <p:guide orient="horz" pos="3067"/>
        <p:guide orient="horz" pos="1963"/>
        <p:guide pos="173"/>
        <p:guide pos="1349"/>
        <p:guide pos="7661"/>
        <p:guide pos="797"/>
        <p:guide pos="7037"/>
        <p:guide pos="3557"/>
        <p:guide pos="1901"/>
        <p:guide pos="2477"/>
        <p:guide pos="4157"/>
        <p:guide pos="5261"/>
        <p:guide pos="5933"/>
        <p:guide pos="6461"/>
        <p:guide pos="3101"/>
        <p:guide pos="3917"/>
        <p:guide orient="horz" pos="3955"/>
        <p:guide pos="4685"/>
        <p:guide pos="7834"/>
      </p:guideLst>
    </p:cSldViewPr>
  </p:slideViewPr>
  <p:notesTextViewPr>
    <p:cViewPr>
      <p:scale>
        <a:sx n="100" d="100"/>
        <a:sy n="100" d="100"/>
      </p:scale>
      <p:origin x="0" y="0"/>
    </p:cViewPr>
  </p:notesTextViewPr>
  <p:sorterViewPr>
    <p:cViewPr>
      <p:scale>
        <a:sx n="120" d="100"/>
        <a:sy n="120" d="100"/>
      </p:scale>
      <p:origin x="0" y="11964"/>
    </p:cViewPr>
  </p:sorterViewPr>
  <p:notesViewPr>
    <p:cSldViewPr snapToGrid="0" showGuides="1">
      <p:cViewPr varScale="1">
        <p:scale>
          <a:sx n="64" d="100"/>
          <a:sy n="64" d="100"/>
        </p:scale>
        <p:origin x="-2862" y="-108"/>
      </p:cViewPr>
      <p:guideLst>
        <p:guide orient="horz" pos="2928"/>
        <p:guide pos="2168"/>
        <p:guide orient="horz" pos="2932"/>
        <p:guide pos="221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vl1pPr>
          </a:lstStyle>
          <a:p>
            <a:r>
              <a:rPr lang="en-US" dirty="0"/>
              <a:t>Build 2012</a:t>
            </a:r>
          </a:p>
        </p:txBody>
      </p:sp>
      <p:sp>
        <p:nvSpPr>
          <p:cNvPr id="7" name="Date Placeholder 6"/>
          <p:cNvSpPr>
            <a:spLocks noGrp="1"/>
          </p:cNvSpPr>
          <p:nvPr>
            <p:ph type="dt" sz="quarter" idx="1"/>
          </p:nvPr>
        </p:nvSpPr>
        <p:spPr>
          <a:xfrm>
            <a:off x="3978133" y="0"/>
            <a:ext cx="3043343" cy="465455"/>
          </a:xfrm>
          <a:prstGeom prst="rect">
            <a:avLst/>
          </a:prstGeom>
        </p:spPr>
        <p:txBody>
          <a:bodyPr vert="horz" lIns="93324" tIns="46662" rIns="93324" bIns="46662" rtlCol="0"/>
          <a:lstStyle>
            <a:lvl1pPr algn="r">
              <a:defRPr sz="1200"/>
            </a:lvl1pPr>
          </a:lstStyle>
          <a:p>
            <a:fld id="{DE219B1A-AE41-483B-A766-69B9363DDA6A}" type="datetimeFigureOut">
              <a:rPr lang="en-US" smtClean="0">
                <a:latin typeface="Segoe UI" pitchFamily="34" charset="0"/>
              </a:rPr>
              <a:t>1/20/2015</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7"/>
          </a:xfrm>
          <a:prstGeom prst="rect">
            <a:avLst/>
          </a:prstGeom>
        </p:spPr>
        <p:txBody>
          <a:bodyPr vert="horz" lIns="93324" tIns="46662" rIns="93324" bIns="46662" rtlCol="0" anchor="b"/>
          <a:lstStyle>
            <a:lvl1pPr algn="l">
              <a:defRPr sz="1200"/>
            </a:lvl1pPr>
          </a:lstStyle>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30"/>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atin typeface="Segoe UI" pitchFamily="34" charset="0"/>
              </a:defRPr>
            </a:lvl1pPr>
          </a:lstStyle>
          <a:p>
            <a:r>
              <a:rPr lang="en-US" dirty="0" smtClean="0"/>
              <a:t>Build 2012</a:t>
            </a:r>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6"/>
            <a:ext cx="6063277" cy="362391"/>
          </a:xfrm>
          <a:prstGeom prst="rect">
            <a:avLst/>
          </a:prstGeom>
        </p:spPr>
        <p:txBody>
          <a:bodyPr vert="horz" lIns="93324" tIns="46662" rIns="93324" bIns="46662" rtlCol="0" anchor="b"/>
          <a:lstStyle>
            <a:lvl1pPr marL="583276" indent="0" algn="l">
              <a:defRPr sz="1200"/>
            </a:lvl1p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3324" tIns="46662" rIns="93324" bIns="46662" rtlCol="0"/>
          <a:lstStyle>
            <a:lvl1pPr algn="r">
              <a:defRPr sz="1200">
                <a:latin typeface="Segoe UI" pitchFamily="34" charset="0"/>
              </a:defRPr>
            </a:lvl1pPr>
          </a:lstStyle>
          <a:p>
            <a:fld id="{D51B1278-D92B-4AF3-A9C1-71DD298190CE}" type="datetimeFigureOut">
              <a:rPr lang="en-US" smtClean="0"/>
              <a:pPr/>
              <a:t>1/20/2015</a:t>
            </a:fld>
            <a:endParaRPr lang="en-US" dirty="0"/>
          </a:p>
        </p:txBody>
      </p:sp>
      <p:sp>
        <p:nvSpPr>
          <p:cNvPr id="12" name="Notes Placeholder 11"/>
          <p:cNvSpPr>
            <a:spLocks noGrp="1"/>
          </p:cNvSpPr>
          <p:nvPr>
            <p:ph type="body" sz="quarter" idx="3"/>
          </p:nvPr>
        </p:nvSpPr>
        <p:spPr>
          <a:xfrm>
            <a:off x="702311"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image" Target="../media/image79.png"/></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F1362E8-7A7B-4587-803A-BD1FA221E85F}"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096680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Microsoft and Windows Azure, you’re relying on you existing relationship and account team to procure and get support. </a:t>
            </a:r>
          </a:p>
          <a:p>
            <a:endParaRPr lang="en-US" baseline="0" dirty="0" smtClean="0"/>
          </a:p>
          <a:p>
            <a:pPr marL="228600" indent="-228600">
              <a:buAutoNum type="arabicPeriod"/>
            </a:pPr>
            <a:r>
              <a:rPr lang="en-US" baseline="0" dirty="0" smtClean="0"/>
              <a:t>Azure can be a part of you existing Enterprise Agreement you have in place with Microsoft. This way, you don’t have to negotiate and sign up for yet another agreement with another vendor.</a:t>
            </a:r>
          </a:p>
          <a:p>
            <a:pPr marL="228600" indent="-228600">
              <a:buAutoNum type="arabicPeriod"/>
            </a:pPr>
            <a:r>
              <a:rPr lang="en-US" baseline="0" dirty="0" smtClean="0"/>
              <a:t>We support Azure and other Microsoft software that you use just the same way. When you run Microsoft workloads on other cloud platforms, you might not get the same level of support. You’ll be relying on a single point of support for you infrastructure and software with Microsoft and Windows Azure</a:t>
            </a:r>
          </a:p>
          <a:p>
            <a:pPr marL="228600" indent="-228600">
              <a:buAutoNum type="arabicPeriod"/>
            </a:pPr>
            <a:r>
              <a:rPr lang="en-US" baseline="0" dirty="0" smtClean="0"/>
              <a:t>We have an Azure practice in MCS, and continue to be your trusted advisors as you start your journey with the Cloud.</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05312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Azure is not our</a:t>
            </a:r>
            <a:r>
              <a:rPr lang="en-US" baseline="0" dirty="0" smtClean="0"/>
              <a:t> first foray into Cloud Computing. We have been doing this for more than two decades, and have the deepest experience in the industry.</a:t>
            </a:r>
          </a:p>
          <a:p>
            <a:endParaRPr lang="en-US" baseline="0" dirty="0" smtClean="0"/>
          </a:p>
          <a:p>
            <a:r>
              <a:rPr lang="en-US" baseline="0" dirty="0" smtClean="0"/>
              <a:t>Our first datacenter was in 1989. Since then, we have run some of the largest global  services securely and efficiently – Bing, Office 365 and Hotmail just to name a few.</a:t>
            </a:r>
          </a:p>
          <a:p>
            <a:endParaRPr lang="en-US" baseline="0" dirty="0" smtClean="0"/>
          </a:p>
          <a:p>
            <a:r>
              <a:rPr lang="en-US" baseline="0" dirty="0" smtClean="0"/>
              <a:t>Today, we run over 200+ global services 24x7 and here are some stats to show you how large scale and global our operations are.</a:t>
            </a:r>
          </a:p>
          <a:p>
            <a:endParaRPr lang="en-US" baseline="0" dirty="0" smtClean="0"/>
          </a:p>
          <a:p>
            <a:r>
              <a:rPr lang="en-US" baseline="0" dirty="0" smtClean="0"/>
              <a:t>Windows Azure is operated in the same manner by the same teams as some of these other global services. You can rest assure that security and operational efficiency is at our core.</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37021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Let’s pause and summarize the design principles that make Windows Azure a true enterprise ready platform.</a:t>
            </a:r>
            <a:endParaRPr lang="en-US" sz="10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A7327B1-EA79-42BA-8B82-860D37DAB89B}" type="slidenum">
              <a:rPr lang="en-US" smtClean="0"/>
              <a:t>12</a:t>
            </a:fld>
            <a:endParaRPr lang="en-US"/>
          </a:p>
        </p:txBody>
      </p:sp>
    </p:spTree>
    <p:extLst>
      <p:ext uri="{BB962C8B-B14F-4D97-AF65-F5344CB8AC3E}">
        <p14:creationId xmlns:p14="http://schemas.microsoft.com/office/powerpoint/2010/main" val="320719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Over the last few years we’ve truly delivered a huge infrastructure to enable us to grow our services at scale around the globe.  Whether it’s our flagship facilities in Quincy, Washington or </a:t>
            </a:r>
            <a:r>
              <a:rPr lang="en-US" sz="1200" i="0" kern="1200" dirty="0" smtClean="0">
                <a:solidFill>
                  <a:schemeClr val="tx1"/>
                </a:solidFill>
                <a:effectLst/>
                <a:latin typeface="+mn-lt"/>
                <a:ea typeface="+mn-ea"/>
                <a:cs typeface="+mn-cs"/>
              </a:rPr>
              <a:t>Boydton</a:t>
            </a:r>
            <a:r>
              <a:rPr lang="en-US" sz="1200" kern="1200" dirty="0" smtClean="0">
                <a:solidFill>
                  <a:schemeClr val="tx1"/>
                </a:solidFill>
                <a:effectLst/>
                <a:latin typeface="+mn-lt"/>
                <a:ea typeface="+mn-ea"/>
                <a:cs typeface="+mn-cs"/>
              </a:rPr>
              <a:t>, Virginia, or some of the newly announced facilities in Shanghai, Australia and Brazil, it really is key for us to make smart investments around the world to deliver services in a resilient and reliable fashion.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79162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this to explain all the Azure building blocks – the compute services at the top and then the other blocks of services – data, networking, Apps….  OR you can go with the next set of slides…  YOUR CHOICE…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046575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Windows Azure is a broad stack of services that runs in our datacenters globally. </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Think of the different services as </a:t>
            </a:r>
            <a:r>
              <a:rPr lang="en-US" sz="1000" i="1" kern="1200" dirty="0" smtClean="0">
                <a:solidFill>
                  <a:schemeClr val="tx1"/>
                </a:solidFill>
                <a:effectLst/>
                <a:latin typeface="Segoe UI Light" pitchFamily="34" charset="0"/>
                <a:ea typeface="+mn-ea"/>
                <a:cs typeface="+mn-cs"/>
              </a:rPr>
              <a:t>building blocks.</a:t>
            </a:r>
            <a:r>
              <a:rPr lang="en-US" sz="1000" kern="1200" dirty="0" smtClean="0">
                <a:solidFill>
                  <a:schemeClr val="tx1"/>
                </a:solidFill>
                <a:effectLst/>
                <a:latin typeface="Segoe UI Light" pitchFamily="34" charset="0"/>
                <a:ea typeface="+mn-ea"/>
                <a:cs typeface="+mn-cs"/>
              </a:rPr>
              <a:t> These services can be categorized</a:t>
            </a:r>
            <a:r>
              <a:rPr lang="en-US" sz="1000" kern="1200" baseline="0" dirty="0" smtClean="0">
                <a:solidFill>
                  <a:schemeClr val="tx1"/>
                </a:solidFill>
                <a:effectLst/>
                <a:latin typeface="Segoe UI Light" pitchFamily="34" charset="0"/>
                <a:ea typeface="+mn-ea"/>
                <a:cs typeface="+mn-cs"/>
              </a:rPr>
              <a:t> into three classes – </a:t>
            </a:r>
          </a:p>
          <a:p>
            <a:r>
              <a:rPr lang="en-US" sz="1000" b="1" kern="1200" baseline="0" dirty="0" smtClean="0">
                <a:solidFill>
                  <a:schemeClr val="tx1"/>
                </a:solidFill>
                <a:effectLst/>
                <a:latin typeface="Segoe UI Light" pitchFamily="34" charset="0"/>
                <a:ea typeface="+mn-ea"/>
                <a:cs typeface="+mn-cs"/>
              </a:rPr>
              <a:t>Infrastructure services </a:t>
            </a:r>
            <a:r>
              <a:rPr lang="en-US" sz="1000" kern="1200" baseline="0" dirty="0" smtClean="0">
                <a:solidFill>
                  <a:schemeClr val="tx1"/>
                </a:solidFill>
                <a:effectLst/>
                <a:latin typeface="Segoe UI Light" pitchFamily="34" charset="0"/>
                <a:ea typeface="+mn-ea"/>
                <a:cs typeface="+mn-cs"/>
              </a:rPr>
              <a:t>which are lower level building blocks, </a:t>
            </a:r>
          </a:p>
          <a:p>
            <a:r>
              <a:rPr lang="en-US" sz="1000" b="1" kern="1200" baseline="0" dirty="0" smtClean="0">
                <a:solidFill>
                  <a:schemeClr val="tx1"/>
                </a:solidFill>
                <a:effectLst/>
                <a:latin typeface="Segoe UI Light" pitchFamily="34" charset="0"/>
                <a:ea typeface="+mn-ea"/>
                <a:cs typeface="+mn-cs"/>
              </a:rPr>
              <a:t>Data services </a:t>
            </a:r>
            <a:r>
              <a:rPr lang="en-US" sz="1000" kern="1200" baseline="0" dirty="0" smtClean="0">
                <a:solidFill>
                  <a:schemeClr val="tx1"/>
                </a:solidFill>
                <a:effectLst/>
                <a:latin typeface="Segoe UI Light" pitchFamily="34" charset="0"/>
                <a:ea typeface="+mn-ea"/>
                <a:cs typeface="+mn-cs"/>
              </a:rPr>
              <a:t>that provide storage and data management capabilities to apps, and </a:t>
            </a:r>
          </a:p>
          <a:p>
            <a:r>
              <a:rPr lang="en-US" sz="1000" b="1" kern="1200" baseline="0" dirty="0" smtClean="0">
                <a:solidFill>
                  <a:schemeClr val="tx1"/>
                </a:solidFill>
                <a:effectLst/>
                <a:latin typeface="Segoe UI Light" pitchFamily="34" charset="0"/>
                <a:ea typeface="+mn-ea"/>
                <a:cs typeface="+mn-cs"/>
              </a:rPr>
              <a:t>App services</a:t>
            </a:r>
            <a:r>
              <a:rPr lang="en-US" sz="1000" kern="1200" baseline="0" dirty="0" smtClean="0">
                <a:solidFill>
                  <a:schemeClr val="tx1"/>
                </a:solidFill>
                <a:effectLst/>
                <a:latin typeface="Segoe UI Light" pitchFamily="34" charset="0"/>
                <a:ea typeface="+mn-ea"/>
                <a:cs typeface="+mn-cs"/>
              </a:rPr>
              <a:t> which provide different capabilities to rapidly develop apps, scale and run apps at a global scale.</a:t>
            </a:r>
            <a:endParaRPr lang="en-US" sz="100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4652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You can use these blocks or</a:t>
            </a:r>
            <a:r>
              <a:rPr lang="en-US" sz="1000" kern="1200" baseline="0" dirty="0" smtClean="0">
                <a:solidFill>
                  <a:schemeClr val="tx1"/>
                </a:solidFill>
                <a:effectLst/>
                <a:latin typeface="Segoe UI Light" pitchFamily="34" charset="0"/>
                <a:ea typeface="+mn-ea"/>
                <a:cs typeface="+mn-cs"/>
              </a:rPr>
              <a:t> puzzle pieces </a:t>
            </a:r>
            <a:r>
              <a:rPr lang="en-US" sz="1000" kern="1200" dirty="0" smtClean="0">
                <a:solidFill>
                  <a:schemeClr val="tx1"/>
                </a:solidFill>
                <a:effectLst/>
                <a:latin typeface="Segoe UI Light" pitchFamily="34" charset="0"/>
                <a:ea typeface="+mn-ea"/>
                <a:cs typeface="+mn-cs"/>
              </a:rPr>
              <a:t>to rapidly build apps, and then choose an Azure datacenter to run the app. Windows Azure takes care of the underlying management, and provides your app the scale it needs. </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This approach is what industry experts call a </a:t>
            </a:r>
            <a:r>
              <a:rPr lang="en-US" sz="1000" b="1" kern="1200" dirty="0" smtClean="0">
                <a:solidFill>
                  <a:schemeClr val="tx1"/>
                </a:solidFill>
                <a:effectLst/>
                <a:latin typeface="Segoe UI Light" pitchFamily="34" charset="0"/>
                <a:ea typeface="+mn-ea"/>
                <a:cs typeface="+mn-cs"/>
              </a:rPr>
              <a:t>Platform as a Service</a:t>
            </a:r>
            <a:r>
              <a:rPr lang="en-US" sz="1000" kern="1200" dirty="0" smtClean="0">
                <a:solidFill>
                  <a:schemeClr val="tx1"/>
                </a:solidFill>
                <a:effectLst/>
                <a:latin typeface="Segoe UI Light" pitchFamily="34" charset="0"/>
                <a:ea typeface="+mn-ea"/>
                <a:cs typeface="+mn-cs"/>
              </a:rPr>
              <a:t>. </a:t>
            </a: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33180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But that is not all that you can do with Azure. Windows 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Windows Azure mimic your on-premises datacenter and run your current apps with little or no change without the expense of having to own servers of racks, cooling and building costs. Furthermore, you</a:t>
            </a:r>
            <a:r>
              <a:rPr lang="en-US" sz="1000" kern="1200" baseline="0" dirty="0" smtClean="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1000" kern="1200" baseline="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These “building blocks” lets Windows Azure to be used as an </a:t>
            </a:r>
            <a:r>
              <a:rPr lang="en-US" sz="1000" b="1" kern="1200" dirty="0" smtClean="0">
                <a:solidFill>
                  <a:schemeClr val="tx1"/>
                </a:solidFill>
                <a:effectLst/>
                <a:latin typeface="Segoe UI Light" pitchFamily="34" charset="0"/>
                <a:ea typeface="+mn-ea"/>
                <a:cs typeface="+mn-cs"/>
              </a:rPr>
              <a:t>Infrastructure-a- a-service</a:t>
            </a:r>
            <a:r>
              <a:rPr lang="en-US" sz="1000" kern="1200" dirty="0" smtClean="0">
                <a:solidFill>
                  <a:schemeClr val="tx1"/>
                </a:solidFill>
                <a:effectLst/>
                <a:latin typeface="Segoe UI Light" pitchFamily="34" charset="0"/>
                <a:ea typeface="+mn-ea"/>
                <a:cs typeface="+mn-cs"/>
              </a:rPr>
              <a:t>.</a:t>
            </a:r>
          </a:p>
          <a:p>
            <a:endParaRPr lang="en-US" sz="1000" kern="1200" dirty="0" smtClean="0">
              <a:solidFill>
                <a:schemeClr val="tx1"/>
              </a:solidFill>
              <a:effectLst/>
              <a:latin typeface="Segoe UI Light" pitchFamily="34" charset="0"/>
              <a:ea typeface="+mn-ea"/>
              <a:cs typeface="+mn-cs"/>
            </a:endParaRPr>
          </a:p>
          <a:p>
            <a:r>
              <a:rPr lang="en-US" sz="1000" b="1" kern="1200" dirty="0" smtClean="0">
                <a:solidFill>
                  <a:schemeClr val="tx1"/>
                </a:solidFill>
                <a:effectLst/>
                <a:latin typeface="Segoe UI Light" pitchFamily="34" charset="0"/>
                <a:ea typeface="+mn-ea"/>
                <a:cs typeface="+mn-cs"/>
              </a:rPr>
              <a:t>So, you see Windows Azure offers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in one platform.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provides flexibility,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eliminates complexity. Use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where you can, use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where you need. With Azure, you can use both together or independently, and build</a:t>
            </a:r>
            <a:r>
              <a:rPr lang="en-US" sz="1000" b="1" kern="1200" baseline="0" dirty="0" smtClean="0">
                <a:solidFill>
                  <a:schemeClr val="tx1"/>
                </a:solidFill>
                <a:effectLst/>
                <a:latin typeface="Segoe UI Light" pitchFamily="34" charset="0"/>
                <a:ea typeface="+mn-ea"/>
                <a:cs typeface="+mn-cs"/>
              </a:rPr>
              <a:t> apps of the future</a:t>
            </a:r>
            <a:r>
              <a:rPr lang="en-US" sz="1000" b="1" kern="1200" dirty="0" smtClean="0">
                <a:solidFill>
                  <a:schemeClr val="tx1"/>
                </a:solidFill>
                <a:effectLst/>
                <a:latin typeface="Segoe UI Light" pitchFamily="34" charset="0"/>
                <a:ea typeface="+mn-ea"/>
                <a:cs typeface="+mn-cs"/>
              </a:rPr>
              <a:t>. That uniquely differentiates us. </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77428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t>We’ll discuss 4 specific use cases and describe how you can bring Azure to your enterprise. In doing so, we’ll highlight key technologies and their benefits for you</a:t>
            </a:r>
            <a:r>
              <a:rPr lang="en-US" dirty="0" smtClean="0"/>
              <a:t>.  You can talk about these at a very high level, or you can go into detail – at the end of the deck there are the details for each of these 4 sections…</a:t>
            </a:r>
          </a:p>
          <a:p>
            <a:pPr defTabSz="941362">
              <a:spcAft>
                <a:spcPts val="343"/>
              </a:spcAft>
            </a:pPr>
            <a:endParaRPr lang="en-US" dirty="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044B9-19D4-4763-B39E-B50E5D7486F3}"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767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4430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sz="9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6FE09-991B-4BFE-BB1A-7E0FC2EFC5A1}"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206163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t>We’ll discuss 4 specific use cases and describe how you can bring Azure to your enterprise. In doing so, we’ll highlight key technologies and their benefits for you</a:t>
            </a:r>
            <a:r>
              <a:rPr lang="en-US" dirty="0" smtClean="0"/>
              <a:t>.  You can talk about these at a very high level, or you can go into detail – at the end of the deck there are the details for each of these 4 sections…</a:t>
            </a:r>
          </a:p>
          <a:p>
            <a:pPr defTabSz="941362">
              <a:spcAft>
                <a:spcPts val="343"/>
              </a:spcAft>
            </a:pPr>
            <a:endParaRPr lang="en-US" dirty="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044B9-19D4-4763-B39E-B50E5D7486F3}"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155470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Store, Backup, Recover </a:t>
            </a:r>
            <a:endParaRPr lang="en-US" dirty="0"/>
          </a:p>
          <a:p>
            <a:r>
              <a:rPr lang="en-US" dirty="0"/>
              <a:t> </a:t>
            </a:r>
          </a:p>
          <a:p>
            <a:r>
              <a:rPr lang="en-US" sz="1000" kern="1200" dirty="0" smtClean="0">
                <a:solidFill>
                  <a:schemeClr val="tx1"/>
                </a:solidFill>
                <a:effectLst/>
                <a:latin typeface="Segoe UI Light" pitchFamily="34" charset="0"/>
                <a:ea typeface="+mn-ea"/>
                <a:cs typeface="+mn-cs"/>
              </a:rPr>
              <a:t>Let’s first understand why Cloud makes for a great storage option? A typical organization increases their data storage by 50-60% every year (</a:t>
            </a:r>
            <a:r>
              <a:rPr lang="en-US" sz="1000" kern="1200" dirty="0" err="1" smtClean="0">
                <a:solidFill>
                  <a:schemeClr val="tx1"/>
                </a:solidFill>
                <a:effectLst/>
                <a:latin typeface="Segoe UI Light" pitchFamily="34" charset="0"/>
                <a:ea typeface="+mn-ea"/>
                <a:cs typeface="+mn-cs"/>
              </a:rPr>
              <a:t>source:IDC</a:t>
            </a:r>
            <a:r>
              <a:rPr lang="en-US" sz="1000" kern="1200" dirty="0" smtClean="0">
                <a:solidFill>
                  <a:schemeClr val="tx1"/>
                </a:solidFill>
                <a:effectLst/>
                <a:latin typeface="Segoe UI Light" pitchFamily="34" charset="0"/>
                <a:ea typeface="+mn-ea"/>
                <a:cs typeface="+mn-cs"/>
              </a:rPr>
              <a:t>). But only a small portion of the data is frequently accessed or used. So using purely on-premises storage like SAN/NAS solutions for that data is expensive. Forrester’s study placed a cost of about $95 per GB of data per year for an on-premises SAN solution which is 4X the cost of putting a GB in the Cloud. Of course, not all data  can be put in the Cloud for performance or compliance reasons but where you can, using Azure for all backup and archived data, as well as less frequently accessed primary data makes a great business case.</a:t>
            </a:r>
          </a:p>
          <a:p>
            <a:r>
              <a:rPr lang="en-US" dirty="0"/>
              <a:t> </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E90E0B-D119-462A-ADF0-5E7C0B481D59}"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800776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Let us now understand the Windows Azure storage system and some of its salient features.</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Treat Windows Azure as a giant “hard drive”. Why do we call it a giant? Windows Azure Storage has </a:t>
            </a:r>
            <a:r>
              <a:rPr lang="en-US" sz="1000" b="1" kern="1200" dirty="0" smtClean="0">
                <a:solidFill>
                  <a:schemeClr val="tx1"/>
                </a:solidFill>
                <a:effectLst/>
                <a:latin typeface="Segoe UI Light" pitchFamily="34" charset="0"/>
                <a:ea typeface="+mn-ea"/>
                <a:cs typeface="+mn-cs"/>
              </a:rPr>
              <a:t>over 10 trillion objects</a:t>
            </a:r>
            <a:r>
              <a:rPr lang="en-US" sz="1000" kern="1200" dirty="0" smtClean="0">
                <a:solidFill>
                  <a:schemeClr val="tx1"/>
                </a:solidFill>
                <a:effectLst/>
                <a:latin typeface="Segoe UI Light" pitchFamily="34" charset="0"/>
                <a:ea typeface="+mn-ea"/>
                <a:cs typeface="+mn-cs"/>
              </a:rPr>
              <a:t>, processes an average of </a:t>
            </a:r>
            <a:r>
              <a:rPr lang="en-US" sz="1000" b="1" kern="1200" dirty="0" smtClean="0">
                <a:solidFill>
                  <a:schemeClr val="tx1"/>
                </a:solidFill>
                <a:effectLst/>
                <a:latin typeface="Segoe UI Light" pitchFamily="34" charset="0"/>
                <a:ea typeface="+mn-ea"/>
                <a:cs typeface="+mn-cs"/>
              </a:rPr>
              <a:t>270,000 requests per second</a:t>
            </a:r>
            <a:r>
              <a:rPr lang="en-US" sz="1000" kern="1200" dirty="0" smtClean="0">
                <a:solidFill>
                  <a:schemeClr val="tx1"/>
                </a:solidFill>
                <a:effectLst/>
                <a:latin typeface="Segoe UI Light" pitchFamily="34" charset="0"/>
                <a:ea typeface="+mn-ea"/>
                <a:cs typeface="+mn-cs"/>
              </a:rPr>
              <a:t>, and reaches peaks of </a:t>
            </a:r>
            <a:r>
              <a:rPr lang="en-US" sz="1000" b="1" kern="1200" dirty="0" smtClean="0">
                <a:solidFill>
                  <a:schemeClr val="tx1"/>
                </a:solidFill>
                <a:effectLst/>
                <a:latin typeface="Segoe UI Light" pitchFamily="34" charset="0"/>
                <a:ea typeface="+mn-ea"/>
                <a:cs typeface="+mn-cs"/>
              </a:rPr>
              <a:t>880k requests per second</a:t>
            </a:r>
            <a:r>
              <a:rPr lang="en-US" sz="1000" kern="1200" dirty="0" smtClean="0">
                <a:solidFill>
                  <a:schemeClr val="tx1"/>
                </a:solidFill>
                <a:effectLst/>
                <a:latin typeface="Segoe UI Light" pitchFamily="34" charset="0"/>
                <a:ea typeface="+mn-ea"/>
                <a:cs typeface="+mn-cs"/>
              </a:rPr>
              <a:t>! </a:t>
            </a:r>
          </a:p>
          <a:p>
            <a:endParaRPr lang="en-US" sz="1000" kern="1200" dirty="0" smtClean="0">
              <a:solidFill>
                <a:schemeClr val="tx1"/>
              </a:solidFill>
              <a:effectLst/>
              <a:latin typeface="Segoe UI Light" pitchFamily="34" charset="0"/>
              <a:ea typeface="+mn-ea"/>
              <a:cs typeface="+mn-cs"/>
            </a:endParaRPr>
          </a:p>
          <a:p>
            <a:r>
              <a:rPr lang="en-US" sz="1000" b="0" i="0" kern="1200" dirty="0" smtClean="0">
                <a:solidFill>
                  <a:schemeClr val="tx1"/>
                </a:solidFill>
                <a:effectLst/>
                <a:latin typeface="Segoe UI Light" pitchFamily="34" charset="0"/>
                <a:ea typeface="+mn-ea"/>
                <a:cs typeface="+mn-cs"/>
              </a:rPr>
              <a:t>Windows Azure Blob</a:t>
            </a:r>
            <a:r>
              <a:rPr lang="en-US" sz="1000" b="0" i="0" kern="1200" baseline="0" dirty="0" smtClean="0">
                <a:solidFill>
                  <a:schemeClr val="tx1"/>
                </a:solidFill>
                <a:effectLst/>
                <a:latin typeface="Segoe UI Light" pitchFamily="34" charset="0"/>
                <a:ea typeface="+mn-ea"/>
                <a:cs typeface="+mn-cs"/>
              </a:rPr>
              <a:t> storage is actually the top most rated by </a:t>
            </a:r>
            <a:r>
              <a:rPr lang="en-US" sz="1000" b="0" i="0" kern="1200" baseline="0" dirty="0" err="1" smtClean="0">
                <a:solidFill>
                  <a:schemeClr val="tx1"/>
                </a:solidFill>
                <a:effectLst/>
                <a:latin typeface="Segoe UI Light" pitchFamily="34" charset="0"/>
                <a:ea typeface="+mn-ea"/>
                <a:cs typeface="+mn-cs"/>
              </a:rPr>
              <a:t>Nasuni</a:t>
            </a:r>
            <a:r>
              <a:rPr lang="en-US" sz="1000" b="0" i="0" kern="1200" baseline="0" dirty="0" smtClean="0">
                <a:solidFill>
                  <a:schemeClr val="tx1"/>
                </a:solidFill>
                <a:effectLst/>
                <a:latin typeface="Segoe UI Light" pitchFamily="34" charset="0"/>
                <a:ea typeface="+mn-ea"/>
                <a:cs typeface="+mn-cs"/>
              </a:rPr>
              <a:t> Cloud storage report. This ranking is based on a number of factors like read/write speeds, availability and performance metrics.</a:t>
            </a:r>
            <a:endParaRPr lang="en-US" sz="1000" b="0" i="0" kern="1200" dirty="0" smtClean="0">
              <a:solidFill>
                <a:schemeClr val="tx1"/>
              </a:solidFill>
              <a:effectLst/>
              <a:latin typeface="Segoe UI Light" pitchFamily="34" charset="0"/>
              <a:ea typeface="+mn-ea"/>
              <a:cs typeface="+mn-cs"/>
            </a:endParaRPr>
          </a:p>
          <a:p>
            <a:endParaRPr lang="en-US" dirty="0">
              <a:effectLst/>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E9C9E2-4F66-4727-BFFF-194B4CCF1B92}"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45609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We make 3 copies of data for durability</a:t>
            </a:r>
            <a:r>
              <a:rPr lang="en-US" sz="1000" kern="1200" baseline="0" dirty="0" smtClean="0">
                <a:solidFill>
                  <a:schemeClr val="tx1"/>
                </a:solidFill>
                <a:effectLst/>
                <a:latin typeface="Segoe UI Light" pitchFamily="34" charset="0"/>
                <a:ea typeface="+mn-ea"/>
                <a:cs typeface="+mn-cs"/>
              </a:rPr>
              <a:t> and availability. So if a rack or server goes down, you data is available and accessible. We provide 99.9% SLA for storage.</a:t>
            </a:r>
          </a:p>
          <a:p>
            <a:pPr marL="0" marR="0" indent="0" algn="l" defTabSz="932503" rtl="0" eaLnBrk="1" fontAlgn="auto" latinLnBrk="0" hangingPunct="1">
              <a:lnSpc>
                <a:spcPct val="90000"/>
              </a:lnSpc>
              <a:spcBef>
                <a:spcPts val="0"/>
              </a:spcBef>
              <a:spcAft>
                <a:spcPts val="340"/>
              </a:spcAft>
              <a:buClrTx/>
              <a:buSzTx/>
              <a:buFontTx/>
              <a:buNone/>
              <a:tabLst/>
              <a:defRPr/>
            </a:pPr>
            <a:endParaRPr lang="en-US" sz="1000" kern="1200" dirty="0" smtClean="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Windows Azure Storage system is the underpinning to everything in Azure that requires storage. The Windows</a:t>
            </a:r>
            <a:r>
              <a:rPr lang="en-US" sz="1000" kern="1200" baseline="0" dirty="0" smtClean="0">
                <a:solidFill>
                  <a:schemeClr val="tx1"/>
                </a:solidFill>
                <a:effectLst/>
                <a:latin typeface="Segoe UI Light" pitchFamily="34" charset="0"/>
                <a:ea typeface="+mn-ea"/>
                <a:cs typeface="+mn-cs"/>
              </a:rPr>
              <a:t> Azure storage system provides a solid robust data platform for different services that make use of it – Blobs, Tables and Drives. </a:t>
            </a:r>
          </a:p>
          <a:p>
            <a:endParaRPr lang="en-US" sz="1000" kern="1200" baseline="0" dirty="0" smtClean="0">
              <a:solidFill>
                <a:schemeClr val="tx1"/>
              </a:solidFill>
              <a:effectLst/>
              <a:latin typeface="Segoe UI Light" pitchFamily="34" charset="0"/>
              <a:ea typeface="+mn-ea"/>
              <a:cs typeface="+mn-cs"/>
            </a:endParaRPr>
          </a:p>
          <a:p>
            <a:r>
              <a:rPr lang="en-US" sz="1000" b="0" i="0" kern="1200" dirty="0" smtClean="0">
                <a:solidFill>
                  <a:schemeClr val="tx1"/>
                </a:solidFill>
                <a:effectLst/>
                <a:latin typeface="Segoe UI Light" pitchFamily="34" charset="0"/>
                <a:ea typeface="+mn-ea"/>
                <a:cs typeface="+mn-cs"/>
              </a:rPr>
              <a:t>Use Blob service for storing large amounts of </a:t>
            </a:r>
            <a:r>
              <a:rPr lang="en-US" sz="1000" b="1" i="0" kern="1200" dirty="0" smtClean="0">
                <a:solidFill>
                  <a:schemeClr val="tx1"/>
                </a:solidFill>
                <a:effectLst/>
                <a:latin typeface="Segoe UI Light" pitchFamily="34" charset="0"/>
                <a:ea typeface="+mn-ea"/>
                <a:cs typeface="+mn-cs"/>
              </a:rPr>
              <a:t>unstructured data </a:t>
            </a:r>
            <a:r>
              <a:rPr lang="en-US" sz="1000" b="0" i="0" kern="1200" dirty="0" smtClean="0">
                <a:solidFill>
                  <a:schemeClr val="tx1"/>
                </a:solidFill>
                <a:effectLst/>
                <a:latin typeface="Segoe UI Light" pitchFamily="34" charset="0"/>
                <a:ea typeface="+mn-ea"/>
                <a:cs typeface="+mn-cs"/>
              </a:rPr>
              <a:t>that can be accessed from anywhere in the world via HTTP or HTTPS. A single blob can be hundreds of gigabytes in size, and a single storage account can contain up to 100TB of blobs. Common uses of Blob storage include: Serving images or documents directly to a browser, Storing files for distributed access, Streaming video and audio, Performing secure backup and disaster recovery, Storing data for analysis by an on-premises or Windows Azure-hosted service</a:t>
            </a:r>
          </a:p>
          <a:p>
            <a:endParaRPr lang="en-US" sz="1000" b="0" i="0" kern="1200" dirty="0" smtClean="0">
              <a:solidFill>
                <a:schemeClr val="tx1"/>
              </a:solidFill>
              <a:effectLst/>
              <a:latin typeface="Segoe UI Light" pitchFamily="34" charset="0"/>
              <a:ea typeface="+mn-ea"/>
              <a:cs typeface="+mn-cs"/>
            </a:endParaRPr>
          </a:p>
          <a:p>
            <a:r>
              <a:rPr lang="en-US" sz="1000" b="0" i="0" kern="1200" dirty="0" smtClean="0">
                <a:solidFill>
                  <a:schemeClr val="tx1"/>
                </a:solidFill>
                <a:effectLst/>
                <a:latin typeface="Segoe UI Light" pitchFamily="34" charset="0"/>
                <a:ea typeface="+mn-ea"/>
                <a:cs typeface="+mn-cs"/>
              </a:rPr>
              <a:t>Tables is a </a:t>
            </a:r>
            <a:r>
              <a:rPr lang="en-US" sz="1000" b="1" i="0" kern="1200" dirty="0" err="1" smtClean="0">
                <a:solidFill>
                  <a:schemeClr val="tx1"/>
                </a:solidFill>
                <a:effectLst/>
                <a:latin typeface="Segoe UI Light" pitchFamily="34" charset="0"/>
                <a:ea typeface="+mn-ea"/>
                <a:cs typeface="+mn-cs"/>
              </a:rPr>
              <a:t>NoSQL</a:t>
            </a:r>
            <a:r>
              <a:rPr lang="en-US" sz="1000" b="1" i="0" kern="1200" dirty="0" smtClean="0">
                <a:solidFill>
                  <a:schemeClr val="tx1"/>
                </a:solidFill>
                <a:effectLst/>
                <a:latin typeface="Segoe UI Light" pitchFamily="34" charset="0"/>
                <a:ea typeface="+mn-ea"/>
                <a:cs typeface="+mn-cs"/>
              </a:rPr>
              <a:t> </a:t>
            </a:r>
            <a:r>
              <a:rPr lang="en-US" sz="1000" b="1" i="0" kern="1200" dirty="0" err="1" smtClean="0">
                <a:solidFill>
                  <a:schemeClr val="tx1"/>
                </a:solidFill>
                <a:effectLst/>
                <a:latin typeface="Segoe UI Light" pitchFamily="34" charset="0"/>
                <a:ea typeface="+mn-ea"/>
                <a:cs typeface="+mn-cs"/>
              </a:rPr>
              <a:t>datastore</a:t>
            </a:r>
            <a:r>
              <a:rPr lang="en-US" sz="1000" b="1" i="0" kern="1200" dirty="0" smtClean="0">
                <a:solidFill>
                  <a:schemeClr val="tx1"/>
                </a:solidFill>
                <a:effectLst/>
                <a:latin typeface="Segoe UI Light" pitchFamily="34" charset="0"/>
                <a:ea typeface="+mn-ea"/>
                <a:cs typeface="+mn-cs"/>
              </a:rPr>
              <a:t> </a:t>
            </a:r>
            <a:r>
              <a:rPr lang="en-US" sz="1000" b="0" i="0" kern="1200" dirty="0" smtClean="0">
                <a:solidFill>
                  <a:schemeClr val="tx1"/>
                </a:solidFill>
                <a:effectLst/>
                <a:latin typeface="Segoe UI Light" pitchFamily="34" charset="0"/>
                <a:ea typeface="+mn-ea"/>
                <a:cs typeface="+mn-cs"/>
              </a:rPr>
              <a:t>which is ideal for storing structured, non-relational data. Common uses of the Table service include:</a:t>
            </a:r>
            <a:r>
              <a:rPr lang="en-US" sz="1000" b="0" i="0" kern="1200" baseline="0" dirty="0" smtClean="0">
                <a:solidFill>
                  <a:schemeClr val="tx1"/>
                </a:solidFill>
                <a:effectLst/>
                <a:latin typeface="Segoe UI Light" pitchFamily="34" charset="0"/>
                <a:ea typeface="+mn-ea"/>
                <a:cs typeface="+mn-cs"/>
              </a:rPr>
              <a:t> </a:t>
            </a:r>
            <a:r>
              <a:rPr lang="en-US" sz="1000" b="0" i="0" kern="1200" dirty="0" smtClean="0">
                <a:solidFill>
                  <a:schemeClr val="tx1"/>
                </a:solidFill>
                <a:effectLst/>
                <a:latin typeface="Segoe UI Light" pitchFamily="34" charset="0"/>
                <a:ea typeface="+mn-ea"/>
                <a:cs typeface="+mn-cs"/>
              </a:rPr>
              <a:t>Storing TBs of structured data capable of serving web scale applications, or storing datasets that don’t require</a:t>
            </a:r>
            <a:r>
              <a:rPr lang="en-US" sz="1000" b="0" i="0" kern="1200" baseline="0" dirty="0" smtClean="0">
                <a:solidFill>
                  <a:schemeClr val="tx1"/>
                </a:solidFill>
                <a:effectLst/>
                <a:latin typeface="Segoe UI Light" pitchFamily="34" charset="0"/>
                <a:ea typeface="+mn-ea"/>
                <a:cs typeface="+mn-cs"/>
              </a:rPr>
              <a:t> a full fledged relational DB.</a:t>
            </a:r>
          </a:p>
          <a:p>
            <a:endParaRPr lang="en-US" sz="1000" b="0" i="0" kern="1200" baseline="0" dirty="0" smtClean="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b="0" i="0" kern="1200" baseline="0" dirty="0" smtClean="0">
                <a:solidFill>
                  <a:schemeClr val="tx1"/>
                </a:solidFill>
                <a:effectLst/>
                <a:latin typeface="Segoe UI Light" pitchFamily="34" charset="0"/>
                <a:ea typeface="+mn-ea"/>
                <a:cs typeface="+mn-cs"/>
              </a:rPr>
              <a:t>Drives are what are attached to VMs. They automatically provide </a:t>
            </a:r>
            <a:r>
              <a:rPr lang="en-US" sz="1000" b="0" kern="1200" dirty="0" smtClean="0">
                <a:solidFill>
                  <a:schemeClr val="tx1"/>
                </a:solidFill>
                <a:effectLst/>
                <a:latin typeface="Segoe UI Light" pitchFamily="34" charset="0"/>
                <a:ea typeface="+mn-ea"/>
                <a:cs typeface="+mn-cs"/>
              </a:rPr>
              <a:t>get the same durability and availability. </a:t>
            </a:r>
            <a:r>
              <a:rPr lang="en-US" sz="1000" b="1" kern="1200" dirty="0" smtClean="0">
                <a:solidFill>
                  <a:schemeClr val="tx1"/>
                </a:solidFill>
                <a:effectLst/>
                <a:latin typeface="Segoe UI Light" pitchFamily="34" charset="0"/>
                <a:ea typeface="+mn-ea"/>
                <a:cs typeface="+mn-cs"/>
              </a:rPr>
              <a:t>This differentiates</a:t>
            </a:r>
            <a:r>
              <a:rPr lang="en-US" sz="1000" b="1" kern="1200" baseline="0" dirty="0" smtClean="0">
                <a:solidFill>
                  <a:schemeClr val="tx1"/>
                </a:solidFill>
                <a:effectLst/>
                <a:latin typeface="Segoe UI Light" pitchFamily="34" charset="0"/>
                <a:ea typeface="+mn-ea"/>
                <a:cs typeface="+mn-cs"/>
              </a:rPr>
              <a:t> us from other competitive offerings (like AWS) that have less reliable and durable storage systems for their VM instances</a:t>
            </a:r>
            <a:r>
              <a:rPr lang="en-US" sz="1000" b="0" kern="1200" baseline="0" dirty="0" smtClean="0">
                <a:solidFill>
                  <a:schemeClr val="tx1"/>
                </a:solidFill>
                <a:effectLst/>
                <a:latin typeface="Segoe UI Light" pitchFamily="34" charset="0"/>
                <a:ea typeface="+mn-ea"/>
                <a:cs typeface="+mn-cs"/>
              </a:rPr>
              <a:t>. </a:t>
            </a:r>
            <a:endParaRPr lang="en-US" sz="1000" b="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E76DAC-4389-45FA-ACC3-E28A6BAE08AE}"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317251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Additionally, data is asynchronously copied</a:t>
            </a:r>
            <a:r>
              <a:rPr lang="en-US" sz="1000" kern="1200" baseline="0" dirty="0" smtClean="0">
                <a:solidFill>
                  <a:schemeClr val="tx1"/>
                </a:solidFill>
                <a:effectLst/>
                <a:latin typeface="Segoe UI Light" pitchFamily="34" charset="0"/>
                <a:ea typeface="+mn-ea"/>
                <a:cs typeface="+mn-cs"/>
              </a:rPr>
              <a:t> to another datacenter that’s at least 400 miles away.</a:t>
            </a:r>
            <a:endParaRPr lang="en-US" sz="100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000" b="1" kern="1200" dirty="0" smtClean="0">
                <a:solidFill>
                  <a:schemeClr val="tx1"/>
                </a:solidFill>
                <a:effectLst/>
                <a:latin typeface="Segoe UI Light" pitchFamily="34" charset="0"/>
                <a:ea typeface="+mn-ea"/>
                <a:cs typeface="+mn-cs"/>
              </a:rPr>
              <a:t>geo-replication</a:t>
            </a:r>
            <a:r>
              <a:rPr lang="en-US" sz="1000" kern="1200" dirty="0" smtClean="0">
                <a:solidFill>
                  <a:schemeClr val="tx1"/>
                </a:solidFill>
                <a:effectLst/>
                <a:latin typeface="Segoe UI Light" pitchFamily="34" charset="0"/>
                <a:ea typeface="+mn-ea"/>
                <a:cs typeface="+mn-cs"/>
              </a:rPr>
              <a:t>). </a:t>
            </a:r>
          </a:p>
          <a:p>
            <a:r>
              <a:rPr lang="en-US" dirty="0" smtClean="0"/>
              <a:t> </a:t>
            </a:r>
          </a:p>
          <a:p>
            <a:r>
              <a:rPr lang="en-US" b="1" dirty="0" smtClean="0"/>
              <a:t>Geo replication is a unique feature,</a:t>
            </a:r>
            <a:r>
              <a:rPr lang="en-US" b="1" baseline="0" dirty="0" smtClean="0"/>
              <a:t> that </a:t>
            </a:r>
            <a:r>
              <a:rPr lang="en-US" b="1" dirty="0" smtClean="0"/>
              <a:t>differentiates us from competition. </a:t>
            </a:r>
            <a:endParaRPr lang="en-US" b="1"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75659E-D8FA-4F9E-8546-5AE0E347C6D2}"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62265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88062" cy="3424238"/>
          </a:xfrm>
        </p:spPr>
      </p:sp>
      <p:sp>
        <p:nvSpPr>
          <p:cNvPr id="3" name="Notes Placeholder 2"/>
          <p:cNvSpPr>
            <a:spLocks noGrp="1"/>
          </p:cNvSpPr>
          <p:nvPr>
            <p:ph type="body" idx="1"/>
          </p:nvPr>
        </p:nvSpPr>
        <p:spPr/>
        <p:txBody>
          <a:bodyPr/>
          <a:lstStyle/>
          <a:p>
            <a:endParaRPr lang="en-US" dirty="0"/>
          </a:p>
          <a:p>
            <a:pPr defTabSz="922258">
              <a:defRPr/>
            </a:pPr>
            <a:r>
              <a:rPr lang="en-US" dirty="0" smtClean="0"/>
              <a:t>Typically large </a:t>
            </a:r>
            <a:r>
              <a:rPr lang="en-US" dirty="0"/>
              <a:t>data sets take a very long time to upload or download over a</a:t>
            </a:r>
            <a:r>
              <a:rPr lang="en-US" dirty="0" smtClean="0"/>
              <a:t> </a:t>
            </a:r>
            <a:r>
              <a:rPr lang="en-US" dirty="0"/>
              <a:t>network; </a:t>
            </a:r>
            <a:r>
              <a:rPr lang="en-US" dirty="0" smtClean="0"/>
              <a:t>For example, with a network</a:t>
            </a:r>
            <a:r>
              <a:rPr lang="en-US" baseline="0" dirty="0" smtClean="0"/>
              <a:t> </a:t>
            </a:r>
            <a:r>
              <a:rPr lang="en-US" dirty="0" smtClean="0"/>
              <a:t>10 </a:t>
            </a:r>
            <a:r>
              <a:rPr lang="en-US" dirty="0"/>
              <a:t>TB of data </a:t>
            </a:r>
            <a:r>
              <a:rPr lang="en-US" dirty="0" smtClean="0"/>
              <a:t>will take </a:t>
            </a:r>
            <a:r>
              <a:rPr lang="en-US" dirty="0"/>
              <a:t>at least one month to upload over a T3 line.  </a:t>
            </a:r>
            <a:r>
              <a:rPr lang="en-US" dirty="0" smtClean="0"/>
              <a:t>With Windows Azure import/export , this </a:t>
            </a:r>
            <a:r>
              <a:rPr lang="en-US" dirty="0"/>
              <a:t>problem </a:t>
            </a:r>
            <a:r>
              <a:rPr lang="en-US" dirty="0" smtClean="0"/>
              <a:t>is eliminated.  </a:t>
            </a:r>
            <a:r>
              <a:rPr lang="en-US" b="0" dirty="0" smtClean="0">
                <a:solidFill>
                  <a:schemeClr val="accent2">
                    <a:lumMod val="20000"/>
                    <a:lumOff val="80000"/>
                  </a:schemeClr>
                </a:solidFill>
              </a:rPr>
              <a:t>Import/Export enables you to move your large dataset to the Azure cloud more efficiently than over your network.   </a:t>
            </a:r>
          </a:p>
          <a:p>
            <a:endParaRPr lang="en-US" b="0" dirty="0"/>
          </a:p>
          <a:p>
            <a:endParaRPr lang="en-US" sz="1100" dirty="0"/>
          </a:p>
          <a:p>
            <a:r>
              <a:rPr lang="en-US" dirty="0"/>
              <a:t>Similarly, you can use this service to export data that you need to recover: we download it </a:t>
            </a:r>
            <a:r>
              <a:rPr lang="en-US" dirty="0" smtClean="0"/>
              <a:t>at the Microsoft Regional Datacenters, and ship it back to you. </a:t>
            </a:r>
          </a:p>
          <a:p>
            <a:endParaRPr lang="en-US" dirty="0"/>
          </a:p>
          <a:p>
            <a:r>
              <a:rPr lang="en-US" dirty="0" smtClean="0"/>
              <a:t>According </a:t>
            </a:r>
            <a:r>
              <a:rPr lang="en-US" dirty="0"/>
              <a:t>to a recent </a:t>
            </a:r>
            <a:r>
              <a:rPr lang="en-US" dirty="0" smtClean="0"/>
              <a:t>survey, </a:t>
            </a:r>
            <a:r>
              <a:rPr lang="en-US" dirty="0"/>
              <a:t>(source: Forrester</a:t>
            </a:r>
            <a:r>
              <a:rPr lang="en-US" dirty="0" smtClean="0"/>
              <a:t>) </a:t>
            </a:r>
            <a:r>
              <a:rPr lang="en-US" dirty="0"/>
              <a:t>49% of those surveyed plan to move their data or already have moved their data storage to the cloud, citing both cost reduction and flexibility as reasons to move storage into the cloud. 80% of IT decision makers in a recent study cited that encryption in transit was of critical or high importance. (source: Forrester) </a:t>
            </a:r>
          </a:p>
          <a:p>
            <a:endParaRPr lang="en-US" dirty="0" smtClean="0"/>
          </a:p>
          <a:p>
            <a:r>
              <a:rPr lang="en-US" dirty="0" smtClean="0"/>
              <a:t>A</a:t>
            </a:r>
            <a:r>
              <a:rPr lang="en-US" baseline="0" dirty="0" smtClean="0"/>
              <a:t> Forrester st</a:t>
            </a:r>
            <a:r>
              <a:rPr lang="en-US" dirty="0" smtClean="0"/>
              <a:t>udy also </a:t>
            </a:r>
            <a:r>
              <a:rPr lang="en-US" dirty="0"/>
              <a:t>estimated a cost of about $95 per GB of data per </a:t>
            </a:r>
            <a:r>
              <a:rPr lang="en-US" dirty="0" smtClean="0"/>
              <a:t>year for </a:t>
            </a:r>
            <a:r>
              <a:rPr lang="en-US" dirty="0"/>
              <a:t>an on-premises SAN solution which is 4X the cost of putting a GB of data into Azure</a:t>
            </a:r>
            <a:r>
              <a:rPr lang="en-US" dirty="0" smtClean="0"/>
              <a:t>.</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649545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solidFill>
                  <a:prstClr val="black"/>
                </a:solidFill>
              </a:rPr>
              <a:t>Azure Blob supports REST APIs so you can use it directly and build tools to integrate, but there are several ways you can use Windows Azure storage to integrate with your on-premises datacenter environment:</a:t>
            </a:r>
          </a:p>
          <a:p>
            <a:pPr defTabSz="941362">
              <a:spcAft>
                <a:spcPts val="343"/>
              </a:spcAft>
            </a:pPr>
            <a:r>
              <a:rPr lang="en-US" dirty="0">
                <a:solidFill>
                  <a:prstClr val="black"/>
                </a:solidFill>
              </a:rPr>
              <a:t> </a:t>
            </a:r>
          </a:p>
          <a:p>
            <a:pPr defTabSz="941362">
              <a:spcAft>
                <a:spcPts val="343"/>
              </a:spcAft>
            </a:pPr>
            <a:r>
              <a:rPr lang="en-US" b="1" dirty="0" err="1">
                <a:solidFill>
                  <a:prstClr val="black"/>
                </a:solidFill>
              </a:rPr>
              <a:t>StorSimple</a:t>
            </a:r>
            <a:r>
              <a:rPr lang="en-US" b="1" dirty="0">
                <a:solidFill>
                  <a:prstClr val="black"/>
                </a:solidFill>
              </a:rPr>
              <a:t> Cloud-integrated Storage</a:t>
            </a:r>
            <a:r>
              <a:rPr lang="en-US" dirty="0">
                <a:solidFill>
                  <a:prstClr val="black"/>
                </a:solidFill>
              </a:rPr>
              <a:t> – </a:t>
            </a:r>
            <a:r>
              <a:rPr lang="en-US" dirty="0" err="1">
                <a:solidFill>
                  <a:prstClr val="black"/>
                </a:solidFill>
              </a:rPr>
              <a:t>StorSimple</a:t>
            </a:r>
            <a:r>
              <a:rPr lang="en-US" dirty="0">
                <a:solidFill>
                  <a:prstClr val="black"/>
                </a:solidFill>
              </a:rPr>
              <a:t> systems combine the data management functions of primary storage, backup, archive and disaster recovery with seamless Windows Azure integration – enabling a hybrid cloud storage solution through a single system and Windows Azure.  </a:t>
            </a:r>
          </a:p>
          <a:p>
            <a:pPr defTabSz="941362">
              <a:spcAft>
                <a:spcPts val="343"/>
              </a:spcAft>
            </a:pPr>
            <a:r>
              <a:rPr lang="en-US" dirty="0">
                <a:solidFill>
                  <a:prstClr val="black"/>
                </a:solidFill>
              </a:rPr>
              <a:t> </a:t>
            </a:r>
          </a:p>
          <a:p>
            <a:pPr defTabSz="941362">
              <a:spcAft>
                <a:spcPts val="343"/>
              </a:spcAft>
            </a:pPr>
            <a:r>
              <a:rPr lang="en-US" dirty="0" err="1">
                <a:solidFill>
                  <a:prstClr val="black"/>
                </a:solidFill>
              </a:rPr>
              <a:t>StorSimple</a:t>
            </a:r>
            <a:r>
              <a:rPr lang="en-US" dirty="0">
                <a:solidFill>
                  <a:prstClr val="black"/>
                </a:solidFill>
              </a:rPr>
              <a:t> systems use Windows Azure as an automated storage tier, offloading capacity management burdens and ongoing capital costs, while providing enterprise-grade local performance for active data sets. Using local and cloud snapshots, application-consistent backups complete in a fraction of the time needed by traditional backup systems while reducing the amount of data transferred and stored in the cloud.</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Cloud-based and location-independent disaster recovery (DR) allows customers to recover their data from virtually any location with an Internet connection, and test their DR plans without impacting production systems and applications. Thin restore from data in the cloud enables users to resume operations after a disaster much faster than possible with physical tape, or cloud-based tape methods used with other cloud providers.</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Customers benefit from significantly reducing their storage infrastructure sprawl, lowering total storage costs (TCO) by 60-80%, and simplifying data protection while rapidly accelerating data recovery times.</a:t>
            </a:r>
          </a:p>
          <a:p>
            <a:pPr defTabSz="941362">
              <a:spcAft>
                <a:spcPts val="343"/>
              </a:spcAft>
            </a:pPr>
            <a:r>
              <a:rPr lang="en-US" dirty="0">
                <a:solidFill>
                  <a:prstClr val="black"/>
                </a:solidFill>
              </a:rPr>
              <a:t> </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D9246E-E515-4891-AD4E-967F5CE0F889}"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50990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prstClr val="black"/>
                </a:solidFill>
              </a:rPr>
              <a:t> </a:t>
            </a:r>
            <a:r>
              <a:rPr lang="en-US" b="1" dirty="0"/>
              <a:t>Back Up and Restore of SQL Server Databases</a:t>
            </a:r>
            <a:endParaRPr lang="en-US" dirty="0"/>
          </a:p>
          <a:p>
            <a:r>
              <a:rPr lang="en-US" dirty="0"/>
              <a:t>The combination of Windows Azure Storage and Virtual Machines provides a great cost effective solution for backing up and restoring your on-premises SQL Server images.   On-premises SQL Server images can be backed up asynchronously to Windows Azure Storage and in the case of an on-premises failure, the azure virtual machine can be quickly utilized to restore the image to reduce end user downtime.</a:t>
            </a:r>
          </a:p>
          <a:p>
            <a:pPr defTabSz="941362">
              <a:spcAft>
                <a:spcPts val="343"/>
              </a:spcAft>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E80ED8-0AE7-4DC1-9CFF-8C38C42D7BFD}"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265212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defRPr/>
            </a:pPr>
            <a:r>
              <a:rPr lang="en-US" sz="1000" b="0" dirty="0" smtClean="0">
                <a:latin typeface="+mj-lt"/>
              </a:rPr>
              <a:t>While </a:t>
            </a:r>
            <a:r>
              <a:rPr lang="en-US" sz="1000" b="0" dirty="0" err="1" smtClean="0">
                <a:latin typeface="+mj-lt"/>
              </a:rPr>
              <a:t>StorSimple</a:t>
            </a:r>
            <a:r>
              <a:rPr lang="en-US" sz="1000" b="0" dirty="0" smtClean="0">
                <a:latin typeface="+mj-lt"/>
              </a:rPr>
              <a:t> solution we discussed earlier is more of an</a:t>
            </a:r>
            <a:r>
              <a:rPr lang="en-US" sz="1000" b="0" baseline="0" dirty="0" smtClean="0">
                <a:latin typeface="+mj-lt"/>
              </a:rPr>
              <a:t> on-premises SAN solution that is integrated wit Windows Azure, you can also use Windows Azure directly for backups with Windows Server and System Center DPM.</a:t>
            </a:r>
            <a:endParaRPr lang="en-US" sz="1000" b="0" dirty="0" smtClean="0">
              <a:latin typeface="+mj-lt"/>
            </a:endParaRPr>
          </a:p>
          <a:p>
            <a:pPr defTabSz="941362">
              <a:spcAft>
                <a:spcPts val="343"/>
              </a:spcAft>
              <a:defRPr/>
            </a:pPr>
            <a:endParaRPr lang="en-US" sz="1000" b="1" dirty="0" smtClean="0">
              <a:latin typeface="+mj-lt"/>
            </a:endParaRPr>
          </a:p>
          <a:p>
            <a:pPr defTabSz="941362">
              <a:spcAft>
                <a:spcPts val="343"/>
              </a:spcAft>
              <a:defRPr/>
            </a:pPr>
            <a:r>
              <a:rPr lang="en-US" sz="1000" b="1" dirty="0" smtClean="0">
                <a:latin typeface="+mj-lt"/>
              </a:rPr>
              <a:t>Windows Azure Backup </a:t>
            </a:r>
            <a:r>
              <a:rPr lang="en-US" sz="1000" dirty="0" smtClean="0">
                <a:latin typeface="+mj-lt"/>
              </a:rPr>
              <a:t>service extends Windows Server Backup, Essentials, or DPM with offsite backup to Windows Azure</a:t>
            </a:r>
            <a:r>
              <a:rPr lang="en-US" sz="1000" b="1" dirty="0" smtClean="0">
                <a:solidFill>
                  <a:prstClr val="black"/>
                </a:solidFill>
                <a:latin typeface="+mj-lt"/>
              </a:rPr>
              <a:t>. </a:t>
            </a:r>
            <a:r>
              <a:rPr lang="en-US" sz="1000" dirty="0" smtClean="0">
                <a:solidFill>
                  <a:prstClr val="black"/>
                </a:solidFill>
                <a:latin typeface="+mj-lt"/>
              </a:rPr>
              <a:t>You can backup</a:t>
            </a:r>
            <a:r>
              <a:rPr lang="en-US" sz="1000" baseline="0" dirty="0" smtClean="0">
                <a:solidFill>
                  <a:prstClr val="black"/>
                </a:solidFill>
                <a:latin typeface="+mj-lt"/>
              </a:rPr>
              <a:t> </a:t>
            </a:r>
            <a:r>
              <a:rPr lang="en-US" sz="1000" dirty="0" smtClean="0">
                <a:solidFill>
                  <a:prstClr val="black"/>
                </a:solidFill>
                <a:latin typeface="+mj-lt"/>
              </a:rPr>
              <a:t>server </a:t>
            </a:r>
            <a:r>
              <a:rPr lang="en-US" sz="1000" dirty="0">
                <a:solidFill>
                  <a:prstClr val="black"/>
                </a:solidFill>
                <a:latin typeface="+mj-lt"/>
              </a:rPr>
              <a:t>data to be backed up and recovered from the cloud in order to help protect against loss and corruption. Both Windows Server 2012 and System Center 2012 SP1 support this service. Here’s how you can use Windows Server and System Center with Windows Azure Online Backup:</a:t>
            </a:r>
          </a:p>
          <a:p>
            <a:pPr marL="219269" lvl="1" indent="0" defTabSz="941362">
              <a:spcAft>
                <a:spcPts val="343"/>
              </a:spcAft>
              <a:buNone/>
              <a:defRPr/>
            </a:pPr>
            <a:endParaRPr lang="en-US" sz="1000" b="0" dirty="0">
              <a:solidFill>
                <a:prstClr val="black"/>
              </a:solidFill>
              <a:latin typeface="+mj-lt"/>
            </a:endParaRPr>
          </a:p>
          <a:p>
            <a:pPr marL="219269" lvl="1" indent="0" defTabSz="941362">
              <a:spcAft>
                <a:spcPts val="343"/>
              </a:spcAft>
              <a:buNone/>
              <a:defRPr/>
            </a:pPr>
            <a:r>
              <a:rPr lang="en-US" sz="1000" b="1" dirty="0" smtClean="0">
                <a:solidFill>
                  <a:prstClr val="black"/>
                </a:solidFill>
                <a:latin typeface="+mj-lt"/>
              </a:rPr>
              <a:t>Windows </a:t>
            </a:r>
            <a:r>
              <a:rPr lang="en-US" sz="1000" b="1" dirty="0">
                <a:solidFill>
                  <a:prstClr val="black"/>
                </a:solidFill>
                <a:latin typeface="+mj-lt"/>
              </a:rPr>
              <a:t>Server 2012</a:t>
            </a:r>
            <a:r>
              <a:rPr lang="en-US" sz="1000" dirty="0">
                <a:solidFill>
                  <a:prstClr val="black"/>
                </a:solidFill>
                <a:latin typeface="+mj-lt"/>
              </a:rPr>
              <a:t> - Cloud-based backup from Windows Server 2012 is enabled by a downloadable agent that installs right alongside the familiar Windows Server backup interface. From this interface backup and recovery of </a:t>
            </a:r>
            <a:r>
              <a:rPr lang="en-US" sz="1000" b="1" dirty="0">
                <a:solidFill>
                  <a:prstClr val="black"/>
                </a:solidFill>
                <a:latin typeface="+mj-lt"/>
              </a:rPr>
              <a:t>files and folders </a:t>
            </a:r>
            <a:r>
              <a:rPr lang="en-US" sz="1000" dirty="0">
                <a:solidFill>
                  <a:prstClr val="black"/>
                </a:solidFill>
                <a:latin typeface="+mj-lt"/>
              </a:rPr>
              <a:t>is managed as usual but instead of utilizing local disk storage, the agent communicates with a Windows Azure service which creates the backups in Windows Azure storage.</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b="1" dirty="0">
                <a:solidFill>
                  <a:prstClr val="black"/>
                </a:solidFill>
                <a:latin typeface="+mj-lt"/>
              </a:rPr>
              <a:t>System Center 2012 SP1 </a:t>
            </a:r>
            <a:endParaRPr lang="en-US" sz="1000" dirty="0">
              <a:solidFill>
                <a:prstClr val="black"/>
              </a:solidFill>
              <a:latin typeface="+mj-lt"/>
            </a:endParaRPr>
          </a:p>
          <a:p>
            <a:pPr marL="219269" lvl="1" indent="0" defTabSz="941362">
              <a:spcAft>
                <a:spcPts val="343"/>
              </a:spcAft>
              <a:buNone/>
              <a:defRPr/>
            </a:pPr>
            <a:r>
              <a:rPr lang="en-US" sz="1000" dirty="0">
                <a:solidFill>
                  <a:prstClr val="black"/>
                </a:solidFill>
                <a:latin typeface="+mj-lt"/>
              </a:rPr>
              <a:t>With the System Center 2012 SP1 release, the Data Protection Manager (DPM) component enables </a:t>
            </a:r>
            <a:r>
              <a:rPr lang="en-US" sz="1000" b="1" dirty="0">
                <a:solidFill>
                  <a:prstClr val="black"/>
                </a:solidFill>
                <a:latin typeface="+mj-lt"/>
              </a:rPr>
              <a:t>cloud-based backup of datacenter server data </a:t>
            </a:r>
            <a:r>
              <a:rPr lang="en-US" sz="1000" dirty="0">
                <a:solidFill>
                  <a:prstClr val="black"/>
                </a:solidFill>
                <a:latin typeface="+mj-lt"/>
              </a:rPr>
              <a:t>to Windows Azure storage.  System Center 2012 SP1 administrators use the downloadable Windows Azure Online Backup agent to leverage their existing protection, recovery and monitoring workflows to seamlessly integrate cloud-based backups alongside their disk/tape based backups. DPM’s short term, local backup continues to offer quicker disk–based point recoveries when business demands it, while the Windows Azure backup provides the peace of mind &amp; reduction in TCO that comes with offsite backups. In addition to files and folders, DPM also enables Virtual Machine backups to be stored in the cloud.</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dirty="0">
                <a:solidFill>
                  <a:prstClr val="black"/>
                </a:solidFill>
                <a:latin typeface="+mj-lt"/>
              </a:rPr>
              <a:t>http://blogs.technet.com/b/server-cloud/archive/2012/09/07/windows-azure-online-backup.aspx</a:t>
            </a:r>
          </a:p>
          <a:p>
            <a:pPr marL="219269" lvl="1" indent="0" defTabSz="941362">
              <a:spcAft>
                <a:spcPts val="343"/>
              </a:spcAft>
              <a:buNone/>
              <a:defRPr/>
            </a:pPr>
            <a:r>
              <a:rPr lang="en-US" sz="1000" b="1" dirty="0" smtClean="0">
                <a:solidFill>
                  <a:prstClr val="black"/>
                </a:solidFill>
                <a:latin typeface="+mj-lt"/>
              </a:rPr>
              <a:t>Benefits:</a:t>
            </a:r>
          </a:p>
          <a:p>
            <a:pPr marL="219269" lvl="1" indent="0" defTabSz="941362">
              <a:spcAft>
                <a:spcPts val="343"/>
              </a:spcAft>
              <a:buNone/>
              <a:defRPr/>
            </a:pPr>
            <a:endParaRPr lang="en-US" sz="1000" dirty="0">
              <a:solidFill>
                <a:prstClr val="black"/>
              </a:solidFill>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smtClean="0">
                <a:ln>
                  <a:noFill/>
                </a:ln>
                <a:effectLst/>
                <a:uLnTx/>
                <a:uFillTx/>
                <a:latin typeface="+mj-lt"/>
              </a:rPr>
              <a:t>Reliable offsite data protection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Convenient</a:t>
            </a:r>
            <a:r>
              <a:rPr kumimoji="0" lang="en-US" sz="1000" b="0" i="0" u="none" strike="noStrike" kern="1200" cap="none" spc="0" normalizeH="0" noProof="0" dirty="0" smtClean="0">
                <a:ln>
                  <a:noFill/>
                </a:ln>
                <a:effectLst/>
                <a:uLnTx/>
                <a:uFillTx/>
                <a:latin typeface="+mj-lt"/>
              </a:rPr>
              <a:t> offsite protection</a:t>
            </a:r>
            <a:endParaRPr kumimoji="0" lang="en-US" sz="1000" b="0" i="0" u="none" strike="noStrike" kern="1200" cap="none" spc="0" normalizeH="0" baseline="0" noProof="0" dirty="0" smtClean="0">
              <a:ln>
                <a:noFill/>
              </a:ln>
              <a:effectLst/>
              <a:uLnTx/>
              <a:uFillTx/>
              <a:latin typeface="+mj-lt"/>
            </a:endParaRP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Safe, geo-replicated</a:t>
            </a:r>
            <a:r>
              <a:rPr kumimoji="0" lang="en-US" sz="1000" b="0" i="0" u="none" strike="noStrike" kern="1200" cap="none" spc="0" normalizeH="0" noProof="0" dirty="0" smtClean="0">
                <a:ln>
                  <a:noFill/>
                </a:ln>
                <a:effectLst/>
                <a:uLnTx/>
                <a:uFillTx/>
                <a:latin typeface="+mj-lt"/>
              </a:rPr>
              <a:t> data</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lang="en-US" sz="1000" baseline="0" dirty="0" smtClean="0">
                <a:latin typeface="+mj-lt"/>
              </a:rPr>
              <a:t>Encrypted</a:t>
            </a:r>
            <a:r>
              <a:rPr lang="en-US" sz="1000" dirty="0" smtClean="0">
                <a:latin typeface="+mj-lt"/>
              </a:rPr>
              <a:t> backups</a:t>
            </a:r>
            <a:endParaRPr kumimoji="0" lang="en-US" sz="1000" b="0" i="0" u="none" strike="noStrike" kern="1200" cap="none" spc="0" normalizeH="0" baseline="0" noProof="0" dirty="0" smtClean="0">
              <a:ln>
                <a:noFill/>
              </a:ln>
              <a:effectLst/>
              <a:uLnTx/>
              <a:uFillTx/>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smtClean="0">
                <a:ln>
                  <a:noFill/>
                </a:ln>
                <a:effectLst/>
                <a:uLnTx/>
                <a:uFillTx/>
                <a:latin typeface="+mj-lt"/>
              </a:rPr>
              <a:t>A simple, integrated solution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Familiar interface</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Protection for older servers</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Windows Azure integration</a:t>
            </a:r>
          </a:p>
          <a:p>
            <a:pPr marL="342900" lvl="0" indent="-342900" fontAlgn="base">
              <a:spcBef>
                <a:spcPct val="20000"/>
              </a:spcBef>
              <a:spcAft>
                <a:spcPct val="0"/>
              </a:spcAft>
              <a:buClr>
                <a:srgbClr val="0070C0"/>
              </a:buClr>
              <a:buSzPct val="100000"/>
              <a:buBlip>
                <a:blip r:embed="rId3"/>
              </a:buBlip>
              <a:defRPr/>
            </a:pPr>
            <a:r>
              <a:rPr lang="en-US" sz="1000" dirty="0" smtClean="0">
                <a:latin typeface="+mj-lt"/>
              </a:rPr>
              <a:t>Efficient backup &amp; recovery</a:t>
            </a:r>
          </a:p>
          <a:p>
            <a:pPr marL="742950" lvl="1" indent="-285750" fontAlgn="base">
              <a:spcBef>
                <a:spcPct val="20000"/>
              </a:spcBef>
              <a:spcAft>
                <a:spcPct val="0"/>
              </a:spcAft>
              <a:buClr>
                <a:srgbClr val="0070C0"/>
              </a:buClr>
              <a:buSzPct val="100000"/>
              <a:buBlip>
                <a:blip r:embed="rId4"/>
              </a:buBlip>
              <a:defRPr/>
            </a:pPr>
            <a:r>
              <a:rPr lang="en-US" sz="1000" dirty="0" smtClean="0">
                <a:latin typeface="+mj-lt"/>
              </a:rPr>
              <a:t>Efficient use of bandwidth and storage</a:t>
            </a:r>
          </a:p>
          <a:p>
            <a:pPr marL="742950" lvl="1" indent="-285750" fontAlgn="base">
              <a:spcBef>
                <a:spcPct val="20000"/>
              </a:spcBef>
              <a:spcAft>
                <a:spcPct val="0"/>
              </a:spcAft>
              <a:buClr>
                <a:srgbClr val="0070C0"/>
              </a:buClr>
              <a:buSzPct val="100000"/>
              <a:buBlip>
                <a:blip r:embed="rId4"/>
              </a:buBlip>
              <a:defRPr/>
            </a:pPr>
            <a:r>
              <a:rPr lang="en-US" sz="1000" dirty="0" smtClean="0">
                <a:latin typeface="+mj-lt"/>
              </a:rPr>
              <a:t>Flexible recovery</a:t>
            </a:r>
          </a:p>
          <a:p>
            <a:pPr marL="742950" lvl="1" indent="-285750" fontAlgn="base">
              <a:spcBef>
                <a:spcPct val="20000"/>
              </a:spcBef>
              <a:spcAft>
                <a:spcPct val="0"/>
              </a:spcAft>
              <a:buClr>
                <a:srgbClr val="0070C0"/>
              </a:buClr>
              <a:buSzPct val="100000"/>
              <a:buBlip>
                <a:blip r:embed="rId4"/>
              </a:buBlip>
              <a:defRPr/>
            </a:pPr>
            <a:r>
              <a:rPr lang="en-US" sz="1000" dirty="0" smtClean="0">
                <a:latin typeface="+mj-lt"/>
              </a:rPr>
              <a:t>Flexible configuration</a:t>
            </a:r>
          </a:p>
          <a:p>
            <a:pPr lvl="1"/>
            <a:endParaRPr lang="en-US" sz="1000" dirty="0" smtClean="0">
              <a:latin typeface="+mj-lt"/>
            </a:endParaRPr>
          </a:p>
          <a:p>
            <a:pPr lvl="1"/>
            <a:endParaRPr lang="en-US" dirty="0" smtClean="0"/>
          </a:p>
          <a:p>
            <a:pPr marL="219269" lvl="1" indent="0" defTabSz="941362">
              <a:spcAft>
                <a:spcPts val="343"/>
              </a:spcAft>
              <a:buNone/>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7CB637-B354-4D31-9737-BDB0C7C1EA04}"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810935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D32B267-3355-4E7D-A4AB-EBA89E91356D}"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20231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In the last few years, we have seen an explosive growth in the use of the public cloud. While most of the initial adoption was seen by startups and smaller orgs, most of the new growth will come from larger organizations adopting the public cloud. </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Now you might ask what’s causing cloud adoption at such a fierce rate. There are 3 fundamentals business drivers at play here:</a:t>
            </a:r>
          </a:p>
          <a:p>
            <a:endParaRPr lang="en-US" sz="1000" b="1" u="sng" kern="1200" dirty="0" smtClean="0">
              <a:solidFill>
                <a:schemeClr val="tx1"/>
              </a:solidFill>
              <a:effectLst/>
              <a:latin typeface="Segoe UI Light" pitchFamily="34" charset="0"/>
              <a:ea typeface="+mn-ea"/>
              <a:cs typeface="+mn-cs"/>
            </a:endParaRPr>
          </a:p>
          <a:p>
            <a:r>
              <a:rPr lang="en-US" sz="1000" b="1" u="sng" kern="1200" dirty="0" smtClean="0">
                <a:solidFill>
                  <a:schemeClr val="tx1"/>
                </a:solidFill>
                <a:effectLst/>
                <a:latin typeface="Segoe UI Light" pitchFamily="34" charset="0"/>
                <a:ea typeface="+mn-ea"/>
                <a:cs typeface="+mn-cs"/>
              </a:rPr>
              <a:t>SPEED</a:t>
            </a:r>
            <a:r>
              <a:rPr lang="en-US" sz="1000" kern="1200" dirty="0" smtClean="0">
                <a:solidFill>
                  <a:schemeClr val="tx1"/>
                </a:solidFill>
                <a:effectLst/>
                <a:latin typeface="Segoe UI Light" pitchFamily="34" charset="0"/>
                <a:ea typeface="+mn-ea"/>
                <a:cs typeface="+mn-cs"/>
              </a:rPr>
              <a:t>: With minutes instead of days/weeks to procure &amp; provision servers, the pace of innovation has dramatically increased. Reduced ‘time to develop’ &amp; ‘time to market’ means your IT can be much more agile in servicing needs of the business units or developers.  Embrace &amp; Enable Innovation. Help your business move forward against the competition. In fact, it is the speed and agility that IT hasn’t been able</a:t>
            </a:r>
            <a:r>
              <a:rPr lang="en-US" sz="1000" kern="1200" baseline="0" dirty="0" smtClean="0">
                <a:solidFill>
                  <a:schemeClr val="tx1"/>
                </a:solidFill>
                <a:effectLst/>
                <a:latin typeface="Segoe UI Light" pitchFamily="34" charset="0"/>
                <a:ea typeface="+mn-ea"/>
                <a:cs typeface="+mn-cs"/>
              </a:rPr>
              <a:t> to provide has resulted in what many call “Shadow IT” where business units are resorting to using credit cards to procure computing resources outside of the purview of the IT.</a:t>
            </a:r>
            <a:endParaRPr lang="en-US" sz="1000" kern="1200" dirty="0" smtClean="0">
              <a:solidFill>
                <a:schemeClr val="tx1"/>
              </a:solidFill>
              <a:effectLst/>
              <a:latin typeface="Segoe UI Light" pitchFamily="34" charset="0"/>
              <a:ea typeface="+mn-ea"/>
              <a:cs typeface="+mn-cs"/>
            </a:endParaRPr>
          </a:p>
          <a:p>
            <a:endParaRPr lang="en-US" sz="1000" b="1" u="sng" kern="1200" dirty="0" smtClean="0">
              <a:solidFill>
                <a:schemeClr val="tx1"/>
              </a:solidFill>
              <a:effectLst/>
              <a:latin typeface="Segoe UI Light" pitchFamily="34" charset="0"/>
              <a:ea typeface="+mn-ea"/>
              <a:cs typeface="+mn-cs"/>
            </a:endParaRPr>
          </a:p>
          <a:p>
            <a:r>
              <a:rPr lang="en-US" sz="1000" b="1" u="sng" kern="1200" dirty="0" smtClean="0">
                <a:solidFill>
                  <a:schemeClr val="tx1"/>
                </a:solidFill>
                <a:effectLst/>
                <a:latin typeface="Segoe UI Light" pitchFamily="34" charset="0"/>
                <a:ea typeface="+mn-ea"/>
                <a:cs typeface="+mn-cs"/>
              </a:rPr>
              <a:t>SCALE</a:t>
            </a:r>
            <a:r>
              <a:rPr lang="en-US" sz="1000" kern="1200" dirty="0" smtClean="0">
                <a:solidFill>
                  <a:schemeClr val="tx1"/>
                </a:solidFill>
                <a:effectLst/>
                <a:latin typeface="Segoe UI Light" pitchFamily="34" charset="0"/>
                <a:ea typeface="+mn-ea"/>
                <a:cs typeface="+mn-cs"/>
              </a:rPr>
              <a:t>: Cloud gives you an almost infinite set of computing resources. Your applications will enjoy massive global scale, and can easily scale up or down depending on the demand. That means, you never have to worry about running out of capacity or worry about overprovisioning. You use just enough resources for your needs - nothing more, nothing less. </a:t>
            </a:r>
          </a:p>
          <a:p>
            <a:endParaRPr lang="en-US" sz="1000" b="1" u="sng" kern="1200" dirty="0" smtClean="0">
              <a:solidFill>
                <a:schemeClr val="tx1"/>
              </a:solidFill>
              <a:effectLst/>
              <a:latin typeface="Segoe UI Light" pitchFamily="34" charset="0"/>
              <a:ea typeface="+mn-ea"/>
              <a:cs typeface="+mn-cs"/>
            </a:endParaRPr>
          </a:p>
          <a:p>
            <a:r>
              <a:rPr lang="en-US" sz="1000" b="1" u="sng" kern="1200" dirty="0" smtClean="0">
                <a:solidFill>
                  <a:schemeClr val="tx1"/>
                </a:solidFill>
                <a:effectLst/>
                <a:latin typeface="Segoe UI Light" pitchFamily="34" charset="0"/>
                <a:ea typeface="+mn-ea"/>
                <a:cs typeface="+mn-cs"/>
              </a:rPr>
              <a:t>ECONOMICS:</a:t>
            </a:r>
            <a:r>
              <a:rPr lang="en-US" sz="1000" b="1" kern="120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And of course, you’re paying only for what you use in the Cloud. This in itself saves you money for any app that has variable computing needs. For some organizations, there is also an additional benefit of changing </a:t>
            </a:r>
            <a:r>
              <a:rPr lang="en-US" sz="1000" kern="1200" dirty="0" err="1" smtClean="0">
                <a:solidFill>
                  <a:schemeClr val="tx1"/>
                </a:solidFill>
                <a:effectLst/>
                <a:latin typeface="Segoe UI Light" pitchFamily="34" charset="0"/>
                <a:ea typeface="+mn-ea"/>
                <a:cs typeface="+mn-cs"/>
              </a:rPr>
              <a:t>CapEX</a:t>
            </a:r>
            <a:r>
              <a:rPr lang="en-US" sz="1000" kern="1200" dirty="0" smtClean="0">
                <a:solidFill>
                  <a:schemeClr val="tx1"/>
                </a:solidFill>
                <a:effectLst/>
                <a:latin typeface="Segoe UI Light" pitchFamily="34" charset="0"/>
                <a:ea typeface="+mn-ea"/>
                <a:cs typeface="+mn-cs"/>
              </a:rPr>
              <a:t> to </a:t>
            </a:r>
            <a:r>
              <a:rPr lang="en-US" sz="1000" kern="1200" dirty="0" err="1" smtClean="0">
                <a:solidFill>
                  <a:schemeClr val="tx1"/>
                </a:solidFill>
                <a:effectLst/>
                <a:latin typeface="Segoe UI Light" pitchFamily="34" charset="0"/>
                <a:ea typeface="+mn-ea"/>
                <a:cs typeface="+mn-cs"/>
              </a:rPr>
              <a:t>OpEX</a:t>
            </a:r>
            <a:r>
              <a:rPr lang="en-US" sz="1000" kern="1200" dirty="0" smtClean="0">
                <a:solidFill>
                  <a:schemeClr val="tx1"/>
                </a:solidFill>
                <a:effectLst/>
                <a:latin typeface="Segoe UI Light" pitchFamily="34" charset="0"/>
                <a:ea typeface="+mn-ea"/>
                <a:cs typeface="+mn-cs"/>
              </a:rPr>
              <a:t>, which frees up capital from infrastructure investments so it can be put to other uses. </a:t>
            </a: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34CA4-0776-4EDD-A4B7-C3035D83D489}"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22449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Test-drive your apps</a:t>
            </a:r>
            <a:endParaRPr lang="en-US" dirty="0"/>
          </a:p>
          <a:p>
            <a:r>
              <a:rPr lang="en-US" dirty="0"/>
              <a:t> </a:t>
            </a:r>
          </a:p>
          <a:p>
            <a:r>
              <a:rPr lang="en-US" dirty="0"/>
              <a:t>Any organization that creates custom applications needs a </a:t>
            </a:r>
            <a:r>
              <a:rPr lang="en-US" dirty="0" err="1"/>
              <a:t>dev</a:t>
            </a:r>
            <a:r>
              <a:rPr lang="en-US" dirty="0"/>
              <a:t> &amp; test environment. Developers need specific tools installed, while the test environment must replicate the world in which the new application will be deployed. Given the cost and time required to provision physical servers, it’s become common to use virtual machines to do this. So, given these are virtual machines on-premises anyway, why not use Windows Azure for this? </a:t>
            </a:r>
            <a:endParaRPr lang="en-US" dirty="0" smtClean="0"/>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08453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p>
          <a:p>
            <a:r>
              <a:rPr lang="en-US" dirty="0" smtClean="0"/>
              <a:t>Here’s an easy way to do this - an IT administrator or a developer can use the Windows Azure Management Portal to create VMs in the cloud (step 1). Those VMs are created using Windows Azure Virtual Machines, the platform’s Infrastructure as a Service (</a:t>
            </a:r>
            <a:r>
              <a:rPr lang="en-US" dirty="0" err="1" smtClean="0"/>
              <a:t>IaaS</a:t>
            </a:r>
            <a:r>
              <a:rPr lang="en-US" dirty="0" smtClean="0"/>
              <a:t>) offering. Developers can supply their own VM images as ordinary VHDs or use VHDs provided by Windows Azure, with support for both Windows Server and Linux. Once the VMs exist, developers and testers can use them to build and test a new application, customizing the VMs as they see fit (step 2).</a:t>
            </a:r>
          </a:p>
          <a:p>
            <a:r>
              <a:rPr lang="en-US" dirty="0" smtClean="0"/>
              <a:t> </a:t>
            </a:r>
          </a:p>
          <a:p>
            <a:r>
              <a:rPr lang="en-US" dirty="0" smtClean="0"/>
              <a:t>Why would you want to do this? Two main reasons </a:t>
            </a:r>
            <a:r>
              <a:rPr lang="en-US" b="1" dirty="0" smtClean="0"/>
              <a:t>- low cost and speed</a:t>
            </a:r>
            <a:r>
              <a:rPr lang="en-US" dirty="0" smtClean="0"/>
              <a:t>. Windows Azure VMs are available to their users in a few minutes, while deploying VMs in an organization’s own datacenter can take days or weeks. Also, an organization pays for public cloud VMs by the hour, at prices ranging from $0.02 to $1.10 per hour. This is relatively inexpensive, and the VMs can be shut down when they’re not in use, making them even cheaper.</a:t>
            </a:r>
          </a:p>
          <a:p>
            <a:r>
              <a:rPr lang="en-US" dirty="0" smtClean="0"/>
              <a:t> </a:t>
            </a:r>
          </a:p>
          <a:p>
            <a:r>
              <a:rPr lang="en-US" dirty="0" smtClean="0"/>
              <a:t>Furthermore, with a </a:t>
            </a:r>
            <a:r>
              <a:rPr lang="en-US" b="1" dirty="0" smtClean="0"/>
              <a:t>gallery of images </a:t>
            </a:r>
            <a:r>
              <a:rPr lang="en-US" dirty="0" smtClean="0"/>
              <a:t>to readily choose from - like Windows Server, SQL Server, and various Linux distributions - your developers can quickly grab the images and start building or testing applications.</a:t>
            </a:r>
          </a:p>
          <a:p>
            <a:r>
              <a:rPr lang="en-US" dirty="0" smtClean="0"/>
              <a:t>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smtClean="0"/>
              <a:t>In addition to using VMs in Azure to build a test and </a:t>
            </a:r>
            <a:r>
              <a:rPr lang="en-US" dirty="0" err="1" smtClean="0"/>
              <a:t>dev</a:t>
            </a:r>
            <a:r>
              <a:rPr lang="en-US" dirty="0" smtClean="0"/>
              <a:t> environment, your developers can rapidly create apps using the various other services that would usually require time to set up on-premises. For example, there are </a:t>
            </a:r>
            <a:r>
              <a:rPr lang="en-US" b="1" dirty="0" smtClean="0"/>
              <a:t>ready- to-use-services</a:t>
            </a:r>
            <a:r>
              <a:rPr lang="en-US" dirty="0" smtClean="0"/>
              <a:t> in Windows Azure such as caching or </a:t>
            </a:r>
            <a:r>
              <a:rPr lang="en-US" dirty="0" err="1" smtClean="0"/>
              <a:t>NoSQL</a:t>
            </a:r>
            <a:r>
              <a:rPr lang="en-US" dirty="0" smtClean="0"/>
              <a:t> databases or SQL Database which are offered as services. Typically, if you had to setup a development environment on-premises, you’d need up servers for all of these and you’d need licenses. With Azure, you eliminate all of this and give your developers a developer friendly environment. </a:t>
            </a:r>
          </a:p>
          <a:p>
            <a:endParaRPr lang="en-US" dirty="0" smtClean="0"/>
          </a:p>
          <a:p>
            <a:endParaRPr lang="en-US" dirty="0" smtClean="0"/>
          </a:p>
          <a:p>
            <a:pPr>
              <a:lnSpc>
                <a:spcPct val="90000"/>
              </a:lnSpc>
            </a:pPr>
            <a:r>
              <a:rPr lang="en-US" b="1" spc="-50" dirty="0" smtClean="0">
                <a:gradFill>
                  <a:gsLst>
                    <a:gs pos="2917">
                      <a:schemeClr val="tx1"/>
                    </a:gs>
                    <a:gs pos="30000">
                      <a:schemeClr val="tx1"/>
                    </a:gs>
                  </a:gsLst>
                  <a:lin ang="5400000" scaled="0"/>
                </a:gradFill>
              </a:rPr>
              <a:t>Benefits: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Deliver Faster</a:t>
            </a:r>
            <a:r>
              <a:rPr lang="en-US" spc="-50" dirty="0" smtClean="0">
                <a:gradFill>
                  <a:gsLst>
                    <a:gs pos="2917">
                      <a:schemeClr val="tx1"/>
                    </a:gs>
                    <a:gs pos="30000">
                      <a:schemeClr val="tx1"/>
                    </a:gs>
                  </a:gsLst>
                  <a:lin ang="5400000" scaled="0"/>
                </a:gradFill>
              </a:rPr>
              <a:t>.  Agile development with no waiting for IT, new hardware, or availability of existing </a:t>
            </a:r>
            <a:r>
              <a:rPr lang="en-US" spc="-50" dirty="0" err="1" smtClean="0">
                <a:gradFill>
                  <a:gsLst>
                    <a:gs pos="2917">
                      <a:schemeClr val="tx1"/>
                    </a:gs>
                    <a:gs pos="30000">
                      <a:schemeClr val="tx1"/>
                    </a:gs>
                  </a:gsLst>
                  <a:lin ang="5400000" scaled="0"/>
                </a:gradFill>
              </a:rPr>
              <a:t>dev</a:t>
            </a:r>
            <a:r>
              <a:rPr lang="en-US" spc="-50" dirty="0" smtClean="0">
                <a:gradFill>
                  <a:gsLst>
                    <a:gs pos="2917">
                      <a:schemeClr val="tx1"/>
                    </a:gs>
                    <a:gs pos="30000">
                      <a:schemeClr val="tx1"/>
                    </a:gs>
                  </a:gsLst>
                  <a:lin ang="5400000" scaled="0"/>
                </a:gradFill>
              </a:rPr>
              <a:t>/test boxes.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Cost</a:t>
            </a:r>
            <a:r>
              <a:rPr lang="en-US" spc="-50" dirty="0" smtClean="0">
                <a:gradFill>
                  <a:gsLst>
                    <a:gs pos="2917">
                      <a:schemeClr val="tx1"/>
                    </a:gs>
                    <a:gs pos="30000">
                      <a:schemeClr val="tx1"/>
                    </a:gs>
                  </a:gsLst>
                  <a:lin ang="5400000" scaled="0"/>
                </a:gradFill>
              </a:rPr>
              <a:t>.  Eliminate cap-ex expense and yet build test environments that scale better than ever.</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Use Existing Tools.  </a:t>
            </a:r>
            <a:r>
              <a:rPr lang="en-US" spc="-50" dirty="0" smtClean="0">
                <a:gradFill>
                  <a:gsLst>
                    <a:gs pos="2917">
                      <a:schemeClr val="tx1"/>
                    </a:gs>
                    <a:gs pos="30000">
                      <a:schemeClr val="tx1"/>
                    </a:gs>
                  </a:gsLst>
                  <a:lin ang="5400000" scaled="0"/>
                </a:gradFill>
              </a:rPr>
              <a:t>Continue using the development languages, tools and lifecycle technologies you are using today.  </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Test Better.</a:t>
            </a:r>
            <a:r>
              <a:rPr lang="en-US" b="1" spc="-50" baseline="0" dirty="0" smtClean="0">
                <a:gradFill>
                  <a:gsLst>
                    <a:gs pos="2917">
                      <a:schemeClr val="tx1"/>
                    </a:gs>
                    <a:gs pos="30000">
                      <a:schemeClr val="tx1"/>
                    </a:gs>
                  </a:gsLst>
                  <a:lin ang="5400000" scaled="0"/>
                </a:gradFill>
              </a:rPr>
              <a:t>  </a:t>
            </a:r>
            <a:r>
              <a:rPr lang="en-US" spc="-50" dirty="0" smtClean="0">
                <a:gradFill>
                  <a:gsLst>
                    <a:gs pos="2917">
                      <a:schemeClr val="tx1"/>
                    </a:gs>
                    <a:gs pos="30000">
                      <a:schemeClr val="tx1"/>
                    </a:gs>
                  </a:gsLst>
                  <a:lin ang="5400000" scaled="0"/>
                </a:gradFill>
              </a:rPr>
              <a:t>Build bigger test environments that simulate real customer load including spikes without resource contention on the cloud’s “infinite” resources.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Leave Production Alone.</a:t>
            </a:r>
            <a:r>
              <a:rPr lang="en-US" b="1" spc="-50" baseline="0" dirty="0" smtClean="0">
                <a:gradFill>
                  <a:gsLst>
                    <a:gs pos="2917">
                      <a:schemeClr val="tx1"/>
                    </a:gs>
                    <a:gs pos="30000">
                      <a:schemeClr val="tx1"/>
                    </a:gs>
                  </a:gsLst>
                  <a:lin ang="5400000" scaled="0"/>
                </a:gradFill>
              </a:rPr>
              <a:t>  </a:t>
            </a:r>
            <a:r>
              <a:rPr lang="en-US" spc="-50" dirty="0" smtClean="0">
                <a:gradFill>
                  <a:gsLst>
                    <a:gs pos="2917">
                      <a:schemeClr val="tx1"/>
                    </a:gs>
                    <a:gs pos="30000">
                      <a:schemeClr val="tx1"/>
                    </a:gs>
                  </a:gsLst>
                  <a:lin ang="5400000" scaled="0"/>
                </a:gradFill>
              </a:rPr>
              <a:t>Prevent </a:t>
            </a:r>
            <a:r>
              <a:rPr lang="en-US" spc="-50" dirty="0" err="1" smtClean="0">
                <a:gradFill>
                  <a:gsLst>
                    <a:gs pos="2917">
                      <a:schemeClr val="tx1"/>
                    </a:gs>
                    <a:gs pos="30000">
                      <a:schemeClr val="tx1"/>
                    </a:gs>
                  </a:gsLst>
                  <a:lin ang="5400000" scaled="0"/>
                </a:gradFill>
              </a:rPr>
              <a:t>dev</a:t>
            </a:r>
            <a:r>
              <a:rPr lang="en-US" spc="-50" dirty="0" smtClean="0">
                <a:gradFill>
                  <a:gsLst>
                    <a:gs pos="2917">
                      <a:schemeClr val="tx1"/>
                    </a:gs>
                    <a:gs pos="30000">
                      <a:schemeClr val="tx1"/>
                    </a:gs>
                  </a:gsLst>
                  <a:lin ang="5400000" scaled="0"/>
                </a:gradFill>
              </a:rPr>
              <a:t>/test apps from affecting on-premise production performance.  Even virtualized on-premise test workloads can on-premise production on shared machines.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Access Existing Resources </a:t>
            </a:r>
            <a:r>
              <a:rPr lang="en-US" spc="-50" dirty="0" smtClean="0">
                <a:gradFill>
                  <a:gsLst>
                    <a:gs pos="2917">
                      <a:schemeClr val="tx1"/>
                    </a:gs>
                    <a:gs pos="30000">
                      <a:schemeClr val="tx1"/>
                    </a:gs>
                  </a:gsLst>
                  <a:lin ang="5400000" scaled="0"/>
                </a:gradFill>
              </a:rPr>
              <a:t>- Securely network from the cloud to on-premise to test against systems of record if necessary.</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Deploy Anywhere</a:t>
            </a:r>
            <a:r>
              <a:rPr lang="en-US" b="1" spc="-50" baseline="0" dirty="0" smtClean="0">
                <a:gradFill>
                  <a:gsLst>
                    <a:gs pos="2917">
                      <a:schemeClr val="tx1"/>
                    </a:gs>
                    <a:gs pos="30000">
                      <a:schemeClr val="tx1"/>
                    </a:gs>
                  </a:gsLst>
                  <a:lin ang="5400000" scaled="0"/>
                </a:gradFill>
              </a:rPr>
              <a:t> with </a:t>
            </a:r>
            <a:r>
              <a:rPr lang="en-US" b="1" spc="-50" dirty="0" smtClean="0">
                <a:gradFill>
                  <a:gsLst>
                    <a:gs pos="2917">
                      <a:schemeClr val="tx1"/>
                    </a:gs>
                    <a:gs pos="30000">
                      <a:schemeClr val="tx1"/>
                    </a:gs>
                  </a:gsLst>
                  <a:lin ang="5400000" scaled="0"/>
                </a:gradFill>
              </a:rPr>
              <a:t>No Lock-in</a:t>
            </a:r>
            <a:r>
              <a:rPr lang="en-US" spc="-50" dirty="0" smtClean="0">
                <a:gradFill>
                  <a:gsLst>
                    <a:gs pos="2917">
                      <a:schemeClr val="tx1"/>
                    </a:gs>
                    <a:gs pos="30000">
                      <a:schemeClr val="tx1"/>
                    </a:gs>
                  </a:gsLst>
                  <a:lin ang="5400000" scaled="0"/>
                </a:gradFill>
              </a:rPr>
              <a:t>. Once testing deploy either in the cloud or on-premise</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39558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everything</a:t>
            </a:r>
            <a:r>
              <a:rPr lang="en-US" baseline="0" dirty="0" smtClean="0"/>
              <a:t> is developed and tested, you o course have the choice of running in Azure or bringing it back to production environment on your premises. </a:t>
            </a:r>
          </a:p>
          <a:p>
            <a:endParaRPr lang="en-US" dirty="0" smtClean="0"/>
          </a:p>
          <a:p>
            <a:r>
              <a:rPr lang="en-US" dirty="0" smtClean="0"/>
              <a:t>If that’s the case, moving the deployment</a:t>
            </a:r>
            <a:r>
              <a:rPr lang="en-US" baseline="0" dirty="0" smtClean="0"/>
              <a:t> is easy</a:t>
            </a:r>
            <a:r>
              <a:rPr lang="en-US" dirty="0" smtClean="0"/>
              <a:t>. Because Windows Azure VMs use the exact same format as the Windows Server Hyper-V i.e. VHD. So if it runs on Hyper-V it runs in Azure and vice-versa. In fact, Windows Azure is built on the same foundation as Windows Server 2012!</a:t>
            </a:r>
          </a:p>
          <a:p>
            <a:endParaRPr lang="en-US" dirty="0" smtClean="0"/>
          </a:p>
          <a:p>
            <a:r>
              <a:rPr lang="en-US" dirty="0" smtClean="0"/>
              <a:t>This is unique</a:t>
            </a:r>
            <a:r>
              <a:rPr lang="en-US" baseline="0" dirty="0" smtClean="0"/>
              <a:t> for us. Other public cloud vendors will convert the image into proprietary formats and it becomes hard to convert back.</a:t>
            </a:r>
            <a:endParaRPr lang="en-US" dirty="0" smtClean="0"/>
          </a:p>
          <a:p>
            <a:endParaRPr lang="en-US" dirty="0" smtClean="0"/>
          </a:p>
          <a:p>
            <a:r>
              <a:rPr lang="en-US" sz="1000" kern="1200" dirty="0" smtClean="0">
                <a:solidFill>
                  <a:schemeClr val="tx1"/>
                </a:solidFill>
                <a:effectLst/>
                <a:latin typeface="Segoe UI Light" pitchFamily="34" charset="0"/>
                <a:ea typeface="+mn-ea"/>
                <a:cs typeface="+mn-cs"/>
              </a:rPr>
              <a:t>If you have your</a:t>
            </a:r>
            <a:r>
              <a:rPr lang="en-US" sz="1000" kern="1200" baseline="0" dirty="0" smtClean="0">
                <a:solidFill>
                  <a:schemeClr val="tx1"/>
                </a:solidFill>
                <a:effectLst/>
                <a:latin typeface="Segoe UI Light" pitchFamily="34" charset="0"/>
                <a:ea typeface="+mn-ea"/>
                <a:cs typeface="+mn-cs"/>
              </a:rPr>
              <a:t> on-premises environment on a different platform other than Hyper-V, </a:t>
            </a:r>
            <a:r>
              <a:rPr lang="en-US" sz="1000" kern="1200" dirty="0" smtClean="0">
                <a:solidFill>
                  <a:schemeClr val="tx1"/>
                </a:solidFill>
                <a:effectLst/>
                <a:latin typeface="Segoe UI Light" pitchFamily="34" charset="0"/>
                <a:ea typeface="+mn-ea"/>
                <a:cs typeface="+mn-cs"/>
              </a:rPr>
              <a:t>the Microsoft Virtual Machine Converter (MVMC) Solution Accelerator is a Microsoft-supported, stand-alone solution to convert VMware-based virtual machines and disks to Hyper-V®-based virtual machines and disks.</a:t>
            </a:r>
            <a:r>
              <a:rPr lang="en-US" dirty="0" smtClean="0"/>
              <a:t> </a:t>
            </a:r>
          </a:p>
          <a:p>
            <a:endParaRPr lang="en-US" dirty="0" smtClean="0"/>
          </a:p>
          <a:p>
            <a:r>
              <a:rPr lang="en-US" dirty="0" smtClean="0"/>
              <a:t>How about management? While you can use the Windows Azure management portal, you can also use the familiar System Center 2012 management console. System Center 2012 introduced the App Controller component to enable organizations to optimize resource usage across their private cloud and Windows Azure resources from a single pane of glass. In SP1, we’ve extended App Controller’s capabilities to integrate with Windows Azure Virtual Machines enabling you to migrate on-premises Virtual Machines to run in Windows Azure and manage them from your on-premises System Center installation.</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82055B-8D21-4958-B1A6-DF7545B40AC4}"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76200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9218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51EC35-E826-423D-AF85-FC5EC50FF31C}"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229329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An average user already deals with a bunch of usernames and passwords for his on-premises applications, and [</a:t>
            </a:r>
            <a:r>
              <a:rPr lang="en-US" sz="1000" b="1" i="1" kern="1200" dirty="0" smtClean="0">
                <a:solidFill>
                  <a:schemeClr val="tx1"/>
                </a:solidFill>
                <a:effectLst/>
                <a:latin typeface="Segoe UI Light" pitchFamily="34" charset="0"/>
                <a:ea typeface="+mn-ea"/>
                <a:cs typeface="+mn-cs"/>
              </a:rPr>
              <a:t>Click</a:t>
            </a:r>
            <a:r>
              <a:rPr lang="en-US" sz="1000" kern="1200" dirty="0" smtClean="0">
                <a:solidFill>
                  <a:schemeClr val="tx1"/>
                </a:solidFill>
                <a:effectLst/>
                <a:latin typeface="Segoe UI Light" pitchFamily="34" charset="0"/>
                <a:ea typeface="+mn-ea"/>
                <a:cs typeface="+mn-cs"/>
              </a:rPr>
              <a:t>] cloud based applications are piling up with an increasing pace. There are already enterprises that have many cloud based applications in their environment. (There are more than 20.000 SaaS apps in the market already according to IDC)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Huge amounts of money have been invested in on premises identity and access management solution without actually having the problem of Single Sign On solved. Help centers and IT departments all over the world can confirm that.</a:t>
            </a:r>
          </a:p>
          <a:p>
            <a:r>
              <a:rPr lang="en-US" sz="1000" kern="1200" dirty="0" smtClean="0">
                <a:solidFill>
                  <a:schemeClr val="tx1"/>
                </a:solidFill>
                <a:effectLst/>
                <a:latin typeface="Segoe UI Light" pitchFamily="34" charset="0"/>
                <a:ea typeface="+mn-ea"/>
                <a:cs typeface="+mn-cs"/>
              </a:rPr>
              <a:t>If you add personal cloud applications' identities into the mix along with the desire to access applications from different devices, you get many frustrated users who voice their unhappiness and place pressure on IT for simpler solutions. </a:t>
            </a:r>
          </a:p>
          <a:p>
            <a:r>
              <a:rPr lang="en-US" sz="1000" kern="1200" dirty="0" smtClean="0">
                <a:solidFill>
                  <a:schemeClr val="tx1"/>
                </a:solidFill>
                <a:effectLst/>
                <a:latin typeface="Segoe UI Light" pitchFamily="34" charset="0"/>
                <a:ea typeface="+mn-ea"/>
                <a:cs typeface="+mn-cs"/>
              </a:rPr>
              <a:t>The challenge for IT in today’s world of many devices, on premises apps, cloud apps, and hybrid apps is that they are not always aware of all the cloud-based applications their users are accessing. IT has not purchased or deployed these apps and in most cases they have no visibility into how they were purchased or if they are being managed. With the dramatic increase in cloud applications and the ease of sign up and free trials, Management and users are asking from IT departments to provide single sign on from everywhere to everything…</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 solution to this problem could be a federation with each and every one of those cloud-based applications. But not all of them are using the same protocols or standards when it comes to identity management, which can make federation a very difficult task.</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Instead, organizations need a hub that can sync their on-premises Active Directory, seamlessly connect with many cloud applications, can integrate with various protocols and can scale around the globe to authenticate users everywhere from any device in a way that integrates simply with their existing identities.  With more than 95% of </a:t>
            </a:r>
            <a:r>
              <a:rPr lang="en-US" sz="1000" kern="1200" baseline="0" dirty="0" smtClean="0">
                <a:solidFill>
                  <a:schemeClr val="tx1"/>
                </a:solidFill>
                <a:effectLst/>
                <a:latin typeface="Segoe UI Light" pitchFamily="34" charset="0"/>
                <a:ea typeface="+mn-ea"/>
                <a:cs typeface="+mn-cs"/>
              </a:rPr>
              <a:t>fortune 1000 </a:t>
            </a:r>
            <a:r>
              <a:rPr lang="en-US" sz="1000" kern="1200" dirty="0" smtClean="0">
                <a:solidFill>
                  <a:schemeClr val="tx1"/>
                </a:solidFill>
                <a:effectLst/>
                <a:latin typeface="Segoe UI Light" pitchFamily="34" charset="0"/>
                <a:ea typeface="+mn-ea"/>
                <a:cs typeface="+mn-cs"/>
              </a:rPr>
              <a:t>organizations using Windows Server Active Directory on premise, they would prefer not to reinvent the wheel or recreate all of their identities. The good news is that they don’t have to. </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That’s exactly what Windows Azure Active Directory provides. And it does that in a secure and comprehensive manner.</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Multi0factor</a:t>
            </a:r>
            <a:r>
              <a:rPr lang="en-US" sz="1000" kern="1200" baseline="0" dirty="0" smtClean="0">
                <a:solidFill>
                  <a:schemeClr val="tx1"/>
                </a:solidFill>
                <a:effectLst/>
                <a:latin typeface="Segoe UI Light" pitchFamily="34" charset="0"/>
                <a:ea typeface="+mn-ea"/>
                <a:cs typeface="+mn-cs"/>
              </a:rPr>
              <a:t> authentication can provide an additional way to increase access protection even more</a:t>
            </a:r>
            <a:endParaRPr lang="en-US" sz="100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77F15-4695-43CD-83B0-974BBDDCBE58}"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714497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Extend your Datacenter </a:t>
            </a:r>
            <a:endParaRPr lang="en-US" dirty="0"/>
          </a:p>
          <a:p>
            <a:r>
              <a:rPr lang="en-US" dirty="0"/>
              <a:t> </a:t>
            </a:r>
          </a:p>
          <a:p>
            <a:r>
              <a:rPr lang="en-US" dirty="0"/>
              <a:t>Own the base, rent the rest! Extend your datacenter by building capacity on-demand.</a:t>
            </a:r>
          </a:p>
          <a:p>
            <a:r>
              <a:rPr lang="en-US" dirty="0"/>
              <a:t>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a:t>With Windows Azure, you can literally create a virtual “datacenter” in the Cloud. You can do this by leveraging a feature called </a:t>
            </a:r>
            <a:r>
              <a:rPr lang="en-US" b="1" dirty="0"/>
              <a:t>Virtual </a:t>
            </a:r>
            <a:r>
              <a:rPr lang="en-US" b="1" dirty="0" smtClean="0"/>
              <a:t>Network (VNET) </a:t>
            </a:r>
            <a:r>
              <a:rPr lang="en-US" dirty="0"/>
              <a:t>which allows you to </a:t>
            </a:r>
            <a:r>
              <a:rPr lang="en-US" dirty="0" smtClean="0"/>
              <a:t>create a logically isolated section of Azure </a:t>
            </a:r>
            <a:r>
              <a:rPr lang="en-US" dirty="0"/>
              <a:t>and treat it like your own network. You can </a:t>
            </a:r>
            <a:r>
              <a:rPr lang="en-US" dirty="0" smtClean="0"/>
              <a:t>customize</a:t>
            </a:r>
            <a:r>
              <a:rPr lang="en-US" baseline="0" dirty="0" smtClean="0"/>
              <a:t> the network configuration for a VNET - </a:t>
            </a:r>
            <a:r>
              <a:rPr lang="en-US" dirty="0" smtClean="0"/>
              <a:t>create </a:t>
            </a:r>
            <a:r>
              <a:rPr lang="en-US" dirty="0"/>
              <a:t>subnets, assign private IP addresses and bring your own DNS server if you wish. </a:t>
            </a:r>
            <a:r>
              <a:rPr lang="en-US" sz="1000" b="0" i="0" kern="1200" dirty="0" smtClean="0">
                <a:solidFill>
                  <a:schemeClr val="tx1"/>
                </a:solidFill>
                <a:effectLst/>
                <a:latin typeface="Segoe UI Light" pitchFamily="34" charset="0"/>
                <a:ea typeface="+mn-ea"/>
                <a:cs typeface="+mn-cs"/>
              </a:rPr>
              <a:t> Within a virtual network for example, you can create a public-facing subnet for your webservers that has access to the Internet, and place your backend systems such as databases or application servers in a private-facing subnet with no Internet access.</a:t>
            </a:r>
            <a:endParaRPr lang="en-US" dirty="0" smtClean="0"/>
          </a:p>
          <a:p>
            <a:endParaRPr lang="en-US" dirty="0" smtClean="0"/>
          </a:p>
          <a:p>
            <a:endParaRPr lang="en-US" dirty="0" smtClean="0"/>
          </a:p>
          <a:p>
            <a:r>
              <a:rPr lang="en-US" dirty="0"/>
              <a:t> </a:t>
            </a: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A500E9-33F6-47FE-95D0-50F637164353}"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75961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once you set up VPN connectivity, you’re treating the virtual network in Azure almost as if it were an </a:t>
            </a:r>
            <a:r>
              <a:rPr lang="en-US" b="1" dirty="0"/>
              <a:t>extension of your on-</a:t>
            </a:r>
            <a:r>
              <a:rPr lang="en-US" b="1" dirty="0" err="1"/>
              <a:t>prem</a:t>
            </a:r>
            <a:r>
              <a:rPr lang="en-US" b="1" dirty="0"/>
              <a:t> datacenter</a:t>
            </a:r>
            <a:r>
              <a:rPr lang="en-US" dirty="0"/>
              <a:t>. You can domain join your VMs with an AD running on-premises or an AD running inside of the virtual network.  You can have hybrid multi-tier apps with perhaps the presentation and logic tiers running in Azure, and the database tier running on-premises for compliance reasons. </a:t>
            </a:r>
          </a:p>
          <a:p>
            <a:r>
              <a:rPr lang="en-US" dirty="0"/>
              <a:t> </a:t>
            </a:r>
          </a:p>
          <a:p>
            <a:r>
              <a:rPr lang="en-US" dirty="0"/>
              <a:t>A good example is SharePoint that uses all of the features we outlined (cross-premises VPN connectivity, Active Directory, VMs). </a:t>
            </a:r>
          </a:p>
          <a:p>
            <a:r>
              <a:rPr lang="en-US" dirty="0"/>
              <a:t> </a:t>
            </a:r>
          </a:p>
          <a:p>
            <a:r>
              <a:rPr lang="en-US" dirty="0"/>
              <a:t>Windows Azure provides first party tested Windows Server images for easily deploying SharePoint, SQL and Active Directory. </a:t>
            </a:r>
          </a:p>
          <a:p>
            <a:r>
              <a:rPr lang="en-US" dirty="0"/>
              <a:t> </a:t>
            </a:r>
          </a:p>
          <a:p>
            <a:r>
              <a:rPr lang="en-US" dirty="0"/>
              <a:t>&lt;From </a:t>
            </a:r>
            <a:r>
              <a:rPr lang="en-US" dirty="0" err="1"/>
              <a:t>IaaS</a:t>
            </a:r>
            <a:r>
              <a:rPr lang="en-US" dirty="0"/>
              <a:t> scenario for </a:t>
            </a:r>
            <a:r>
              <a:rPr lang="en-US" dirty="0" err="1"/>
              <a:t>Sharepoint</a:t>
            </a:r>
            <a:r>
              <a:rPr lang="en-US" dirty="0"/>
              <a:t>&gt;</a:t>
            </a:r>
          </a:p>
          <a:p>
            <a:pPr lvl="0"/>
            <a:r>
              <a:rPr lang="en-US" dirty="0"/>
              <a:t>When you need more from your </a:t>
            </a:r>
            <a:r>
              <a:rPr lang="en-US" b="1" dirty="0"/>
              <a:t>collaboration infrastructure </a:t>
            </a:r>
            <a:r>
              <a:rPr lang="en-US" dirty="0"/>
              <a:t>vs. Office 365 and the ability scale in real time, count on Windows Azure. Start with </a:t>
            </a:r>
            <a:r>
              <a:rPr lang="en-US" dirty="0" err="1"/>
              <a:t>dev</a:t>
            </a:r>
            <a:r>
              <a:rPr lang="en-US" dirty="0"/>
              <a:t> &amp; test work and maintain control as you grow.  You can deeply customize with full trust custom code on top of Windows Azure infrastructure services. Support provided directly by Microsoft.</a:t>
            </a:r>
          </a:p>
          <a:p>
            <a:pPr lvl="0"/>
            <a:r>
              <a:rPr lang="en-US" b="1" dirty="0"/>
              <a:t>Internet sites with SharePoint: </a:t>
            </a:r>
            <a:r>
              <a:rPr lang="en-US" dirty="0"/>
              <a:t>When you need to roll-out customized public or anonymous internet sites, count on Windows Azure. You can closely manage your infrastructure versus Office 365 and get real time scalable resources vs. on-premises datacenters. Get started quickly with direct Microsoft supported images.</a:t>
            </a:r>
          </a:p>
          <a:p>
            <a:r>
              <a:rPr lang="en-US" dirty="0"/>
              <a:t> </a:t>
            </a:r>
          </a:p>
          <a:p>
            <a:r>
              <a:rPr lang="en-US" dirty="0"/>
              <a:t>&lt;From </a:t>
            </a:r>
            <a:r>
              <a:rPr lang="en-US" dirty="0" err="1"/>
              <a:t>IaaS</a:t>
            </a:r>
            <a:r>
              <a:rPr lang="en-US" dirty="0"/>
              <a:t> scenario for AD&gt;</a:t>
            </a:r>
          </a:p>
          <a:p>
            <a:r>
              <a:rPr lang="en-US" b="1" dirty="0"/>
              <a:t>Identity with AD in Virtual Machines</a:t>
            </a:r>
            <a:endParaRPr lang="en-US" dirty="0"/>
          </a:p>
          <a:p>
            <a:pPr lvl="0"/>
            <a:r>
              <a:rPr lang="en-US" b="1" dirty="0"/>
              <a:t>Hybrid apps and hybrid IT: </a:t>
            </a:r>
            <a:r>
              <a:rPr lang="en-US" dirty="0"/>
              <a:t>When apps live both in the cloud and on-premises, and need to synch with on-premises directory, simply bring </a:t>
            </a:r>
            <a:r>
              <a:rPr lang="en-US" dirty="0" err="1"/>
              <a:t>DirSync</a:t>
            </a:r>
            <a:r>
              <a:rPr lang="en-US" dirty="0"/>
              <a:t> into Virtual Machines. </a:t>
            </a:r>
          </a:p>
          <a:p>
            <a:pPr lvl="0"/>
            <a:r>
              <a:rPr lang="en-US" b="1" dirty="0"/>
              <a:t>Specific AD capabilities in the cloud: </a:t>
            </a:r>
            <a:r>
              <a:rPr lang="en-US" dirty="0"/>
              <a:t>When applications in need of on-premises optimized AD capabilities are moving to cloud and Windows Azure Active Directory is not the solution, bring your AD into Virtual Machines. Same AD, same skill sets and same trustworthy capabilities. </a:t>
            </a:r>
          </a:p>
          <a:p>
            <a:r>
              <a:rPr lang="en-US" b="1" dirty="0"/>
              <a:t>Identity synch with Office 365: </a:t>
            </a:r>
            <a:r>
              <a:rPr lang="en-US" dirty="0"/>
              <a:t>When you need  to synch identity with O365 and want to minimize your on premise identity infrastructure, rely on running AD in Virtual Machines. Even when you have an on-premises identity infrastructure synching with Office 365, simply build your high availability copy in Virtual Machines and keep working when internet connectivity is down.</a:t>
            </a:r>
          </a:p>
          <a:p>
            <a:r>
              <a:rPr lang="en-US" dirty="0"/>
              <a:t> </a:t>
            </a:r>
          </a:p>
          <a:p>
            <a:r>
              <a:rPr lang="en-US" dirty="0"/>
              <a:t>&lt;From </a:t>
            </a:r>
            <a:r>
              <a:rPr lang="en-US" dirty="0" err="1"/>
              <a:t>IaaS</a:t>
            </a:r>
            <a:r>
              <a:rPr lang="en-US" dirty="0"/>
              <a:t> scenario for Scalable, On-Demand Infrastructure For .NET apps&gt;</a:t>
            </a:r>
          </a:p>
          <a:p>
            <a:pPr lvl="0"/>
            <a:r>
              <a:rPr lang="en-US" dirty="0"/>
              <a:t>When you need to accommodate variable and increasing needs of </a:t>
            </a:r>
            <a:r>
              <a:rPr lang="en-US" b="1" dirty="0"/>
              <a:t>.NET and Windows Server apps</a:t>
            </a:r>
            <a:r>
              <a:rPr lang="en-US" dirty="0"/>
              <a:t>, spin up trustworthy infrastructure with no code changes required.  And, it is more than just infrastructure. Use Windows Azure building blocks – such as Service Bus or Media Services and many more from partners in Windows Azure Store – to boost your existing app.</a:t>
            </a:r>
          </a:p>
          <a:p>
            <a:pPr lvl="0"/>
            <a:r>
              <a:rPr lang="en-US" dirty="0"/>
              <a:t>When you want to participate in software as a service business model as an app vendor and </a:t>
            </a:r>
            <a:r>
              <a:rPr lang="en-US" b="1" dirty="0"/>
              <a:t>host </a:t>
            </a:r>
            <a:r>
              <a:rPr lang="en-US" dirty="0"/>
              <a:t>all or part of an existing .NET or Windows Server app in the cloud with no changes, build your offer on scalable, trustworthy Windows Azure infrastructure.</a:t>
            </a:r>
          </a:p>
          <a:p>
            <a:r>
              <a:rPr lang="en-US" dirty="0"/>
              <a:t> </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14170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690" rtl="0" eaLnBrk="1" fontAlgn="auto" latinLnBrk="0" hangingPunct="1">
              <a:lnSpc>
                <a:spcPct val="90000"/>
              </a:lnSpc>
              <a:spcBef>
                <a:spcPts val="0"/>
              </a:spcBef>
              <a:spcAft>
                <a:spcPts val="340"/>
              </a:spcAft>
              <a:buClrTx/>
              <a:buSzTx/>
              <a:buFontTx/>
              <a:buNone/>
              <a:tabLst/>
              <a:defRPr/>
            </a:pPr>
            <a:r>
              <a:rPr lang="en-US" dirty="0" smtClean="0"/>
              <a:t>Let’s say you have individual PCs behind the firewall that you want to connect directly to Azure—or that you have remote workers. You</a:t>
            </a:r>
            <a:r>
              <a:rPr lang="en-US" baseline="0" dirty="0" smtClean="0"/>
              <a:t> can connect securely to the virtual network In Azure from anywhere using the VPN client in Windows. Because it works across firewalls and proxies, it doesn’t matter if users are behind your firewall, behind someone else’s firewall, or are remote.</a:t>
            </a:r>
          </a:p>
        </p:txBody>
      </p:sp>
      <p:sp>
        <p:nvSpPr>
          <p:cNvPr id="4" name="Header Placeholder 3"/>
          <p:cNvSpPr>
            <a:spLocks noGrp="1"/>
          </p:cNvSpPr>
          <p:nvPr>
            <p:ph type="hdr" sz="quarter" idx="10"/>
          </p:nvPr>
        </p:nvSpPr>
        <p:spPr/>
        <p:txBody>
          <a:bodyPr/>
          <a:lstStyle/>
          <a:p>
            <a:r>
              <a:rPr lang="en-US" smtClean="0">
                <a:solidFill>
                  <a:prstClr val="black"/>
                </a:solidFill>
              </a:rPr>
              <a:t>Extend your datacenter with virtualization and networking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607733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690" rtl="0" eaLnBrk="1" fontAlgn="auto" latinLnBrk="0" hangingPunct="1">
              <a:lnSpc>
                <a:spcPct val="90000"/>
              </a:lnSpc>
              <a:spcBef>
                <a:spcPts val="0"/>
              </a:spcBef>
              <a:spcAft>
                <a:spcPts val="340"/>
              </a:spcAft>
              <a:buClrTx/>
              <a:buSzTx/>
              <a:buFontTx/>
              <a:buNone/>
              <a:tabLst/>
              <a:defRPr/>
            </a:pPr>
            <a:r>
              <a:rPr lang="en-US" dirty="0" smtClean="0"/>
              <a:t>What you saw previously was</a:t>
            </a:r>
            <a:r>
              <a:rPr lang="en-US" baseline="0" dirty="0" smtClean="0"/>
              <a:t> how you set up a hybrid connectivity between on-premises and Windows Azure over the public Internet. While easy and quick to set up, there are some limitations to using the internet—things like limited </a:t>
            </a:r>
            <a:r>
              <a:rPr lang="en-US" baseline="0" dirty="0" err="1" smtClean="0"/>
              <a:t>bandwith</a:t>
            </a:r>
            <a:r>
              <a:rPr lang="en-US" baseline="0" dirty="0" smtClean="0"/>
              <a:t> or latencies, or corporate policies that require </a:t>
            </a:r>
            <a:r>
              <a:rPr lang="en-US" baseline="0" dirty="0" err="1" smtClean="0"/>
              <a:t>require</a:t>
            </a:r>
            <a:r>
              <a:rPr lang="en-US" baseline="0" dirty="0" smtClean="0"/>
              <a:t> higher levels of security than traffic traveling over the public internet (even if its encrypted).</a:t>
            </a:r>
          </a:p>
          <a:p>
            <a:pPr marL="0" marR="0" indent="0" algn="l" defTabSz="931690"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1690" rtl="0" eaLnBrk="1" fontAlgn="auto" latinLnBrk="0" hangingPunct="1">
              <a:lnSpc>
                <a:spcPct val="90000"/>
              </a:lnSpc>
              <a:spcBef>
                <a:spcPts val="0"/>
              </a:spcBef>
              <a:spcAft>
                <a:spcPts val="340"/>
              </a:spcAft>
              <a:buClrTx/>
              <a:buSzTx/>
              <a:buFontTx/>
              <a:buNone/>
              <a:tabLst/>
              <a:defRPr/>
            </a:pPr>
            <a:r>
              <a:rPr lang="en-US" baseline="0" dirty="0" smtClean="0"/>
              <a:t>We’re working on a set of technologies that will provide you private connections with Windows Azure. There are two types of private connectivity:</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r>
              <a:rPr lang="en-US" baseline="0" dirty="0" smtClean="0"/>
              <a:t>The ability to add Windows Azure to a carrier-provided MPLS network: We announced a partnership with AT&amp;T, which will allow customers to seamlessly add Azure resources to existing MPLS VPNs provided by AT&amp;T.</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r>
              <a:rPr lang="en-US" baseline="0" dirty="0" smtClean="0"/>
              <a:t>The ability to connect with Azure datacenters at peering exchange locations globally. We have partnered with </a:t>
            </a:r>
            <a:r>
              <a:rPr lang="en-US" baseline="0" dirty="0" err="1" smtClean="0"/>
              <a:t>Equinix</a:t>
            </a:r>
            <a:r>
              <a:rPr lang="en-US" baseline="0" dirty="0" smtClean="0"/>
              <a:t>, </a:t>
            </a:r>
            <a:r>
              <a:rPr lang="en-US" baseline="0" dirty="0" err="1" smtClean="0"/>
              <a:t>whichcan</a:t>
            </a:r>
            <a:r>
              <a:rPr lang="en-US" baseline="0" dirty="0" smtClean="0"/>
              <a:t> provide cross-connects between the customer's network and Azure.</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endParaRPr lang="en-US" baseline="0" dirty="0" smtClean="0"/>
          </a:p>
          <a:p>
            <a:pPr marL="0" marR="0" indent="0" algn="l" defTabSz="931690" rtl="0" eaLnBrk="1" fontAlgn="auto" latinLnBrk="0" hangingPunct="1">
              <a:lnSpc>
                <a:spcPct val="90000"/>
              </a:lnSpc>
              <a:spcBef>
                <a:spcPts val="0"/>
              </a:spcBef>
              <a:spcAft>
                <a:spcPts val="340"/>
              </a:spcAft>
              <a:buClrTx/>
              <a:buSzTx/>
              <a:buFontTx/>
              <a:buNone/>
              <a:tabLst/>
              <a:defRPr/>
            </a:pPr>
            <a:r>
              <a:rPr lang="en-US" baseline="0" dirty="0" smtClean="0"/>
              <a:t>We’re working on both options now, and are onboarding a limited number of customers before the end of 2013. We expect the solution to be ready for general availability in H1 2014.</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Extend your datacenter with virtualization and networking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46996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But as you think about using the public cloud, there are some top of mind issues you have to reckon with. </a:t>
            </a:r>
          </a:p>
          <a:p>
            <a:endParaRPr lang="en-US" sz="1000" kern="1200" dirty="0" smtClean="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If you’re like most organizations, you have your existing servers and IT infrastructure (either on-premises in your own datacenters or in 3</a:t>
            </a:r>
            <a:r>
              <a:rPr lang="en-US" sz="1000" kern="1200" baseline="30000" dirty="0" smtClean="0">
                <a:solidFill>
                  <a:schemeClr val="tx1"/>
                </a:solidFill>
                <a:effectLst/>
                <a:latin typeface="Segoe UI Light" pitchFamily="34" charset="0"/>
                <a:ea typeface="+mn-ea"/>
                <a:cs typeface="+mn-cs"/>
              </a:rPr>
              <a:t>rd</a:t>
            </a:r>
            <a:r>
              <a:rPr lang="en-US" sz="1000" kern="1200" dirty="0" smtClean="0">
                <a:solidFill>
                  <a:schemeClr val="tx1"/>
                </a:solidFill>
                <a:effectLst/>
                <a:latin typeface="Segoe UI Light" pitchFamily="34" charset="0"/>
                <a:ea typeface="+mn-ea"/>
                <a:cs typeface="+mn-cs"/>
              </a:rPr>
              <a:t> part colocation facilities). You also have an IT staff to manage these assets. So as you think about using the public cloud, you’re not thinking of it in a silo – ideally where possible you’d want to integrate the public cloud with existing IT, manage it no differently, and even have applications with parts running on and off-premises. Latest IDC findings show 40% of enterprises are already adopting hybrid clouds today (source - http://www.infosys.com/newsroom/press-releases/Pages/cloud-ecosystem-integrator.aspx).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You’re also probably running a variety of OSs, databases, middleware and toolsets from multiple IT vendors.  Your developers are proficient in multiple languages and your apps are written in multiple languages and frameworks. In other words, your IT environment is complex and heterogeneous. And you want to make sure the  cloud you choose is able to handle your heterogeneous needs.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Next you have to abide by a bunch of security and compliance initiatives. The rest of the business trusts your IT org to run apps in a secure and reliable manner. So you want to make sure the public cloud platform and the vendor who provides the service is using is trustworthy, i.e. has the right experience and expertise, and has necessary SLAs, and security controls in place. </a:t>
            </a:r>
          </a:p>
          <a:p>
            <a:endParaRPr lang="en-US" sz="10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95346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can you do with a hybrid</a:t>
            </a:r>
            <a:r>
              <a:rPr lang="en-US" baseline="0" dirty="0" smtClean="0"/>
              <a:t> cloud? Here are some examples of what you can look forward to.</a:t>
            </a:r>
          </a:p>
          <a:p>
            <a:endParaRPr lang="en-US"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548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548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548865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CB2EB1-F914-4CBC-A45C-A211B8F79313}"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248161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smtClean="0"/>
              <a:t>Reach </a:t>
            </a:r>
            <a:r>
              <a:rPr lang="en-US" b="1" dirty="0"/>
              <a:t>where your datacenter can’t</a:t>
            </a:r>
            <a:endParaRPr lang="en-US" dirty="0"/>
          </a:p>
          <a:p>
            <a:r>
              <a:rPr lang="en-US" b="1" dirty="0"/>
              <a:t> </a:t>
            </a:r>
            <a:endParaRPr lang="en-US" dirty="0"/>
          </a:p>
          <a:p>
            <a:r>
              <a:rPr lang="en-US" dirty="0"/>
              <a:t>Use Windows Azure for global reach and scale. So far, we discussed ways in which you can use Windows Azure in conjunction with your datacenter. But your datacenter has limits. So why not rely on Windows Azure to reach where your datacenter can’t. </a:t>
            </a:r>
          </a:p>
          <a:p>
            <a:r>
              <a:rPr lang="en-US" dirty="0"/>
              <a:t> </a:t>
            </a:r>
          </a:p>
          <a:p>
            <a:r>
              <a:rPr lang="en-US" dirty="0"/>
              <a:t>Let’s take a few examples:</a:t>
            </a:r>
          </a:p>
          <a:p>
            <a:r>
              <a:rPr lang="en-US" dirty="0"/>
              <a:t> </a:t>
            </a:r>
          </a:p>
          <a:p>
            <a:r>
              <a:rPr lang="en-US" b="1" dirty="0"/>
              <a:t>Web Sites with global reach</a:t>
            </a:r>
            <a:endParaRPr lang="en-US" dirty="0"/>
          </a:p>
          <a:p>
            <a:r>
              <a:rPr lang="en-US" b="1" dirty="0"/>
              <a:t> </a:t>
            </a:r>
            <a:endParaRPr lang="en-US" dirty="0"/>
          </a:p>
          <a:p>
            <a:r>
              <a:rPr lang="en-US" dirty="0"/>
              <a:t>Let’s take the example of a typical organization where marketing folks would want to rapidly develop, run and the shutdown marketing campaigns. It’s likely that capacity requirements for these are not known ahead of time, and these websites are less likely to have compliance issues. In fact, enterprises that run these are most likely running them already in the DMZ portion of their datacenters. Windows Azure makes for a great platform for developing and deploying these types of sites.</a:t>
            </a:r>
          </a:p>
          <a:p>
            <a:r>
              <a:rPr lang="en-US" dirty="0"/>
              <a:t> </a:t>
            </a:r>
          </a:p>
          <a:p>
            <a:r>
              <a:rPr lang="en-US" dirty="0"/>
              <a:t>Your developers quickly and easily build and deploy sites to a highly scalable cloud environment that allows them to start small and scale as traffic grows. Whether it’s a .NET app development or using an open framework like </a:t>
            </a:r>
            <a:r>
              <a:rPr lang="en-US" dirty="0" err="1"/>
              <a:t>WordPress</a:t>
            </a:r>
            <a:r>
              <a:rPr lang="en-US" dirty="0"/>
              <a:t> or </a:t>
            </a:r>
            <a:r>
              <a:rPr lang="en-US" dirty="0" err="1"/>
              <a:t>Joomla</a:t>
            </a:r>
            <a:r>
              <a:rPr lang="en-US" dirty="0"/>
              <a:t>, your developers get an out-of-the box experience. </a:t>
            </a:r>
          </a:p>
          <a:p>
            <a:r>
              <a:rPr lang="en-US" dirty="0"/>
              <a:t> </a:t>
            </a:r>
          </a:p>
          <a:p>
            <a:r>
              <a:rPr lang="en-US" dirty="0"/>
              <a:t>Furthermore, Windows Azure is able to do global load balancing through service called Traffic Manager. Using this service to serve users from around the globe. Traffic Manager allows you to load balance incoming traffic across multiple apps whether they’re running in the same datacenter or across different datacenters around the world. Traffic Manager provides you a choice of three load balancing methods: performance, failover, or round robin. So, if you have a global ad campaign running, you can make sure that the site that serves a user in Singapore is running out of the Azure datacenter in Asia whereas the site running in a US datacenter is serving the user located in US. By effectively managing traffic, you can ensure high performance, availability and resiliency of your applications. </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5CE7555-475E-44D5-A1B7-C439608A902D}"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53698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Mobile apps </a:t>
            </a:r>
            <a:endParaRPr lang="en-US" dirty="0"/>
          </a:p>
          <a:p>
            <a:r>
              <a:rPr lang="en-US" dirty="0"/>
              <a:t> </a:t>
            </a:r>
          </a:p>
          <a:p>
            <a:r>
              <a:rPr lang="en-US" dirty="0"/>
              <a:t>Another use case is to use the Cloud like a “mother ship” with which mobiles and tablets can hook up for computing resources. </a:t>
            </a:r>
          </a:p>
          <a:p>
            <a:r>
              <a:rPr lang="en-US" dirty="0"/>
              <a:t> </a:t>
            </a:r>
          </a:p>
          <a:p>
            <a:r>
              <a:rPr lang="en-US" dirty="0"/>
              <a:t>With Windows Azure Mobile Services, you can streamline common development tasks like structuring storage, integrating push notifications and configuring user authentication. Mobile Services fully supports Windows Store, Windows Phone 8, </a:t>
            </a:r>
            <a:r>
              <a:rPr lang="en-US" dirty="0" err="1"/>
              <a:t>iOS</a:t>
            </a:r>
            <a:r>
              <a:rPr lang="en-US" dirty="0"/>
              <a:t>, Android and HTML5 development.</a:t>
            </a:r>
          </a:p>
          <a:p>
            <a:r>
              <a:rPr lang="en-US" dirty="0"/>
              <a:t> </a:t>
            </a:r>
          </a:p>
          <a:p>
            <a:r>
              <a:rPr lang="en-US" sz="1000" kern="1200" dirty="0" smtClean="0">
                <a:solidFill>
                  <a:schemeClr val="tx1"/>
                </a:solidFill>
                <a:effectLst/>
                <a:latin typeface="Segoe UI Light" pitchFamily="34" charset="0"/>
                <a:ea typeface="+mn-ea"/>
                <a:cs typeface="+mn-cs"/>
              </a:rPr>
              <a:t>Windows Azure Mobile Services makes it faster and easier to build dynamic mobile apps that scale.  Mobile Services streamlines common development tasks like storing data in the cloud, authenticating users, and sending push notifications. We take care of the infrastructure so you can focus on what matters—user experience.</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t>
            </a:r>
            <a:r>
              <a:rPr lang="en-US" sz="1000" b="1" kern="1200" dirty="0" smtClean="0">
                <a:solidFill>
                  <a:schemeClr val="tx1"/>
                </a:solidFill>
                <a:effectLst/>
                <a:latin typeface="Segoe UI Light" pitchFamily="34" charset="0"/>
                <a:ea typeface="+mn-ea"/>
                <a:cs typeface="+mn-cs"/>
              </a:rPr>
              <a:t>Extend internal web apps to mobile devices</a:t>
            </a:r>
            <a:r>
              <a:rPr lang="en-US" sz="1000" kern="1200" dirty="0" smtClean="0">
                <a:solidFill>
                  <a:schemeClr val="tx1"/>
                </a:solidFill>
                <a:effectLst/>
                <a:latin typeface="Segoe UI Light" pitchFamily="34" charset="0"/>
                <a:ea typeface="+mn-ea"/>
                <a:cs typeface="+mn-cs"/>
              </a:rPr>
              <a:t>: With an increasingly mobile workforce, your employees need to be able to both access and interact with important internal applications from any device.  With Mobile Services, you can extend internal web apps to a variety of mobile devices and enable your workforce to stay connected no matter where they are.  You can deliver that experience even if you have sensitive data that needs to stay on-premises behind a firewall.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t>
            </a:r>
            <a:r>
              <a:rPr lang="en-US" sz="1000" b="1" kern="1200" dirty="0" smtClean="0">
                <a:solidFill>
                  <a:schemeClr val="tx1"/>
                </a:solidFill>
                <a:effectLst/>
                <a:latin typeface="Segoe UI Light" pitchFamily="34" charset="0"/>
                <a:ea typeface="+mn-ea"/>
                <a:cs typeface="+mn-cs"/>
              </a:rPr>
              <a:t>Quickly build and deploy consumer facing apps</a:t>
            </a:r>
            <a:r>
              <a:rPr lang="en-US" sz="1000" kern="1200" dirty="0" smtClean="0">
                <a:solidFill>
                  <a:schemeClr val="tx1"/>
                </a:solidFill>
                <a:effectLst/>
                <a:latin typeface="Segoe UI Light" pitchFamily="34" charset="0"/>
                <a:ea typeface="+mn-ea"/>
                <a:cs typeface="+mn-cs"/>
              </a:rPr>
              <a:t>: Mobile Services supplies the infrastructure you need to stand up a consumer facing mobile app in minutes.  You can also easily work with your favorite APIs like </a:t>
            </a:r>
            <a:r>
              <a:rPr lang="en-US" sz="1000" kern="1200" dirty="0" err="1" smtClean="0">
                <a:solidFill>
                  <a:schemeClr val="tx1"/>
                </a:solidFill>
                <a:effectLst/>
                <a:latin typeface="Segoe UI Light" pitchFamily="34" charset="0"/>
                <a:ea typeface="+mn-ea"/>
                <a:cs typeface="+mn-cs"/>
              </a:rPr>
              <a:t>Twilio</a:t>
            </a:r>
            <a:r>
              <a:rPr lang="en-US" sz="1000" kern="1200" dirty="0" smtClean="0">
                <a:solidFill>
                  <a:schemeClr val="tx1"/>
                </a:solidFill>
                <a:effectLst/>
                <a:latin typeface="Segoe UI Light" pitchFamily="34" charset="0"/>
                <a:ea typeface="+mn-ea"/>
                <a:cs typeface="+mn-cs"/>
              </a:rPr>
              <a:t> for adding voice/SMS or </a:t>
            </a:r>
            <a:r>
              <a:rPr lang="en-US" sz="1000" kern="1200" dirty="0" err="1" smtClean="0">
                <a:solidFill>
                  <a:schemeClr val="tx1"/>
                </a:solidFill>
                <a:effectLst/>
                <a:latin typeface="Segoe UI Light" pitchFamily="34" charset="0"/>
                <a:ea typeface="+mn-ea"/>
                <a:cs typeface="+mn-cs"/>
              </a:rPr>
              <a:t>SendGrid</a:t>
            </a:r>
            <a:r>
              <a:rPr lang="en-US" sz="1000" kern="1200" dirty="0" smtClean="0">
                <a:solidFill>
                  <a:schemeClr val="tx1"/>
                </a:solidFill>
                <a:effectLst/>
                <a:latin typeface="Segoe UI Light" pitchFamily="34" charset="0"/>
                <a:ea typeface="+mn-ea"/>
                <a:cs typeface="+mn-cs"/>
              </a:rPr>
              <a:t> for sending email to further accelerate development.</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t>
            </a:r>
            <a:r>
              <a:rPr lang="en-US" sz="1000" b="1" kern="1200" dirty="0" smtClean="0">
                <a:solidFill>
                  <a:schemeClr val="tx1"/>
                </a:solidFill>
                <a:effectLst/>
                <a:latin typeface="Segoe UI Light" pitchFamily="34" charset="0"/>
                <a:ea typeface="+mn-ea"/>
                <a:cs typeface="+mn-cs"/>
              </a:rPr>
              <a:t>Land your app on any platform or device</a:t>
            </a:r>
            <a:r>
              <a:rPr lang="en-US" sz="1000" kern="1200" dirty="0" smtClean="0">
                <a:solidFill>
                  <a:schemeClr val="tx1"/>
                </a:solidFill>
                <a:effectLst/>
                <a:latin typeface="Segoe UI Light" pitchFamily="34" charset="0"/>
                <a:ea typeface="+mn-ea"/>
                <a:cs typeface="+mn-cs"/>
              </a:rPr>
              <a:t>: Mobile Services provides out of the box support for </a:t>
            </a:r>
            <a:r>
              <a:rPr lang="en-US" sz="1000" kern="1200" dirty="0" err="1" smtClean="0">
                <a:solidFill>
                  <a:schemeClr val="tx1"/>
                </a:solidFill>
                <a:effectLst/>
                <a:latin typeface="Segoe UI Light" pitchFamily="34" charset="0"/>
                <a:ea typeface="+mn-ea"/>
                <a:cs typeface="+mn-cs"/>
              </a:rPr>
              <a:t>iOS</a:t>
            </a:r>
            <a:r>
              <a:rPr lang="en-US" sz="1000" kern="1200" dirty="0" smtClean="0">
                <a:solidFill>
                  <a:schemeClr val="tx1"/>
                </a:solidFill>
                <a:effectLst/>
                <a:latin typeface="Segoe UI Light" pitchFamily="34" charset="0"/>
                <a:ea typeface="+mn-ea"/>
                <a:cs typeface="+mn-cs"/>
              </a:rPr>
              <a:t>, Android, Windows Store, Windows Phone 8, HTML5, and Windows Phone 7 apps. We give you the choice of developing native apps using the SDK for each platform, mobile web apps that run on any platform, or using </a:t>
            </a:r>
            <a:r>
              <a:rPr lang="en-US" sz="1000" kern="1200" dirty="0" err="1" smtClean="0">
                <a:solidFill>
                  <a:schemeClr val="tx1"/>
                </a:solidFill>
                <a:effectLst/>
                <a:latin typeface="Segoe UI Light" pitchFamily="34" charset="0"/>
                <a:ea typeface="+mn-ea"/>
                <a:cs typeface="+mn-cs"/>
              </a:rPr>
              <a:t>Xamarin.iOS</a:t>
            </a:r>
            <a:r>
              <a:rPr lang="en-US" sz="1000" kern="1200" dirty="0" smtClean="0">
                <a:solidFill>
                  <a:schemeClr val="tx1"/>
                </a:solidFill>
                <a:effectLst/>
                <a:latin typeface="Segoe UI Light" pitchFamily="34" charset="0"/>
                <a:ea typeface="+mn-ea"/>
                <a:cs typeface="+mn-cs"/>
              </a:rPr>
              <a:t> and </a:t>
            </a:r>
            <a:r>
              <a:rPr lang="en-US" sz="1000" kern="1200" dirty="0" err="1" smtClean="0">
                <a:solidFill>
                  <a:schemeClr val="tx1"/>
                </a:solidFill>
                <a:effectLst/>
                <a:latin typeface="Segoe UI Light" pitchFamily="34" charset="0"/>
                <a:ea typeface="+mn-ea"/>
                <a:cs typeface="+mn-cs"/>
              </a:rPr>
              <a:t>Xamarin.Android</a:t>
            </a:r>
            <a:r>
              <a:rPr lang="en-US" sz="1000" kern="1200" dirty="0" smtClean="0">
                <a:solidFill>
                  <a:schemeClr val="tx1"/>
                </a:solidFill>
                <a:effectLst/>
                <a:latin typeface="Segoe UI Light" pitchFamily="34" charset="0"/>
                <a:ea typeface="+mn-ea"/>
                <a:cs typeface="+mn-cs"/>
              </a:rPr>
              <a:t> to write native apps for </a:t>
            </a:r>
            <a:r>
              <a:rPr lang="en-US" sz="1000" kern="1200" dirty="0" err="1" smtClean="0">
                <a:solidFill>
                  <a:schemeClr val="tx1"/>
                </a:solidFill>
                <a:effectLst/>
                <a:latin typeface="Segoe UI Light" pitchFamily="34" charset="0"/>
                <a:ea typeface="+mn-ea"/>
                <a:cs typeface="+mn-cs"/>
              </a:rPr>
              <a:t>iOS</a:t>
            </a:r>
            <a:r>
              <a:rPr lang="en-US" sz="1000" kern="1200" dirty="0" smtClean="0">
                <a:solidFill>
                  <a:schemeClr val="tx1"/>
                </a:solidFill>
                <a:effectLst/>
                <a:latin typeface="Segoe UI Light" pitchFamily="34" charset="0"/>
                <a:ea typeface="+mn-ea"/>
                <a:cs typeface="+mn-cs"/>
              </a:rPr>
              <a:t> and Android in C#. </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92676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Partner integration</a:t>
            </a:r>
            <a:endParaRPr lang="en-US" dirty="0"/>
          </a:p>
          <a:p>
            <a:r>
              <a:rPr lang="en-US" dirty="0"/>
              <a:t> </a:t>
            </a:r>
          </a:p>
          <a:p>
            <a:r>
              <a:rPr lang="en-US" dirty="0"/>
              <a:t>Another scenario is to use Windows Azure as a common meeting place or a messaging hub for integrating IT systems. WHY would you use Azure for this? </a:t>
            </a:r>
            <a:r>
              <a:rPr lang="en-US" b="1" dirty="0"/>
              <a:t>Availability</a:t>
            </a:r>
            <a:r>
              <a:rPr lang="en-US" dirty="0"/>
              <a:t> and </a:t>
            </a:r>
            <a:r>
              <a:rPr lang="en-US" b="1" dirty="0"/>
              <a:t>Scale</a:t>
            </a:r>
            <a:r>
              <a:rPr lang="en-US" dirty="0"/>
              <a:t>. A conduit or an integrations point for IT systems has high requirements for availability and scale. And it must work across systems behind several firewalls.</a:t>
            </a:r>
          </a:p>
          <a:p>
            <a:r>
              <a:rPr lang="en-US" dirty="0"/>
              <a:t> </a:t>
            </a:r>
          </a:p>
          <a:p>
            <a:r>
              <a:rPr lang="en-US" dirty="0"/>
              <a:t>Windows Azure has integration capabilities to connect your systems and your partner systems, or end point devices through a feature called Service Bus. Service Bus is messaging infrastructure that sits between applications allowing them to exchange messages in a loosely coupled way for improved scale and resiliency. In addition, Windows Azure has EAI capabilities for accessing your on-premises line of business applications like SAP and Oracle EBS</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324588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E05F0FDE-0B9C-4E37-A1AB-AA68C509158B}" type="datetime1">
              <a:rPr lang="en-US" smtClean="0"/>
              <a:t>1/20/2015</a:t>
            </a:fld>
            <a:endParaRPr lang="en-US" dirty="0"/>
          </a:p>
        </p:txBody>
      </p:sp>
      <p:sp>
        <p:nvSpPr>
          <p:cNvPr id="9" name="Footer Placeholder 8"/>
          <p:cNvSpPr>
            <a:spLocks noGrp="1"/>
          </p:cNvSpPr>
          <p:nvPr>
            <p:ph type="ftr" sz="quarter" idx="11"/>
          </p:nvPr>
        </p:nvSpPr>
        <p:spPr/>
        <p:txBody>
          <a:bodyPr/>
          <a:lstStyle/>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fld id="{B4008EB6-D09E-4580-8CD6-DDB14511944F}" type="slidenum">
              <a:rPr lang="en-US" smtClean="0"/>
              <a:pPr/>
              <a:t>50</a:t>
            </a:fld>
            <a:endParaRPr lang="en-US" dirty="0"/>
          </a:p>
        </p:txBody>
      </p:sp>
      <p:sp>
        <p:nvSpPr>
          <p:cNvPr id="11" name="Header Placeholder 10"/>
          <p:cNvSpPr>
            <a:spLocks noGrp="1"/>
          </p:cNvSpPr>
          <p:nvPr>
            <p:ph type="hdr" sz="quarter" idx="13"/>
          </p:nvPr>
        </p:nvSpPr>
        <p:spPr/>
        <p:txBody>
          <a:bodyPr/>
          <a:lstStyle/>
          <a:p>
            <a:r>
              <a:rPr lang="en-US" smtClean="0"/>
              <a:t>System Center Marketing</a:t>
            </a:r>
            <a:endParaRPr lang="en-US" dirty="0" smtClean="0"/>
          </a:p>
        </p:txBody>
      </p:sp>
    </p:spTree>
    <p:extLst>
      <p:ext uri="{BB962C8B-B14F-4D97-AF65-F5344CB8AC3E}">
        <p14:creationId xmlns:p14="http://schemas.microsoft.com/office/powerpoint/2010/main" val="30642717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3M is one of the largest manufacturers in the world but, when it comes to launching new businesses, it scrutinizes startup costs as closely as any entrepreneur. That’s why 3M chose to host its new Visual Attention Service on Windows Azure. Because subscription costs are “negligible” and managers avoid the administration associated with hardware acquisition, those managers can focus on growing their business—and have boosted revenue by 50 percent.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3M, long ensconced at the highest echelons of the global elite, has global IT networks to support its US$29.6 billion in annual revenues. Still, it wants to maximize IT agility and cost-effectiveness, especially from its new ventures. One such venture—think of it as an internal startup—is the 3M Visual Attention Service (VAS), begun three years ago. The business unit grew out of corporate research into how the brain processes visual information. Using 3M-developed proprietary algorithms, the unit has the ability to show its customers how </a:t>
            </a:r>
            <a:r>
              <a:rPr lang="en-US" sz="1000" i="1" kern="1200" dirty="0" smtClean="0">
                <a:solidFill>
                  <a:schemeClr val="tx1"/>
                </a:solidFill>
                <a:effectLst/>
                <a:latin typeface="Segoe UI Light" pitchFamily="34" charset="0"/>
                <a:ea typeface="+mn-ea"/>
                <a:cs typeface="+mn-cs"/>
              </a:rPr>
              <a:t>their</a:t>
            </a:r>
            <a:r>
              <a:rPr lang="en-US" sz="1000" kern="1200" dirty="0" smtClean="0">
                <a:solidFill>
                  <a:schemeClr val="tx1"/>
                </a:solidFill>
                <a:effectLst/>
                <a:latin typeface="Segoe UI Light" pitchFamily="34" charset="0"/>
                <a:ea typeface="+mn-ea"/>
                <a:cs typeface="+mn-cs"/>
              </a:rPr>
              <a:t> customers will look at marketing materials: what spots they’ll look at, for how long, and in what order. That’s crucial information for refining web pages, ads, posters, video, and any other visual marketing material for maximum impact and return on investment.</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The initial deployment of VAS focused on a single web interface, supported by three Windows Azure instances, through which 3M customers uploaded their designs and received analyses in 15 to 20 seconds. Today, 12 Windows Azure instances—needed to support the steadily growing demand—support not just the web interface, but also phone apps, a Photoshop plug-in, and clients created through third-party software development kits. Total application response time—including the time for a customer to upload its design, for the VAS application to analyze it, and for the customer to receive its analysis—has accelerated to 2-to-3 seconds.</a:t>
            </a:r>
          </a:p>
          <a:p>
            <a:r>
              <a:rPr lang="en-US" sz="1000" kern="1200" dirty="0" smtClean="0">
                <a:solidFill>
                  <a:schemeClr val="tx1"/>
                </a:solidFill>
                <a:effectLst/>
                <a:latin typeface="Segoe UI Light" pitchFamily="34" charset="0"/>
                <a:ea typeface="+mn-ea"/>
                <a:cs typeface="+mn-cs"/>
              </a:rPr>
              <a:t> </a:t>
            </a:r>
          </a:p>
          <a:p>
            <a:r>
              <a:rPr lang="en-US" sz="1000" b="1" kern="1200" dirty="0" smtClean="0">
                <a:solidFill>
                  <a:schemeClr val="tx1"/>
                </a:solidFill>
                <a:effectLst/>
                <a:latin typeface="Segoe UI Light" pitchFamily="34" charset="0"/>
                <a:ea typeface="+mn-ea"/>
                <a:cs typeface="+mn-cs"/>
              </a:rPr>
              <a:t>Benefits</a:t>
            </a:r>
          </a:p>
          <a:p>
            <a:pPr marL="171450" lvl="0" indent="-171450">
              <a:buFont typeface="Arial" panose="020B0604020202020204" pitchFamily="34" charset="0"/>
              <a:buChar char="•"/>
            </a:pPr>
            <a:r>
              <a:rPr lang="en-US" sz="1000" kern="1200" dirty="0" smtClean="0">
                <a:solidFill>
                  <a:schemeClr val="tx1"/>
                </a:solidFill>
                <a:effectLst/>
                <a:latin typeface="Segoe UI Light" pitchFamily="34" charset="0"/>
                <a:ea typeface="+mn-ea"/>
                <a:cs typeface="+mn-cs"/>
              </a:rPr>
              <a:t>Minimizes Internal Management Time, Cost</a:t>
            </a:r>
            <a:endParaRPr lang="en-US" dirty="0" smtClean="0">
              <a:effectLst/>
            </a:endParaRPr>
          </a:p>
          <a:p>
            <a:pPr marL="171450" lvl="0" indent="-171450">
              <a:buFont typeface="Arial" panose="020B0604020202020204" pitchFamily="34" charset="0"/>
              <a:buChar char="•"/>
            </a:pPr>
            <a:r>
              <a:rPr lang="en-US" sz="1000" kern="1200" dirty="0" smtClean="0">
                <a:solidFill>
                  <a:schemeClr val="tx1"/>
                </a:solidFill>
                <a:effectLst/>
                <a:latin typeface="Segoe UI Light" pitchFamily="34" charset="0"/>
                <a:ea typeface="+mn-ea"/>
                <a:cs typeface="+mn-cs"/>
              </a:rPr>
              <a:t>Familiar </a:t>
            </a:r>
            <a:r>
              <a:rPr lang="en-US" sz="1000" kern="1200" dirty="0" err="1" smtClean="0">
                <a:solidFill>
                  <a:schemeClr val="tx1"/>
                </a:solidFill>
                <a:effectLst/>
                <a:latin typeface="Segoe UI Light" pitchFamily="34" charset="0"/>
                <a:ea typeface="+mn-ea"/>
                <a:cs typeface="+mn-cs"/>
              </a:rPr>
              <a:t>Dev</a:t>
            </a:r>
            <a:r>
              <a:rPr lang="en-US" sz="1000" kern="1200" dirty="0" smtClean="0">
                <a:solidFill>
                  <a:schemeClr val="tx1"/>
                </a:solidFill>
                <a:effectLst/>
                <a:latin typeface="Segoe UI Light" pitchFamily="34" charset="0"/>
                <a:ea typeface="+mn-ea"/>
                <a:cs typeface="+mn-cs"/>
              </a:rPr>
              <a:t> tools – Visual Studio</a:t>
            </a:r>
            <a:endParaRPr lang="en-US" dirty="0" smtClean="0">
              <a:effectLst/>
            </a:endParaRPr>
          </a:p>
          <a:p>
            <a:pPr marL="171450" lvl="0" indent="-171450">
              <a:buFont typeface="Arial" panose="020B0604020202020204" pitchFamily="34" charset="0"/>
              <a:buChar char="•"/>
            </a:pPr>
            <a:r>
              <a:rPr lang="en-US" sz="1000" kern="1200" dirty="0" smtClean="0">
                <a:solidFill>
                  <a:schemeClr val="tx1"/>
                </a:solidFill>
                <a:effectLst/>
                <a:latin typeface="Segoe UI Light" pitchFamily="34" charset="0"/>
                <a:ea typeface="+mn-ea"/>
                <a:cs typeface="+mn-cs"/>
              </a:rPr>
              <a:t>Spurs 50 Percent Revenue Growth</a:t>
            </a:r>
            <a:endParaRPr lang="en-US" dirty="0" smtClean="0">
              <a:effectLst/>
            </a:endParaRPr>
          </a:p>
          <a:p>
            <a:pPr marL="171450" lvl="0" indent="-171450">
              <a:buFont typeface="Arial" panose="020B0604020202020204" pitchFamily="34" charset="0"/>
              <a:buChar char="•"/>
            </a:pPr>
            <a:r>
              <a:rPr lang="en-US" sz="1000" kern="1200" dirty="0" smtClean="0">
                <a:solidFill>
                  <a:schemeClr val="tx1"/>
                </a:solidFill>
                <a:effectLst/>
                <a:latin typeface="Segoe UI Light" pitchFamily="34" charset="0"/>
                <a:ea typeface="+mn-ea"/>
                <a:cs typeface="+mn-cs"/>
              </a:rPr>
              <a:t>Instills Customer Confidence – partnership with Microsoft</a:t>
            </a:r>
            <a:endParaRPr lang="en-US" dirty="0" smtClean="0">
              <a:effectLst/>
            </a:endParaRPr>
          </a:p>
          <a:p>
            <a:r>
              <a:rPr lang="en-US" sz="1000" b="1" kern="1200" dirty="0" smtClean="0">
                <a:solidFill>
                  <a:schemeClr val="tx1"/>
                </a:solidFill>
                <a:effectLst/>
                <a:latin typeface="Segoe UI Light" pitchFamily="34" charset="0"/>
                <a:ea typeface="+mn-ea"/>
                <a:cs typeface="+mn-cs"/>
              </a:rPr>
              <a:t>Uses: </a:t>
            </a:r>
          </a:p>
          <a:p>
            <a:pPr lvl="0"/>
            <a:r>
              <a:rPr lang="en-US" sz="1000" kern="1200" dirty="0" smtClean="0">
                <a:solidFill>
                  <a:schemeClr val="tx1"/>
                </a:solidFill>
                <a:effectLst/>
                <a:latin typeface="Segoe UI Light" pitchFamily="34" charset="0"/>
                <a:ea typeface="+mn-ea"/>
                <a:cs typeface="+mn-cs"/>
              </a:rPr>
              <a:t>Windows Azure</a:t>
            </a:r>
          </a:p>
          <a:p>
            <a:pPr lvl="0"/>
            <a:r>
              <a:rPr lang="en-US" sz="1000" kern="1200" dirty="0" smtClean="0">
                <a:solidFill>
                  <a:schemeClr val="tx1"/>
                </a:solidFill>
                <a:effectLst/>
                <a:latin typeface="Segoe UI Light" pitchFamily="34" charset="0"/>
                <a:ea typeface="+mn-ea"/>
                <a:cs typeface="+mn-cs"/>
              </a:rPr>
              <a:t>Microsoft SQL Azure</a:t>
            </a:r>
          </a:p>
          <a:p>
            <a:pPr lvl="0"/>
            <a:r>
              <a:rPr lang="en-US" sz="1000" kern="1200" dirty="0" smtClean="0">
                <a:solidFill>
                  <a:schemeClr val="tx1"/>
                </a:solidFill>
                <a:effectLst/>
                <a:latin typeface="Segoe UI Light" pitchFamily="34" charset="0"/>
                <a:ea typeface="+mn-ea"/>
                <a:cs typeface="+mn-cs"/>
              </a:rPr>
              <a:t>Microsoft Visual Studio</a:t>
            </a:r>
          </a:p>
          <a:p>
            <a:r>
              <a:rPr lang="en-US" sz="1000" kern="1200" dirty="0" smtClean="0">
                <a:solidFill>
                  <a:schemeClr val="tx1"/>
                </a:solidFill>
                <a:effectLst/>
                <a:latin typeface="Segoe UI Light" pitchFamily="34" charset="0"/>
                <a:ea typeface="+mn-ea"/>
                <a:cs typeface="+mn-cs"/>
              </a:rPr>
              <a:t> </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792526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is the largest Nonprofits in 60 countries, from schools and churches to hospitals and charities, have relied on </a:t>
            </a:r>
            <a:r>
              <a:rPr lang="en-US" sz="1000" kern="1200" dirty="0" err="1" smtClean="0">
                <a:solidFill>
                  <a:schemeClr val="tx1"/>
                </a:solidFill>
                <a:effectLst/>
                <a:latin typeface="Segoe UI Light" pitchFamily="34" charset="0"/>
                <a:ea typeface="+mn-ea"/>
                <a:cs typeface="+mn-cs"/>
              </a:rPr>
              <a:t>Blackbaud's</a:t>
            </a:r>
            <a:r>
              <a:rPr lang="en-US" sz="1000" kern="1200" dirty="0" smtClean="0">
                <a:solidFill>
                  <a:schemeClr val="tx1"/>
                </a:solidFill>
                <a:effectLst/>
                <a:latin typeface="Segoe UI Light" pitchFamily="34" charset="0"/>
                <a:ea typeface="+mn-ea"/>
                <a:cs typeface="+mn-cs"/>
              </a:rPr>
              <a:t> nonprofit software to help them achieve their missions. We bring together nonprofit technology and expertise to help organizations change the world.  Over 27,000 Nonprofits Rely on </a:t>
            </a:r>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to Raise Money, Manage Funds and Run Their Operations</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They use </a:t>
            </a:r>
            <a:r>
              <a:rPr lang="en-US" sz="1000" kern="1200" dirty="0" err="1" smtClean="0">
                <a:solidFill>
                  <a:schemeClr val="tx1"/>
                </a:solidFill>
                <a:effectLst/>
                <a:latin typeface="Segoe UI Light" pitchFamily="34" charset="0"/>
                <a:ea typeface="+mn-ea"/>
                <a:cs typeface="+mn-cs"/>
              </a:rPr>
              <a:t>IaaS</a:t>
            </a:r>
            <a:r>
              <a:rPr lang="en-US" sz="1000" kern="1200" dirty="0" smtClean="0">
                <a:solidFill>
                  <a:schemeClr val="tx1"/>
                </a:solidFill>
                <a:effectLst/>
                <a:latin typeface="Segoe UI Light" pitchFamily="34" charset="0"/>
                <a:ea typeface="+mn-ea"/>
                <a:cs typeface="+mn-cs"/>
              </a:rPr>
              <a:t> with Windows Azure to host a number of their business operations tools.  They also use it for distance Learning – their program that allows non profits to enter, spin up a VM, get trained and spin the </a:t>
            </a:r>
            <a:r>
              <a:rPr lang="en-US" sz="1000" kern="1200" dirty="0" err="1" smtClean="0">
                <a:solidFill>
                  <a:schemeClr val="tx1"/>
                </a:solidFill>
                <a:effectLst/>
                <a:latin typeface="Segoe UI Light" pitchFamily="34" charset="0"/>
                <a:ea typeface="+mn-ea"/>
                <a:cs typeface="+mn-cs"/>
              </a:rPr>
              <a:t>Vm</a:t>
            </a:r>
            <a:r>
              <a:rPr lang="en-US" sz="1000" kern="1200" dirty="0" smtClean="0">
                <a:solidFill>
                  <a:schemeClr val="tx1"/>
                </a:solidFill>
                <a:effectLst/>
                <a:latin typeface="Segoe UI Light" pitchFamily="34" charset="0"/>
                <a:ea typeface="+mn-ea"/>
                <a:cs typeface="+mn-cs"/>
              </a:rPr>
              <a:t> down. No travel and easy training for customers.</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Systems on </a:t>
            </a:r>
            <a:r>
              <a:rPr lang="en-US" sz="1000" kern="1200" dirty="0" err="1" smtClean="0">
                <a:solidFill>
                  <a:schemeClr val="tx1"/>
                </a:solidFill>
                <a:effectLst/>
                <a:latin typeface="Segoe UI Light" pitchFamily="34" charset="0"/>
                <a:ea typeface="+mn-ea"/>
                <a:cs typeface="+mn-cs"/>
              </a:rPr>
              <a:t>iaaS</a:t>
            </a:r>
            <a:r>
              <a:rPr lang="en-US" sz="1000" kern="1200" dirty="0" smtClean="0">
                <a:solidFill>
                  <a:schemeClr val="tx1"/>
                </a:solidFill>
                <a:effectLst/>
                <a:latin typeface="Segoe UI Light" pitchFamily="34" charset="0"/>
                <a:ea typeface="+mn-ea"/>
                <a:cs typeface="+mn-cs"/>
              </a:rPr>
              <a:t>:</a:t>
            </a:r>
          </a:p>
          <a:p>
            <a:r>
              <a:rPr lang="en-US" sz="1000" kern="1200" dirty="0" smtClean="0">
                <a:solidFill>
                  <a:schemeClr val="tx1"/>
                </a:solidFill>
                <a:effectLst/>
                <a:latin typeface="Segoe UI Light" pitchFamily="34" charset="0"/>
                <a:ea typeface="+mn-ea"/>
                <a:cs typeface="+mn-cs"/>
              </a:rPr>
              <a:t> </a:t>
            </a:r>
          </a:p>
          <a:p>
            <a:pPr lvl="0" fontAlgn="ctr"/>
            <a:r>
              <a:rPr lang="en-US" sz="1000" b="1" kern="1200" dirty="0" smtClean="0">
                <a:solidFill>
                  <a:schemeClr val="tx1"/>
                </a:solidFill>
                <a:effectLst/>
                <a:latin typeface="Segoe UI Light" pitchFamily="34" charset="0"/>
                <a:ea typeface="+mn-ea"/>
                <a:cs typeface="+mn-cs"/>
              </a:rPr>
              <a:t>“Distance Learning” – Solutions</a:t>
            </a:r>
            <a:endParaRPr lang="en-US" sz="1000" kern="1200" dirty="0" smtClean="0">
              <a:solidFill>
                <a:schemeClr val="tx1"/>
              </a:solidFill>
              <a:effectLst/>
              <a:latin typeface="Segoe UI Light" pitchFamily="34" charset="0"/>
              <a:ea typeface="+mn-ea"/>
              <a:cs typeface="+mn-cs"/>
            </a:endParaRPr>
          </a:p>
          <a:p>
            <a:pPr lvl="1" fontAlgn="ctr"/>
            <a:r>
              <a:rPr lang="en-US" sz="1000" kern="1200" dirty="0" smtClean="0">
                <a:solidFill>
                  <a:schemeClr val="tx1"/>
                </a:solidFill>
                <a:effectLst/>
                <a:latin typeface="Segoe UI Light" pitchFamily="34" charset="0"/>
                <a:ea typeface="+mn-ea"/>
                <a:cs typeface="+mn-cs"/>
              </a:rPr>
              <a:t>The Raiser's Edge</a:t>
            </a:r>
          </a:p>
          <a:p>
            <a:pPr lvl="1" fontAlgn="ctr"/>
            <a:r>
              <a:rPr lang="en-US" sz="1000" kern="1200" dirty="0" smtClean="0">
                <a:solidFill>
                  <a:schemeClr val="tx1"/>
                </a:solidFill>
                <a:effectLst/>
                <a:latin typeface="Segoe UI Light" pitchFamily="34" charset="0"/>
                <a:ea typeface="+mn-ea"/>
                <a:cs typeface="+mn-cs"/>
              </a:rPr>
              <a:t>The Financial Edge</a:t>
            </a:r>
          </a:p>
          <a:p>
            <a:pPr lvl="1" fontAlgn="ctr"/>
            <a:r>
              <a:rPr lang="en-US" sz="1000" kern="1200" dirty="0" smtClean="0">
                <a:solidFill>
                  <a:schemeClr val="tx1"/>
                </a:solidFill>
                <a:effectLst/>
                <a:latin typeface="Segoe UI Light" pitchFamily="34" charset="0"/>
                <a:ea typeface="+mn-ea"/>
                <a:cs typeface="+mn-cs"/>
              </a:rPr>
              <a:t>The Education Edge</a:t>
            </a:r>
          </a:p>
          <a:p>
            <a:pPr lvl="1" fontAlgn="ctr"/>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for Small Schools</a:t>
            </a:r>
          </a:p>
          <a:p>
            <a:pPr lvl="1" fontAlgn="ctr"/>
            <a:r>
              <a:rPr lang="en-US" sz="1000" kern="1200" dirty="0" smtClean="0">
                <a:solidFill>
                  <a:schemeClr val="tx1"/>
                </a:solidFill>
                <a:effectLst/>
                <a:latin typeface="Segoe UI Light" pitchFamily="34" charset="0"/>
                <a:ea typeface="+mn-ea"/>
                <a:cs typeface="+mn-cs"/>
              </a:rPr>
              <a:t>Student Information System</a:t>
            </a:r>
          </a:p>
          <a:p>
            <a:pPr lvl="1" fontAlgn="ctr"/>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a:t>
            </a:r>
            <a:r>
              <a:rPr lang="en-US" sz="1000" kern="1200" dirty="0" err="1" smtClean="0">
                <a:solidFill>
                  <a:schemeClr val="tx1"/>
                </a:solidFill>
                <a:effectLst/>
                <a:latin typeface="Segoe UI Light" pitchFamily="34" charset="0"/>
                <a:ea typeface="+mn-ea"/>
                <a:cs typeface="+mn-cs"/>
              </a:rPr>
              <a:t>NetCommunity</a:t>
            </a:r>
            <a:endParaRPr lang="en-US" sz="1000" kern="1200" dirty="0" smtClean="0">
              <a:solidFill>
                <a:schemeClr val="tx1"/>
              </a:solidFill>
              <a:effectLst/>
              <a:latin typeface="Segoe UI Light" pitchFamily="34" charset="0"/>
              <a:ea typeface="+mn-ea"/>
              <a:cs typeface="+mn-cs"/>
            </a:endParaRPr>
          </a:p>
          <a:p>
            <a:pPr lvl="2" fontAlgn="ctr"/>
            <a:r>
              <a:rPr lang="en-US" sz="1000" kern="1200" dirty="0" smtClean="0">
                <a:solidFill>
                  <a:schemeClr val="tx1"/>
                </a:solidFill>
                <a:effectLst/>
                <a:latin typeface="Segoe UI Light" pitchFamily="34" charset="0"/>
                <a:ea typeface="+mn-ea"/>
                <a:cs typeface="+mn-cs"/>
              </a:rPr>
              <a:t>Friends Asking Friends</a:t>
            </a:r>
          </a:p>
          <a:p>
            <a:pPr lvl="2" fontAlgn="ctr"/>
            <a:r>
              <a:rPr lang="en-US" sz="1000" kern="1200" dirty="0" smtClean="0">
                <a:solidFill>
                  <a:schemeClr val="tx1"/>
                </a:solidFill>
                <a:effectLst/>
                <a:latin typeface="Segoe UI Light" pitchFamily="34" charset="0"/>
                <a:ea typeface="+mn-ea"/>
                <a:cs typeface="+mn-cs"/>
              </a:rPr>
              <a:t>Grow</a:t>
            </a:r>
          </a:p>
          <a:p>
            <a:pPr lvl="2" fontAlgn="ctr"/>
            <a:r>
              <a:rPr lang="en-US" sz="1000" kern="1200" dirty="0" smtClean="0">
                <a:solidFill>
                  <a:schemeClr val="tx1"/>
                </a:solidFill>
                <a:effectLst/>
                <a:latin typeface="Segoe UI Light" pitchFamily="34" charset="0"/>
                <a:ea typeface="+mn-ea"/>
                <a:cs typeface="+mn-cs"/>
              </a:rPr>
              <a:t>Spark</a:t>
            </a:r>
          </a:p>
          <a:p>
            <a:pPr lvl="1" fontAlgn="ctr"/>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Direct Marketing</a:t>
            </a:r>
          </a:p>
          <a:p>
            <a:pPr lvl="1" fontAlgn="ctr"/>
            <a:r>
              <a:rPr lang="en-US" sz="1000" kern="1200" dirty="0" err="1" smtClean="0">
                <a:solidFill>
                  <a:schemeClr val="tx1"/>
                </a:solidFill>
                <a:effectLst/>
                <a:latin typeface="Segoe UI Light" pitchFamily="34" charset="0"/>
                <a:ea typeface="+mn-ea"/>
                <a:cs typeface="+mn-cs"/>
              </a:rPr>
              <a:t>Altru</a:t>
            </a:r>
            <a:endParaRPr lang="en-US" sz="1000" kern="1200" dirty="0" smtClean="0">
              <a:solidFill>
                <a:schemeClr val="tx1"/>
              </a:solidFill>
              <a:effectLst/>
              <a:latin typeface="Segoe UI Light" pitchFamily="34" charset="0"/>
              <a:ea typeface="+mn-ea"/>
              <a:cs typeface="+mn-cs"/>
            </a:endParaRPr>
          </a:p>
          <a:p>
            <a:pPr lvl="1" fontAlgn="ctr"/>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CRM</a:t>
            </a:r>
          </a:p>
          <a:p>
            <a:r>
              <a:rPr lang="en-US" sz="1000" kern="1200" dirty="0" smtClean="0">
                <a:solidFill>
                  <a:schemeClr val="tx1"/>
                </a:solidFill>
                <a:effectLst/>
                <a:latin typeface="Segoe UI Light" pitchFamily="34" charset="0"/>
                <a:ea typeface="+mn-ea"/>
                <a:cs typeface="+mn-cs"/>
              </a:rPr>
              <a:t>Research Point</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770235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Build. Learn. Test. – Embrace Rapid Innovation Using Cloud Labs for </a:t>
            </a:r>
            <a:r>
              <a:rPr lang="en-US" b="1" dirty="0" err="1"/>
              <a:t>Dev</a:t>
            </a:r>
            <a:r>
              <a:rPr lang="en-US" b="1" dirty="0"/>
              <a:t> &amp; Test</a:t>
            </a:r>
            <a:endParaRPr lang="en-US" dirty="0"/>
          </a:p>
          <a:p>
            <a:r>
              <a:rPr lang="en-US" dirty="0"/>
              <a:t>The first scenario we’ll review is one that applies broadly to every type of organization. Whether you’re a developer and a CEO – at the same time - in a one-person startup getting your mobile app out the door, or a multi-national enterprise with 100,000 employees, you need a sandbox to build, test and learn. And you need a safe, isolated zone to do it. </a:t>
            </a:r>
          </a:p>
          <a:p>
            <a:endParaRPr lang="en-US" dirty="0"/>
          </a:p>
          <a:p>
            <a:r>
              <a:rPr lang="en-US" dirty="0"/>
              <a:t>You can count on Windows Azure Infrastructure Services to quickly standup labs for testing and developing apps, validating app behavior, and creating presales, training, and teaching environments.  Provisioning Virtual Machines in minutes gives you access to a sandbox and a lab.  Most </a:t>
            </a:r>
            <a:r>
              <a:rPr lang="en-US" dirty="0" err="1"/>
              <a:t>dev</a:t>
            </a:r>
            <a:r>
              <a:rPr lang="en-US" dirty="0"/>
              <a:t>, test and lab environments are project-based and don’t need to be up and running 24x7.  When you’re done, simply turn your virtual machines off.  You pay for what you use and no more.</a:t>
            </a:r>
          </a:p>
          <a:p>
            <a:endParaRPr lang="en-US" dirty="0"/>
          </a:p>
          <a:p>
            <a:r>
              <a:rPr lang="en-US" dirty="0"/>
              <a:t>Let’s do the simple math. You have to pay at least $3000K  USD just for the most basic hardware box. Then, you need to acquire and pay for the O/S license to run on top of it, and the cost to power and cool that box. Instead, get a single small standard Windows Azure Virtual Machine; run it 24x7.  You pay about $83 USD per month. Get three, you pay about $250 per month.  That includes the O/S and the power and the cooling.   Say your project lasts six months, you are at about $1500 per month. </a:t>
            </a:r>
            <a:r>
              <a:rPr lang="en-US" b="1" dirty="0"/>
              <a:t>[I AM WARY OF THIS ROUGH COMPARISON, WE KEEP SAYING THIS IS NOT FOR COST REASONS AND YET WE MAKE IT SO BLACK AND WHITE COST COMPARISON. PLUS A LOT COMES INTO PLAY IN COMPARISON OF HARDWARE  , SPECS FOR SPEED AND MEMORY. I THINK WE SHOULD STAY AWAY]</a:t>
            </a:r>
          </a:p>
          <a:p>
            <a:endParaRPr lang="en-US" dirty="0"/>
          </a:p>
          <a:p>
            <a:r>
              <a:rPr lang="en-US" dirty="0"/>
              <a:t>Do you have server boxes under your developers’ desks where they create build environments and mimic production servers? Let Windows Azure Virtual Machines handle that for you - quickly. That server box under the desk does not need to run 24x7, be maintained all year long and refreshed every three years.  Get access to pre-built Windows Server and many other Microsoft workload images in the gallery, pick from the open source community VM Depot or bring a VHD image of your own. </a:t>
            </a:r>
          </a:p>
          <a:p>
            <a:endParaRPr lang="en-US" dirty="0"/>
          </a:p>
          <a:p>
            <a:r>
              <a:rPr lang="en-US" dirty="0"/>
              <a:t>Are you upgrading a line of business application to Windows Server 2012 and need to stress test your stack top to bottom? You can grow or shrink your sandbox and application load in real-time in Virtual Machines.  You get to stress your application load and infrastructure capacity in order to mitigate issues before they begin.  When you’re done, move to on-premises or simply connect to on-premises via a virtual network. </a:t>
            </a:r>
          </a:p>
          <a:p>
            <a:endParaRPr lang="en-US" dirty="0"/>
          </a:p>
          <a:p>
            <a:r>
              <a:rPr lang="en-US" dirty="0"/>
              <a:t>Do you have customer support teams that need to re-produce errors reported by internal and external clients in order to resolve app problems? Does your sales team need to demo an app running at scale on </a:t>
            </a:r>
            <a:r>
              <a:rPr lang="en-US" dirty="0" err="1"/>
              <a:t>Suse</a:t>
            </a:r>
            <a:r>
              <a:rPr lang="en-US" dirty="0"/>
              <a:t> Enterprise Linux in front of a customer?  Do you need to build a prototype of a SharePoint site before you bid for a new project? You don’t have to dedicate on-premises hardware for these if you don’t choose to; and you don’t need to acquire new hardware if you’re  short on time or budget. This is where Windows Azure Infrastructure Services comes through.  </a:t>
            </a:r>
          </a:p>
          <a:p>
            <a:endParaRPr lang="en-US" dirty="0"/>
          </a:p>
          <a:p>
            <a:r>
              <a:rPr lang="en-US" dirty="0"/>
              <a:t>Yet, it’s not just about replicating infrastructure.  Your developers need tools to work, too.</a:t>
            </a:r>
          </a:p>
          <a:p>
            <a:r>
              <a:rPr lang="en-US" dirty="0"/>
              <a:t>Sometimes it is about building new rich apps and reducing developer cycle times. When you want to reduce dependencies of your developer teams on IT operations for rolling-out test environments, consider running Team Foundation Server (TFS) in Virtual Machines. You can roll out farms on-demand and continue to access TFS from on-premises installed tools such as Visual Studio, Microsoft Test Manager and browser apps.  Testers in your team also can configure and manage test labs using TFS Test Lab Management quickly. </a:t>
            </a:r>
            <a:r>
              <a:rPr lang="en-US" i="1" dirty="0">
                <a:solidFill>
                  <a:srgbClr val="FF0000"/>
                </a:solidFill>
              </a:rPr>
              <a:t>&lt;</a:t>
            </a:r>
            <a:r>
              <a:rPr lang="en-US" b="1" i="1" dirty="0">
                <a:solidFill>
                  <a:srgbClr val="FF0000"/>
                </a:solidFill>
              </a:rPr>
              <a:t>if TFS falls through, have to remove&gt;</a:t>
            </a:r>
          </a:p>
          <a:p>
            <a:endParaRPr lang="en-US" dirty="0"/>
          </a:p>
          <a:p>
            <a:r>
              <a:rPr lang="en-US" dirty="0"/>
              <a:t>Or, when you want to collaborate with development partners who don’t have access to your corpnet, TFS in Virtual Machines provides the right infrastructure.</a:t>
            </a:r>
            <a:r>
              <a:rPr lang="en-US" dirty="0" smtClean="0">
                <a:effectLst/>
              </a:rPr>
              <a:t> </a:t>
            </a:r>
            <a:r>
              <a:rPr lang="en-US" dirty="0"/>
              <a:t> </a:t>
            </a: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300610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RadioShack wanted to enhance its capacity to deliver product-availability information and promotional coupons to its customers and sales partners. The retailer worked with </a:t>
            </a:r>
            <a:r>
              <a:rPr lang="en-US" sz="1000" kern="1200" dirty="0" err="1" smtClean="0">
                <a:solidFill>
                  <a:schemeClr val="tx1"/>
                </a:solidFill>
                <a:effectLst/>
                <a:latin typeface="Segoe UI Light" pitchFamily="34" charset="0"/>
                <a:ea typeface="+mn-ea"/>
                <a:cs typeface="+mn-cs"/>
              </a:rPr>
              <a:t>Pariveda</a:t>
            </a:r>
            <a:r>
              <a:rPr lang="en-US" sz="1000" kern="1200" dirty="0" smtClean="0">
                <a:solidFill>
                  <a:schemeClr val="tx1"/>
                </a:solidFill>
                <a:effectLst/>
                <a:latin typeface="Segoe UI Light" pitchFamily="34" charset="0"/>
                <a:ea typeface="+mn-ea"/>
                <a:cs typeface="+mn-cs"/>
              </a:rPr>
              <a:t> Solutions to develop store locator, inventory, and coupon management solutions based on Windows Azure. As a result, RadioShack upgraded its marketing infrastructure, reduced costs, built better partnerships, enhanced customer satisfaction, and increased revenue.</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To provide customers and partners with store location and inventory information, RadioShack used a number of online mechanisms, but the company had challenges communicating real-time inventory visibility. “RadioShack does business through multiple channels, so it’s very important for us to deliver real-time product-availability data,” says Dan Buckley, Senior Director of IT at RadioShack. “But historically, we could only provide inventory visibility from close of business the previous day.”</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RadioShack had to involve multiple internal and third-party business teams, and significant engagement from its IT department. It could take close to a day just to generate the coupon codes. RadioShack wanted to create an automated coupon solution that would support the creation, delivery, validation, and redemption of coupon offers through stores, franchises, and partner-managed sales channels.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“We needed a solution that would enhance our capacity to deliver rich product and promotional content to our customers and sales partners,” says Buckley.</a:t>
            </a:r>
          </a:p>
          <a:p>
            <a:r>
              <a:rPr lang="en-US" sz="1000" kern="1200" dirty="0" smtClean="0">
                <a:solidFill>
                  <a:schemeClr val="tx1"/>
                </a:solidFill>
                <a:effectLst/>
                <a:latin typeface="Segoe UI Light" pitchFamily="34" charset="0"/>
                <a:ea typeface="+mn-ea"/>
                <a:cs typeface="+mn-cs"/>
              </a:rPr>
              <a:t> </a:t>
            </a:r>
          </a:p>
          <a:p>
            <a:r>
              <a:rPr lang="en-US" sz="1000" b="1" kern="1200" dirty="0" smtClean="0">
                <a:solidFill>
                  <a:schemeClr val="tx1"/>
                </a:solidFill>
                <a:effectLst/>
                <a:latin typeface="Segoe UI Light" pitchFamily="34" charset="0"/>
                <a:ea typeface="+mn-ea"/>
                <a:cs typeface="+mn-cs"/>
              </a:rPr>
              <a:t>Benefits:</a:t>
            </a:r>
            <a:endParaRPr lang="en-US" sz="1000" kern="1200" dirty="0" smtClean="0">
              <a:solidFill>
                <a:schemeClr val="tx1"/>
              </a:solidFill>
              <a:effectLst/>
              <a:latin typeface="Segoe UI Light" pitchFamily="34" charset="0"/>
              <a:ea typeface="+mn-ea"/>
              <a:cs typeface="+mn-cs"/>
            </a:endParaRPr>
          </a:p>
          <a:p>
            <a:r>
              <a:rPr lang="en-US" sz="1000" b="1" kern="1200" dirty="0" smtClean="0">
                <a:solidFill>
                  <a:schemeClr val="tx1"/>
                </a:solidFill>
                <a:effectLst/>
                <a:latin typeface="Segoe UI Light" pitchFamily="34" charset="0"/>
                <a:ea typeface="+mn-ea"/>
                <a:cs typeface="+mn-cs"/>
              </a:rPr>
              <a:t>RadioShack</a:t>
            </a:r>
            <a:r>
              <a:rPr lang="en-US" sz="1000" kern="1200" dirty="0" smtClean="0">
                <a:solidFill>
                  <a:schemeClr val="tx1"/>
                </a:solidFill>
                <a:effectLst/>
                <a:latin typeface="Segoe UI Light" pitchFamily="34" charset="0"/>
                <a:ea typeface="+mn-ea"/>
                <a:cs typeface="+mn-cs"/>
              </a:rPr>
              <a:t> used Windows Azure to build a coupon system that is simpler, faster, more accurate, and less expensive. Marketing teams can create up to 1 million coupon codes in just 30 minutes, without having to engage the IT team. Individual stores and marketing partners can get up-to-the-minute product availability data when they need it, without hard-to-manage VPN connections.</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“Instead of spending up to 80 hours helping a partner integrate with our network, my IT team can help them connect to our Windows Azure environment in a couple of hours,” says Buckley.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Technology</a:t>
            </a:r>
          </a:p>
          <a:p>
            <a:pPr lvl="0"/>
            <a:r>
              <a:rPr lang="en-US" sz="1000" kern="1200" dirty="0" smtClean="0">
                <a:solidFill>
                  <a:schemeClr val="tx1"/>
                </a:solidFill>
                <a:effectLst/>
                <a:latin typeface="Segoe UI Light" pitchFamily="34" charset="0"/>
                <a:ea typeface="+mn-ea"/>
                <a:cs typeface="+mn-cs"/>
              </a:rPr>
              <a:t>Windows Azure Access Control Service</a:t>
            </a:r>
          </a:p>
          <a:p>
            <a:pPr lvl="0"/>
            <a:r>
              <a:rPr lang="en-US" sz="1000" kern="1200" dirty="0" smtClean="0">
                <a:solidFill>
                  <a:schemeClr val="tx1"/>
                </a:solidFill>
                <a:effectLst/>
                <a:latin typeface="Segoe UI Light" pitchFamily="34" charset="0"/>
                <a:ea typeface="+mn-ea"/>
                <a:cs typeface="+mn-cs"/>
              </a:rPr>
              <a:t>Windows Azure Blob Storage</a:t>
            </a:r>
          </a:p>
          <a:p>
            <a:pPr lvl="0"/>
            <a:r>
              <a:rPr lang="en-US" sz="1000" kern="1200" dirty="0" smtClean="0">
                <a:solidFill>
                  <a:schemeClr val="tx1"/>
                </a:solidFill>
                <a:effectLst/>
                <a:latin typeface="Segoe UI Light" pitchFamily="34" charset="0"/>
                <a:ea typeface="+mn-ea"/>
                <a:cs typeface="+mn-cs"/>
              </a:rPr>
              <a:t>Windows Azure Service Bus Relay</a:t>
            </a:r>
          </a:p>
          <a:p>
            <a:r>
              <a:rPr lang="en-US" sz="1000" kern="1200" dirty="0" smtClean="0">
                <a:solidFill>
                  <a:schemeClr val="tx1"/>
                </a:solidFill>
                <a:effectLst/>
                <a:latin typeface="Segoe UI Light" pitchFamily="34" charset="0"/>
                <a:ea typeface="+mn-ea"/>
                <a:cs typeface="+mn-cs"/>
              </a:rPr>
              <a:t> </a:t>
            </a: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C70758-D783-47CF-B539-3D35352C2E02}" type="datetime1">
              <a:rPr lang="en-US" smtClean="0"/>
              <a:t>1/20/2015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20411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Let’s see what you as enterprise customers uniquely expect from a public cloud platform. These are “must haves”:</a:t>
            </a:r>
          </a:p>
          <a:p>
            <a:r>
              <a:rPr lang="en-US" sz="1000" kern="1200" dirty="0" smtClean="0">
                <a:solidFill>
                  <a:schemeClr val="tx1"/>
                </a:solidFill>
                <a:effectLst/>
                <a:latin typeface="Segoe UI Light" pitchFamily="34" charset="0"/>
                <a:ea typeface="+mn-ea"/>
                <a:cs typeface="+mn-cs"/>
              </a:rPr>
              <a:t> </a:t>
            </a:r>
          </a:p>
          <a:p>
            <a:pPr lvl="0"/>
            <a:r>
              <a:rPr lang="en-US" sz="1000" b="1" kern="1200" dirty="0" smtClean="0">
                <a:solidFill>
                  <a:schemeClr val="tx1"/>
                </a:solidFill>
                <a:effectLst/>
                <a:latin typeface="Segoe UI Light" pitchFamily="34" charset="0"/>
                <a:ea typeface="+mn-ea"/>
                <a:cs typeface="+mn-cs"/>
              </a:rPr>
              <a:t>Integration</a:t>
            </a:r>
            <a:r>
              <a:rPr lang="en-US" sz="1000" kern="1200" dirty="0" smtClean="0">
                <a:solidFill>
                  <a:schemeClr val="tx1"/>
                </a:solidFill>
                <a:effectLst/>
                <a:latin typeface="Segoe UI Light" pitchFamily="34" charset="0"/>
                <a:ea typeface="+mn-ea"/>
                <a:cs typeface="+mn-cs"/>
              </a:rPr>
              <a:t> – So you can integrate with your existing apps and infrastructure. </a:t>
            </a:r>
          </a:p>
          <a:p>
            <a:pPr lvl="0"/>
            <a:r>
              <a:rPr lang="en-US" sz="1000" b="1" kern="1200" dirty="0" smtClean="0">
                <a:solidFill>
                  <a:schemeClr val="tx1"/>
                </a:solidFill>
                <a:effectLst/>
                <a:latin typeface="Segoe UI Light" pitchFamily="34" charset="0"/>
                <a:ea typeface="+mn-ea"/>
                <a:cs typeface="+mn-cs"/>
              </a:rPr>
              <a:t>Heterogeneity</a:t>
            </a:r>
            <a:r>
              <a:rPr lang="en-US" sz="1000" kern="1200" dirty="0" smtClean="0">
                <a:solidFill>
                  <a:schemeClr val="tx1"/>
                </a:solidFill>
                <a:effectLst/>
                <a:latin typeface="Segoe UI Light" pitchFamily="34" charset="0"/>
                <a:ea typeface="+mn-ea"/>
                <a:cs typeface="+mn-cs"/>
              </a:rPr>
              <a:t> -  So you can continue to support multiple languages, frameworks, OSs</a:t>
            </a:r>
          </a:p>
          <a:p>
            <a:pPr lvl="0"/>
            <a:r>
              <a:rPr lang="en-US" sz="1000" b="1" kern="1200" dirty="0" smtClean="0">
                <a:solidFill>
                  <a:schemeClr val="tx1"/>
                </a:solidFill>
                <a:effectLst/>
                <a:latin typeface="Segoe UI Light" pitchFamily="34" charset="0"/>
                <a:ea typeface="+mn-ea"/>
                <a:cs typeface="+mn-cs"/>
              </a:rPr>
              <a:t>Security </a:t>
            </a:r>
            <a:r>
              <a:rPr lang="en-US" sz="1000" kern="1200" dirty="0" smtClean="0">
                <a:solidFill>
                  <a:schemeClr val="tx1"/>
                </a:solidFill>
                <a:effectLst/>
                <a:latin typeface="Segoe UI Light" pitchFamily="34" charset="0"/>
                <a:ea typeface="+mn-ea"/>
                <a:cs typeface="+mn-cs"/>
              </a:rPr>
              <a:t>– So you continue to run your enterprise apps securely and reliably</a:t>
            </a:r>
          </a:p>
          <a:p>
            <a:pPr lvl="0"/>
            <a:endParaRPr lang="en-US" sz="1000" kern="1200" dirty="0" smtClean="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Windows Azure, our public cloud offering, addresses these needs. Windows Azure is built on three core fundamentals:</a:t>
            </a:r>
          </a:p>
          <a:p>
            <a:pPr lvl="0"/>
            <a:endParaRPr lang="en-US" sz="10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A7327B1-EA79-42BA-8B82-860D37DAB89B}" type="slidenum">
              <a:rPr lang="en-US" smtClean="0"/>
              <a:t>5</a:t>
            </a:fld>
            <a:endParaRPr lang="en-US"/>
          </a:p>
        </p:txBody>
      </p:sp>
    </p:spTree>
    <p:extLst>
      <p:ext uri="{BB962C8B-B14F-4D97-AF65-F5344CB8AC3E}">
        <p14:creationId xmlns:p14="http://schemas.microsoft.com/office/powerpoint/2010/main" val="369770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smtClean="0">
                <a:solidFill>
                  <a:schemeClr val="tx1"/>
                </a:solidFill>
                <a:effectLst/>
                <a:latin typeface="Segoe UI Light" pitchFamily="34" charset="0"/>
                <a:ea typeface="+mn-ea"/>
                <a:cs typeface="+mn-cs"/>
              </a:rPr>
              <a:t>On-premises AND Cloud</a:t>
            </a:r>
            <a:r>
              <a:rPr lang="en-US" sz="1000" kern="1200" dirty="0" smtClean="0">
                <a:solidFill>
                  <a:schemeClr val="tx1"/>
                </a:solidFill>
                <a:effectLst/>
                <a:latin typeface="Segoe UI Light" pitchFamily="34" charset="0"/>
                <a:ea typeface="+mn-ea"/>
                <a:cs typeface="+mn-cs"/>
              </a:rPr>
              <a:t>: We believe in a world where you’re integrating public cloud with your on-premises infrastructure, and using each where it makes sense, in conjunction with each other. </a:t>
            </a:r>
            <a:r>
              <a:rPr lang="en-US" sz="1000" b="1" kern="1200" dirty="0" smtClean="0">
                <a:solidFill>
                  <a:schemeClr val="tx1"/>
                </a:solidFill>
                <a:effectLst/>
                <a:latin typeface="Segoe UI Light" pitchFamily="34" charset="0"/>
                <a:ea typeface="+mn-ea"/>
                <a:cs typeface="+mn-cs"/>
              </a:rPr>
              <a:t>Think </a:t>
            </a:r>
            <a:r>
              <a:rPr lang="en-US" sz="1000" b="1" i="1" kern="1200" dirty="0" smtClean="0">
                <a:solidFill>
                  <a:schemeClr val="tx1"/>
                </a:solidFill>
                <a:effectLst/>
                <a:latin typeface="Segoe UI Light" pitchFamily="34" charset="0"/>
                <a:ea typeface="+mn-ea"/>
                <a:cs typeface="+mn-cs"/>
              </a:rPr>
              <a:t>and</a:t>
            </a:r>
            <a:r>
              <a:rPr lang="en-US" sz="1000" b="1" kern="1200" dirty="0" smtClean="0">
                <a:solidFill>
                  <a:schemeClr val="tx1"/>
                </a:solidFill>
                <a:effectLst/>
                <a:latin typeface="Segoe UI Light" pitchFamily="34" charset="0"/>
                <a:ea typeface="+mn-ea"/>
                <a:cs typeface="+mn-cs"/>
              </a:rPr>
              <a:t>, not </a:t>
            </a:r>
            <a:r>
              <a:rPr lang="en-US" sz="1000" b="1" i="1" kern="1200" dirty="0" smtClean="0">
                <a:solidFill>
                  <a:schemeClr val="tx1"/>
                </a:solidFill>
                <a:effectLst/>
                <a:latin typeface="Segoe UI Light" pitchFamily="34" charset="0"/>
                <a:ea typeface="+mn-ea"/>
                <a:cs typeface="+mn-cs"/>
              </a:rPr>
              <a:t>or</a:t>
            </a:r>
            <a:r>
              <a:rPr lang="en-US" sz="1000" kern="1200" dirty="0" smtClean="0">
                <a:solidFill>
                  <a:schemeClr val="tx1"/>
                </a:solidFill>
                <a:effectLst/>
                <a:latin typeface="Segoe UI Light" pitchFamily="34" charset="0"/>
                <a:ea typeface="+mn-ea"/>
                <a:cs typeface="+mn-cs"/>
              </a:rPr>
              <a:t>. It’s not an on-premises OR cloud proposition – it’s an AND proposition. And when we say integration, we mean true integration – across infrastructure, apps, identity, and databases. This is what we call </a:t>
            </a:r>
            <a:r>
              <a:rPr lang="en-US" sz="1000" i="1" kern="1200" dirty="0" smtClean="0">
                <a:solidFill>
                  <a:schemeClr val="tx1"/>
                </a:solidFill>
                <a:effectLst/>
                <a:latin typeface="Segoe UI Light" pitchFamily="34" charset="0"/>
                <a:ea typeface="+mn-ea"/>
                <a:cs typeface="+mn-cs"/>
              </a:rPr>
              <a:t>hybrid</a:t>
            </a:r>
            <a:r>
              <a:rPr lang="en-US" sz="1000" kern="1200" dirty="0" smtClean="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smtClean="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smtClean="0">
                <a:solidFill>
                  <a:schemeClr val="tx1"/>
                </a:solidFill>
                <a:effectLst/>
                <a:latin typeface="Segoe UI Light" pitchFamily="34" charset="0"/>
                <a:ea typeface="+mn-ea"/>
                <a:cs typeface="+mn-cs"/>
              </a:rPr>
              <a:t>Microsoft is</a:t>
            </a:r>
            <a:r>
              <a:rPr lang="en-US" sz="1000" b="1" kern="1200" baseline="0" dirty="0" smtClean="0">
                <a:solidFill>
                  <a:schemeClr val="tx1"/>
                </a:solidFill>
                <a:effectLst/>
                <a:latin typeface="Segoe UI Light" pitchFamily="34" charset="0"/>
                <a:ea typeface="+mn-ea"/>
                <a:cs typeface="+mn-cs"/>
              </a:rPr>
              <a:t> the only company </a:t>
            </a:r>
            <a:r>
              <a:rPr lang="en-US" sz="1000" kern="1200" baseline="0" dirty="0" smtClean="0">
                <a:solidFill>
                  <a:schemeClr val="tx1"/>
                </a:solidFill>
                <a:effectLst/>
                <a:latin typeface="Segoe UI Light" pitchFamily="34" charset="0"/>
                <a:ea typeface="+mn-ea"/>
                <a:cs typeface="+mn-cs"/>
              </a:rPr>
              <a:t>which has the necessary assets across virtualization, identity, data platform , development and management to provide a consistent experiences across on-premises, our cloud and 3</a:t>
            </a:r>
            <a:r>
              <a:rPr lang="en-US" sz="1000" kern="1200" baseline="30000" dirty="0" smtClean="0">
                <a:solidFill>
                  <a:schemeClr val="tx1"/>
                </a:solidFill>
                <a:effectLst/>
                <a:latin typeface="Segoe UI Light" pitchFamily="34" charset="0"/>
                <a:ea typeface="+mn-ea"/>
                <a:cs typeface="+mn-cs"/>
              </a:rPr>
              <a:t>rd</a:t>
            </a:r>
            <a:r>
              <a:rPr lang="en-US" sz="1000" kern="1200" baseline="0" dirty="0" smtClean="0">
                <a:solidFill>
                  <a:schemeClr val="tx1"/>
                </a:solidFill>
                <a:effectLst/>
                <a:latin typeface="Segoe UI Light" pitchFamily="34" charset="0"/>
                <a:ea typeface="+mn-ea"/>
                <a:cs typeface="+mn-cs"/>
              </a:rPr>
              <a:t> party service providers. This vision and strategy - called “Cloud OS” – is what we aim to deliver for our customers. If you choose look at other Cloud vendors  that provide public OR private cloud offerings (Amazon, VMware, or Google), you have to cobble together disparate offerings and you will not get a seamless experience. </a:t>
            </a:r>
            <a:endParaRPr lang="en-US" sz="1000" kern="120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A7327B1-EA79-42BA-8B82-860D37DAB89B}" type="slidenum">
              <a:rPr lang="en-US" smtClean="0"/>
              <a:t>6</a:t>
            </a:fld>
            <a:endParaRPr lang="en-US"/>
          </a:p>
        </p:txBody>
      </p:sp>
    </p:spTree>
    <p:extLst>
      <p:ext uri="{BB962C8B-B14F-4D97-AF65-F5344CB8AC3E}">
        <p14:creationId xmlns:p14="http://schemas.microsoft.com/office/powerpoint/2010/main" val="336595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kern="1200" dirty="0" smtClean="0">
                <a:solidFill>
                  <a:schemeClr val="tx1"/>
                </a:solidFill>
                <a:effectLst/>
                <a:latin typeface="Segoe UI Light" pitchFamily="34" charset="0"/>
                <a:ea typeface="+mn-ea"/>
                <a:cs typeface="+mn-cs"/>
              </a:rPr>
              <a:t>Open, Broad and flexible</a:t>
            </a:r>
            <a:r>
              <a:rPr lang="en-US" sz="1000" kern="1200" dirty="0" smtClean="0">
                <a:solidFill>
                  <a:schemeClr val="tx1"/>
                </a:solidFill>
                <a:effectLst/>
                <a:latin typeface="Segoe UI Light" pitchFamily="34" charset="0"/>
                <a:ea typeface="+mn-ea"/>
                <a:cs typeface="+mn-cs"/>
              </a:rPr>
              <a:t>: We realize that you’ll want to run a variety of workloads in the cloud. In Windows Azure, we will of</a:t>
            </a:r>
            <a:r>
              <a:rPr lang="en-US" sz="1000" kern="1200" baseline="0" dirty="0" smtClean="0">
                <a:solidFill>
                  <a:schemeClr val="tx1"/>
                </a:solidFill>
                <a:effectLst/>
                <a:latin typeface="Segoe UI Light" pitchFamily="34" charset="0"/>
                <a:ea typeface="+mn-ea"/>
                <a:cs typeface="+mn-cs"/>
              </a:rPr>
              <a:t> course provide first and best experience and support for Microsoft workloads, but at the same time we have embraced other open technologies so you get a cloud experience that satisfies your heterogeneous needs</a:t>
            </a:r>
            <a:r>
              <a:rPr lang="en-US" sz="1000" kern="1200" dirty="0" smtClean="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smtClean="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In enterprises, Java and .NET are still most used, but developers are also using PHP, Python and other languages in addition. Windows Azure supports all these languages and more.  </a:t>
            </a:r>
          </a:p>
          <a:p>
            <a:pPr lvl="0"/>
            <a:endParaRPr lang="en-US" sz="1000" kern="1200" dirty="0" smtClean="0">
              <a:solidFill>
                <a:schemeClr val="tx1"/>
              </a:solidFill>
              <a:effectLst/>
              <a:latin typeface="Segoe UI Light" pitchFamily="34" charset="0"/>
              <a:ea typeface="+mn-ea"/>
              <a:cs typeface="+mn-cs"/>
            </a:endParaRPr>
          </a:p>
          <a:p>
            <a:pPr lvl="0"/>
            <a:r>
              <a:rPr lang="en-US" sz="1000" kern="1200" dirty="0" smtClean="0">
                <a:solidFill>
                  <a:schemeClr val="tx1"/>
                </a:solidFill>
                <a:effectLst/>
                <a:latin typeface="Segoe UI Light" pitchFamily="34" charset="0"/>
                <a:ea typeface="+mn-ea"/>
                <a:cs typeface="+mn-cs"/>
              </a:rPr>
              <a:t>Windows Azure provides</a:t>
            </a:r>
            <a:r>
              <a:rPr lang="en-US" sz="1000" kern="1200" baseline="0" dirty="0" smtClean="0">
                <a:solidFill>
                  <a:schemeClr val="tx1"/>
                </a:solidFill>
                <a:effectLst/>
                <a:latin typeface="Segoe UI Light" pitchFamily="34" charset="0"/>
                <a:ea typeface="+mn-ea"/>
                <a:cs typeface="+mn-cs"/>
              </a:rPr>
              <a:t> </a:t>
            </a:r>
            <a:r>
              <a:rPr lang="en-US" sz="1000" b="1" kern="1200" baseline="0" dirty="0" smtClean="0">
                <a:solidFill>
                  <a:schemeClr val="tx1"/>
                </a:solidFill>
                <a:effectLst/>
                <a:latin typeface="Segoe UI Light" pitchFamily="34" charset="0"/>
                <a:ea typeface="+mn-ea"/>
                <a:cs typeface="+mn-cs"/>
              </a:rPr>
              <a:t>out-of-the box experience </a:t>
            </a:r>
            <a:r>
              <a:rPr lang="en-US" sz="1000" b="0" kern="1200" baseline="0" dirty="0" smtClean="0">
                <a:solidFill>
                  <a:schemeClr val="tx1"/>
                </a:solidFill>
                <a:effectLst/>
                <a:latin typeface="Segoe UI Light" pitchFamily="34" charset="0"/>
                <a:ea typeface="+mn-ea"/>
                <a:cs typeface="+mn-cs"/>
              </a:rPr>
              <a:t>for open frameworks like</a:t>
            </a:r>
            <a:r>
              <a:rPr lang="en-US" sz="1000" kern="1200" baseline="0" dirty="0" smtClean="0">
                <a:solidFill>
                  <a:schemeClr val="tx1"/>
                </a:solidFill>
                <a:effectLst/>
                <a:latin typeface="Segoe UI Light" pitchFamily="34" charset="0"/>
                <a:ea typeface="+mn-ea"/>
                <a:cs typeface="+mn-cs"/>
              </a:rPr>
              <a:t> </a:t>
            </a:r>
            <a:r>
              <a:rPr lang="en-US" sz="1000" kern="1200" baseline="0" dirty="0" err="1" smtClean="0">
                <a:solidFill>
                  <a:schemeClr val="tx1"/>
                </a:solidFill>
                <a:effectLst/>
                <a:latin typeface="Segoe UI Light" pitchFamily="34" charset="0"/>
                <a:ea typeface="+mn-ea"/>
                <a:cs typeface="+mn-cs"/>
              </a:rPr>
              <a:t>Hadoop</a:t>
            </a:r>
            <a:r>
              <a:rPr lang="en-US" sz="1000" kern="1200" baseline="0" dirty="0" smtClean="0">
                <a:solidFill>
                  <a:schemeClr val="tx1"/>
                </a:solidFill>
                <a:effectLst/>
                <a:latin typeface="Segoe UI Light" pitchFamily="34" charset="0"/>
                <a:ea typeface="+mn-ea"/>
                <a:cs typeface="+mn-cs"/>
              </a:rPr>
              <a:t>, web frameworks like </a:t>
            </a:r>
            <a:r>
              <a:rPr lang="en-US" sz="1000" kern="1200" baseline="0" dirty="0" err="1" smtClean="0">
                <a:solidFill>
                  <a:schemeClr val="tx1"/>
                </a:solidFill>
                <a:effectLst/>
                <a:latin typeface="Segoe UI Light" pitchFamily="34" charset="0"/>
                <a:ea typeface="+mn-ea"/>
                <a:cs typeface="+mn-cs"/>
              </a:rPr>
              <a:t>Wordpress</a:t>
            </a:r>
            <a:r>
              <a:rPr lang="en-US" sz="1000" kern="1200" baseline="0" dirty="0" smtClean="0">
                <a:solidFill>
                  <a:schemeClr val="tx1"/>
                </a:solidFill>
                <a:effectLst/>
                <a:latin typeface="Segoe UI Light" pitchFamily="34" charset="0"/>
                <a:ea typeface="+mn-ea"/>
                <a:cs typeface="+mn-cs"/>
              </a:rPr>
              <a:t>, Joomla and Drupal. We also provide first party SDKs for developing apps using Android, IOS or Windows phones.</a:t>
            </a:r>
          </a:p>
          <a:p>
            <a:pPr lvl="0"/>
            <a:endParaRPr lang="en-US" sz="1000" kern="1200" dirty="0" smtClean="0">
              <a:solidFill>
                <a:schemeClr val="tx1"/>
              </a:solidFill>
              <a:effectLst/>
              <a:latin typeface="Segoe UI Light" pitchFamily="34" charset="0"/>
              <a:ea typeface="+mn-ea"/>
              <a:cs typeface="+mn-cs"/>
            </a:endParaRPr>
          </a:p>
          <a:p>
            <a:pPr lvl="0"/>
            <a:r>
              <a:rPr lang="en-US" sz="1000" kern="1200" dirty="0" smtClean="0">
                <a:solidFill>
                  <a:schemeClr val="tx1"/>
                </a:solidFill>
                <a:effectLst/>
                <a:latin typeface="Segoe UI Light" pitchFamily="34" charset="0"/>
                <a:ea typeface="+mn-ea"/>
                <a:cs typeface="+mn-cs"/>
              </a:rPr>
              <a:t>We not only support, but have </a:t>
            </a:r>
            <a:r>
              <a:rPr lang="en-US" sz="1000" b="1" kern="1200" dirty="0" smtClean="0">
                <a:solidFill>
                  <a:schemeClr val="tx1"/>
                </a:solidFill>
                <a:effectLst/>
                <a:latin typeface="Segoe UI Light" pitchFamily="34" charset="0"/>
                <a:ea typeface="+mn-ea"/>
                <a:cs typeface="+mn-cs"/>
              </a:rPr>
              <a:t>embraced open technologies</a:t>
            </a:r>
            <a:r>
              <a:rPr lang="en-US" sz="1000" kern="1200" dirty="0" smtClean="0">
                <a:solidFill>
                  <a:schemeClr val="tx1"/>
                </a:solidFill>
                <a:effectLst/>
                <a:latin typeface="Segoe UI Light" pitchFamily="34" charset="0"/>
                <a:ea typeface="+mn-ea"/>
                <a:cs typeface="+mn-cs"/>
              </a:rPr>
              <a:t>. </a:t>
            </a:r>
          </a:p>
          <a:p>
            <a:pPr lvl="0"/>
            <a:endParaRPr lang="en-US" sz="1000" kern="1200" dirty="0" smtClean="0">
              <a:solidFill>
                <a:schemeClr val="tx1"/>
              </a:solidFill>
              <a:effectLst/>
              <a:latin typeface="Segoe UI Light" pitchFamily="34" charset="0"/>
              <a:ea typeface="+mn-ea"/>
              <a:cs typeface="+mn-cs"/>
            </a:endParaRPr>
          </a:p>
          <a:p>
            <a:pPr lvl="0"/>
            <a:r>
              <a:rPr lang="en-US" sz="1000" kern="1200" dirty="0" smtClean="0">
                <a:solidFill>
                  <a:schemeClr val="tx1"/>
                </a:solidFill>
                <a:effectLst/>
                <a:latin typeface="Segoe UI Light" pitchFamily="34" charset="0"/>
                <a:ea typeface="+mn-ea"/>
                <a:cs typeface="+mn-cs"/>
              </a:rPr>
              <a:t>We also provide a broad set of services that provide you a good choice.</a:t>
            </a:r>
            <a:r>
              <a:rPr lang="en-US" sz="1000" kern="1200" baseline="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In addition to the breadth of the platform, it’s important to note that using Windows Azure is </a:t>
            </a:r>
            <a:r>
              <a:rPr lang="en-US" sz="1000" b="1" i="1" kern="1200" dirty="0" smtClean="0">
                <a:solidFill>
                  <a:schemeClr val="tx1"/>
                </a:solidFill>
                <a:effectLst/>
                <a:latin typeface="Segoe UI Light" pitchFamily="34" charset="0"/>
                <a:ea typeface="+mn-ea"/>
                <a:cs typeface="+mn-cs"/>
              </a:rPr>
              <a:t>not an all or nothing</a:t>
            </a:r>
            <a:r>
              <a:rPr lang="en-US" sz="1000" kern="1200" dirty="0" smtClean="0">
                <a:solidFill>
                  <a:schemeClr val="tx1"/>
                </a:solidFill>
                <a:effectLst/>
                <a:latin typeface="Segoe UI Light" pitchFamily="34" charset="0"/>
                <a:ea typeface="+mn-ea"/>
                <a:cs typeface="+mn-cs"/>
              </a:rPr>
              <a:t> proposition. You can use most services independently of each other. For example, you can just use storage without compute or use DB without using storage. What you want to use and how you want to use is really YOUR choice. </a:t>
            </a:r>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540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As you take the</a:t>
            </a:r>
            <a:r>
              <a:rPr lang="en-US" sz="1000" kern="1200" baseline="0" dirty="0" smtClean="0">
                <a:solidFill>
                  <a:schemeClr val="tx1"/>
                </a:solidFill>
                <a:effectLst/>
                <a:latin typeface="Segoe UI Light" pitchFamily="34" charset="0"/>
                <a:ea typeface="+mn-ea"/>
                <a:cs typeface="+mn-cs"/>
              </a:rPr>
              <a:t> journey into the Cloud, </a:t>
            </a:r>
            <a:r>
              <a:rPr lang="en-US" sz="1000" kern="1200" dirty="0" smtClean="0">
                <a:solidFill>
                  <a:schemeClr val="tx1"/>
                </a:solidFill>
                <a:effectLst/>
                <a:latin typeface="Segoe UI Light" pitchFamily="34" charset="0"/>
                <a:ea typeface="+mn-ea"/>
                <a:cs typeface="+mn-cs"/>
              </a:rPr>
              <a:t>you need a secure and trustworthy platform.</a:t>
            </a:r>
            <a:r>
              <a:rPr lang="en-US" sz="1000" kern="1200" baseline="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And you need someone who’s committed to the Cloud. </a:t>
            </a:r>
          </a:p>
          <a:p>
            <a:endParaRPr lang="en-US" sz="1000" kern="1200" dirty="0" smtClean="0">
              <a:solidFill>
                <a:schemeClr val="tx1"/>
              </a:solidFill>
              <a:effectLst/>
              <a:latin typeface="Segoe UI Light" pitchFamily="34" charset="0"/>
              <a:ea typeface="+mn-ea"/>
              <a:cs typeface="+mn-cs"/>
            </a:endParaRPr>
          </a:p>
          <a:p>
            <a:r>
              <a:rPr lang="en-US" sz="1000" b="0" kern="1200" dirty="0" smtClean="0">
                <a:solidFill>
                  <a:schemeClr val="tx1"/>
                </a:solidFill>
                <a:effectLst/>
                <a:latin typeface="Segoe UI Light" pitchFamily="34" charset="0"/>
                <a:ea typeface="+mn-ea"/>
                <a:cs typeface="+mn-cs"/>
              </a:rPr>
              <a:t>Let’s talk about the three things that</a:t>
            </a:r>
            <a:r>
              <a:rPr lang="en-US" sz="1000" b="0" kern="1200" baseline="0" dirty="0" smtClean="0">
                <a:solidFill>
                  <a:schemeClr val="tx1"/>
                </a:solidFill>
                <a:effectLst/>
                <a:latin typeface="Segoe UI Light" pitchFamily="34" charset="0"/>
                <a:ea typeface="+mn-ea"/>
                <a:cs typeface="+mn-cs"/>
              </a:rPr>
              <a:t> makes Windows Azure and Microsoft a trustworthy platform: Transparency, Relationship and Experience</a:t>
            </a:r>
          </a:p>
          <a:p>
            <a:endParaRPr lang="en-US" sz="1000" b="1"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27024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believe in Trust through Transparency. We are</a:t>
            </a:r>
            <a:r>
              <a:rPr lang="en-US" baseline="0" dirty="0" smtClean="0"/>
              <a:t> transparent in the following ways:</a:t>
            </a:r>
          </a:p>
          <a:p>
            <a:endParaRPr lang="en-US" baseline="0" dirty="0" smtClean="0"/>
          </a:p>
          <a:p>
            <a:pPr marL="228600" indent="-228600">
              <a:buAutoNum type="arabicPeriod"/>
            </a:pPr>
            <a:r>
              <a:rPr lang="en-US" baseline="0" dirty="0" smtClean="0"/>
              <a:t>We participate in industry standards like ISO 27001, SSAE16 and Cloud Security Alliance.</a:t>
            </a:r>
          </a:p>
          <a:p>
            <a:pPr marL="228600" indent="-228600">
              <a:buAutoNum type="arabicPeriod"/>
            </a:pPr>
            <a:r>
              <a:rPr lang="en-US" baseline="0" dirty="0" smtClean="0"/>
              <a:t>We undertake yearly audits with independent 3</a:t>
            </a:r>
            <a:r>
              <a:rPr lang="en-US" baseline="30000" dirty="0" smtClean="0"/>
              <a:t>rd</a:t>
            </a:r>
            <a:r>
              <a:rPr lang="en-US" baseline="0" dirty="0" smtClean="0"/>
              <a:t> parties</a:t>
            </a:r>
          </a:p>
          <a:p>
            <a:pPr marL="228600" indent="-228600">
              <a:buAutoNum type="arabicPeriod"/>
            </a:pPr>
            <a:r>
              <a:rPr lang="en-US" baseline="0" dirty="0" smtClean="0"/>
              <a:t>We provide a rich set of financially backed monthly SLAs (this differentiates us from other cloud providers like AMZN whose SLAs are fewer and annual). Monthly SLAs are more stringent with less room for error than </a:t>
            </a:r>
            <a:r>
              <a:rPr lang="en-US" baseline="0" dirty="0" err="1" smtClean="0"/>
              <a:t>yealy</a:t>
            </a:r>
            <a:r>
              <a:rPr lang="en-US" baseline="0" dirty="0" smtClean="0"/>
              <a:t> SLAs</a:t>
            </a:r>
          </a:p>
          <a:p>
            <a:pPr marL="228600" indent="-228600">
              <a:buAutoNum type="arabicPeriod"/>
            </a:pPr>
            <a:r>
              <a:rPr lang="en-US" baseline="0" dirty="0" smtClean="0"/>
              <a:t>All of our regulatory compliance and privacy policies are clearly explained in the online portal called Trust Center</a:t>
            </a:r>
          </a:p>
          <a:p>
            <a:pPr marL="228600" indent="-228600">
              <a:buAutoNum type="arabicPeriod"/>
            </a:pPr>
            <a:r>
              <a:rPr lang="en-US" baseline="0" dirty="0" smtClean="0"/>
              <a:t>We provide real time status of all the services via a Service Dashboard. We provide Root Cause Analyses in case of issues.</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3744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smtClean="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194773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62880203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038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11797494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95522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25270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640656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31862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89016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579684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366801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954936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810936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168407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53808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7700340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5760720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646283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914591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174441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01118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158365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15680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65215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26822955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413191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04076607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440439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4407105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51950704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9622684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0386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5290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3060845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0235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4140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pPr defTabSz="932742"/>
            <a:r>
              <a:rPr lang="en-US" sz="5400"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dirty="0">
              <a:solidFill>
                <a:srgbClr val="FFFFFF"/>
              </a:solidFill>
            </a:endParaRPr>
          </a:p>
        </p:txBody>
      </p:sp>
    </p:spTree>
    <p:extLst>
      <p:ext uri="{BB962C8B-B14F-4D97-AF65-F5344CB8AC3E}">
        <p14:creationId xmlns:p14="http://schemas.microsoft.com/office/powerpoint/2010/main" val="24659237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8</a:t>
            </a:r>
          </a:p>
        </p:txBody>
      </p:sp>
    </p:spTree>
    <p:extLst>
      <p:ext uri="{BB962C8B-B14F-4D97-AF65-F5344CB8AC3E}">
        <p14:creationId xmlns:p14="http://schemas.microsoft.com/office/powerpoint/2010/main" val="3857989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59115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7103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3" y="264964"/>
            <a:ext cx="9143999" cy="904527"/>
          </a:xfrm>
        </p:spPr>
        <p:txBody>
          <a:bodyPr lIns="146139" tIns="91337" rIns="146139" bIns="91337"/>
          <a:lstStyle>
            <a:lvl1pPr>
              <a:lnSpc>
                <a:spcPct val="90000"/>
              </a:lnSpc>
              <a:defRPr sz="5199" baseline="0">
                <a:solidFill>
                  <a:schemeClr val="tx2"/>
                </a:solidFill>
              </a:defRPr>
            </a:lvl1pPr>
          </a:lstStyle>
          <a:p>
            <a:r>
              <a:rPr lang="en-US" dirty="0" smtClean="0"/>
              <a:t>Lorem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10972313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890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07291"/>
            <a:ext cx="777280" cy="38588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933131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03639" y="6718101"/>
            <a:ext cx="1036372" cy="223825"/>
          </a:xfrm>
          <a:prstGeom prst="rect">
            <a:avLst/>
          </a:prstGeom>
        </p:spPr>
        <p:txBody>
          <a:bodyPr/>
          <a:lstStyle/>
          <a:p>
            <a:pPr defTabSz="1236316"/>
            <a:fld id="{D8556E56-BCD3-4981-BA98-3AB9C4EF7216}" type="datetimeFigureOut">
              <a:rPr lang="en-US" smtClean="0">
                <a:solidFill>
                  <a:srgbClr val="292929"/>
                </a:solidFill>
              </a:rPr>
              <a:pPr defTabSz="1236316"/>
              <a:t>1/20/2015</a:t>
            </a:fld>
            <a:endParaRPr lang="en-US" dirty="0">
              <a:solidFill>
                <a:srgbClr val="292929"/>
              </a:solidFill>
            </a:endParaRPr>
          </a:p>
        </p:txBody>
      </p:sp>
      <p:sp>
        <p:nvSpPr>
          <p:cNvPr id="5" name="Footer Placeholder 4"/>
          <p:cNvSpPr>
            <a:spLocks noGrp="1"/>
          </p:cNvSpPr>
          <p:nvPr>
            <p:ph type="ftr" sz="quarter" idx="11"/>
          </p:nvPr>
        </p:nvSpPr>
        <p:spPr>
          <a:xfrm>
            <a:off x="1243648" y="6718101"/>
            <a:ext cx="9949180" cy="223825"/>
          </a:xfrm>
          <a:prstGeom prst="rect">
            <a:avLst/>
          </a:prstGeom>
        </p:spPr>
        <p:txBody>
          <a:bodyPr/>
          <a:lstStyle/>
          <a:p>
            <a:pPr defTabSz="1236316"/>
            <a:endParaRPr lang="en-US" dirty="0">
              <a:solidFill>
                <a:srgbClr val="292929"/>
              </a:solidFill>
            </a:endParaRPr>
          </a:p>
        </p:txBody>
      </p:sp>
      <p:sp>
        <p:nvSpPr>
          <p:cNvPr id="6" name="Slide Number Placeholder 5"/>
          <p:cNvSpPr>
            <a:spLocks noGrp="1"/>
          </p:cNvSpPr>
          <p:nvPr>
            <p:ph type="sldNum" sz="quarter" idx="12"/>
          </p:nvPr>
        </p:nvSpPr>
        <p:spPr>
          <a:xfrm>
            <a:off x="11296466" y="6718101"/>
            <a:ext cx="1036372" cy="223825"/>
          </a:xfrm>
          <a:prstGeom prst="rect">
            <a:avLst/>
          </a:prstGeom>
        </p:spPr>
        <p:txBody>
          <a:bodyPr/>
          <a:lstStyle/>
          <a:p>
            <a:pPr defTabSz="1236316"/>
            <a:fld id="{701EF8F4-3127-4F0B-9FA1-9C31610D72B1}" type="slidenum">
              <a:rPr lang="en-US" smtClean="0">
                <a:solidFill>
                  <a:srgbClr val="292929"/>
                </a:solidFill>
              </a:rPr>
              <a:pPr defTabSz="1236316"/>
              <a:t>‹#›</a:t>
            </a:fld>
            <a:endParaRPr lang="en-US" dirty="0">
              <a:solidFill>
                <a:srgbClr val="292929"/>
              </a:solidFill>
            </a:endParaRPr>
          </a:p>
        </p:txBody>
      </p:sp>
    </p:spTree>
    <p:extLst>
      <p:ext uri="{BB962C8B-B14F-4D97-AF65-F5344CB8AC3E}">
        <p14:creationId xmlns:p14="http://schemas.microsoft.com/office/powerpoint/2010/main" val="3083092102"/>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4347962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7950971"/>
      </p:ext>
    </p:extLst>
  </p:cSld>
  <p:clrMap bg1="lt1" tx1="dk1" bg2="lt2" tx2="dk2" accent1="accent1" accent2="accent2" accent3="accent3" accent4="accent4" accent5="accent5" accent6="accent6" hlink="hlink" folHlink="folHlink"/>
  <p:sldLayoutIdLst>
    <p:sldLayoutId id="2147484446" r:id="rId1"/>
    <p:sldLayoutId id="2147484457" r:id="rId2"/>
    <p:sldLayoutId id="2147484458" r:id="rId3"/>
    <p:sldLayoutId id="2147484461" r:id="rId4"/>
    <p:sldLayoutId id="2147484582" r:id="rId5"/>
    <p:sldLayoutId id="2147484738" r:id="rId6"/>
    <p:sldLayoutId id="2147484742" r:id="rId7"/>
    <p:sldLayoutId id="2147484778" r:id="rId8"/>
  </p:sldLayoutIdLst>
  <p:transition>
    <p:fade/>
  </p:transition>
  <p:timing>
    <p:tnLst>
      <p:par>
        <p:cTn id="1" dur="indefinite" restart="never" nodeType="tmRoot"/>
      </p:par>
    </p:tnLst>
  </p:timing>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2"/>
          <p:cNvSpPr>
            <a:spLocks noGrp="1"/>
          </p:cNvSpPr>
          <p:nvPr>
            <p:ph type="sldNum" sz="quarter" idx="4"/>
          </p:nvPr>
        </p:nvSpPr>
        <p:spPr>
          <a:xfrm>
            <a:off x="11650175" y="6573013"/>
            <a:ext cx="511664" cy="124650"/>
          </a:xfrm>
          <a:prstGeom prst="rect">
            <a:avLst/>
          </a:prstGeom>
          <a:noFill/>
        </p:spPr>
        <p:txBody>
          <a:bodyPr wrap="square" lIns="0" tIns="0" rIns="182880" bIns="0" rtlCol="0" anchor="b" anchorCtr="0">
            <a:spAutoFit/>
          </a:bodyPr>
          <a:lstStyle>
            <a:lvl1pPr algn="r">
              <a:defRPr lang="en-US" sz="900" spc="-20" baseline="0" smtClean="0">
                <a:gradFill>
                  <a:gsLst>
                    <a:gs pos="0">
                      <a:schemeClr val="tx1"/>
                    </a:gs>
                    <a:gs pos="100000">
                      <a:schemeClr val="tx1"/>
                    </a:gs>
                  </a:gsLst>
                  <a:lin ang="5400000" scaled="0"/>
                </a:gradFill>
              </a:defRPr>
            </a:lvl1p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019968258"/>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91" r:id="rId3"/>
  </p:sldLayoutIdLst>
  <p:transition>
    <p:fade/>
  </p:transition>
  <p:timing>
    <p:tnLst>
      <p:par>
        <p:cTn id="1" dur="indefinite" restart="never" nodeType="tmRoot"/>
      </p:par>
    </p:tnLst>
  </p:timing>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24148119"/>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 id="2147484768" r:id="rId25"/>
    <p:sldLayoutId id="2147484769" r:id="rId26"/>
    <p:sldLayoutId id="2147484770" r:id="rId27"/>
    <p:sldLayoutId id="2147484771" r:id="rId28"/>
    <p:sldLayoutId id="2147484772" r:id="rId29"/>
    <p:sldLayoutId id="2147484773" r:id="rId30"/>
    <p:sldLayoutId id="2147484774" r:id="rId31"/>
    <p:sldLayoutId id="2147484775" r:id="rId32"/>
    <p:sldLayoutId id="2147484776" r:id="rId33"/>
    <p:sldLayoutId id="2147484777" r:id="rId3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demomonkey.cloudapp.net/"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microsoft.com/office/2007/relationships/hdphoto" Target="../media/hdphoto9.wdp"/></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7.png"/><Relationship Id="rId26" Type="http://schemas.openxmlformats.org/officeDocument/2006/relationships/image" Target="../media/image61.png"/><Relationship Id="rId3" Type="http://schemas.openxmlformats.org/officeDocument/2006/relationships/image" Target="../media/image44.png"/><Relationship Id="rId21" Type="http://schemas.microsoft.com/office/2007/relationships/hdphoto" Target="../media/hdphoto13.wdp"/><Relationship Id="rId34" Type="http://schemas.microsoft.com/office/2007/relationships/hdphoto" Target="../media/hdphoto18.wdp"/><Relationship Id="rId7" Type="http://schemas.openxmlformats.org/officeDocument/2006/relationships/image" Target="../media/image48.png"/><Relationship Id="rId12" Type="http://schemas.openxmlformats.org/officeDocument/2006/relationships/image" Target="../media/image53.png"/><Relationship Id="rId17" Type="http://schemas.microsoft.com/office/2007/relationships/hdphoto" Target="../media/hdphoto11.wdp"/><Relationship Id="rId25" Type="http://schemas.microsoft.com/office/2007/relationships/hdphoto" Target="../media/hdphoto15.wdp"/><Relationship Id="rId33" Type="http://schemas.openxmlformats.org/officeDocument/2006/relationships/image" Target="../media/image66.png"/><Relationship Id="rId38" Type="http://schemas.microsoft.com/office/2007/relationships/hdphoto" Target="../media/hdphoto20.wdp"/><Relationship Id="rId2" Type="http://schemas.openxmlformats.org/officeDocument/2006/relationships/notesSlide" Target="../notesSlides/notesSlide15.xml"/><Relationship Id="rId16" Type="http://schemas.openxmlformats.org/officeDocument/2006/relationships/image" Target="../media/image56.png"/><Relationship Id="rId20" Type="http://schemas.openxmlformats.org/officeDocument/2006/relationships/image" Target="../media/image58.png"/><Relationship Id="rId29" Type="http://schemas.microsoft.com/office/2007/relationships/hdphoto" Target="../media/hdphoto17.wdp"/><Relationship Id="rId1" Type="http://schemas.openxmlformats.org/officeDocument/2006/relationships/slideLayout" Target="../slideLayouts/slideLayout6.xml"/><Relationship Id="rId6" Type="http://schemas.openxmlformats.org/officeDocument/2006/relationships/image" Target="../media/image47.emf"/><Relationship Id="rId11" Type="http://schemas.openxmlformats.org/officeDocument/2006/relationships/image" Target="../media/image52.emf"/><Relationship Id="rId24" Type="http://schemas.openxmlformats.org/officeDocument/2006/relationships/image" Target="../media/image60.png"/><Relationship Id="rId32" Type="http://schemas.openxmlformats.org/officeDocument/2006/relationships/image" Target="../media/image65.png"/><Relationship Id="rId37" Type="http://schemas.openxmlformats.org/officeDocument/2006/relationships/image" Target="../media/image68.png"/><Relationship Id="rId5" Type="http://schemas.openxmlformats.org/officeDocument/2006/relationships/image" Target="../media/image46.png"/><Relationship Id="rId15" Type="http://schemas.microsoft.com/office/2007/relationships/hdphoto" Target="../media/hdphoto10.wdp"/><Relationship Id="rId23" Type="http://schemas.microsoft.com/office/2007/relationships/hdphoto" Target="../media/hdphoto14.wdp"/><Relationship Id="rId28" Type="http://schemas.openxmlformats.org/officeDocument/2006/relationships/image" Target="../media/image62.png"/><Relationship Id="rId36" Type="http://schemas.microsoft.com/office/2007/relationships/hdphoto" Target="../media/hdphoto19.wdp"/><Relationship Id="rId10" Type="http://schemas.openxmlformats.org/officeDocument/2006/relationships/image" Target="../media/image51.png"/><Relationship Id="rId19" Type="http://schemas.microsoft.com/office/2007/relationships/hdphoto" Target="../media/hdphoto12.wdp"/><Relationship Id="rId31" Type="http://schemas.openxmlformats.org/officeDocument/2006/relationships/image" Target="../media/image64.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59.png"/><Relationship Id="rId27" Type="http://schemas.microsoft.com/office/2007/relationships/hdphoto" Target="../media/hdphoto16.wdp"/><Relationship Id="rId30" Type="http://schemas.openxmlformats.org/officeDocument/2006/relationships/image" Target="../media/image63.png"/><Relationship Id="rId35"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microsoft.com/office/2007/relationships/hdphoto" Target="../media/hdphoto11.wdp"/><Relationship Id="rId3" Type="http://schemas.openxmlformats.org/officeDocument/2006/relationships/image" Target="../media/image44.png"/><Relationship Id="rId21" Type="http://schemas.openxmlformats.org/officeDocument/2006/relationships/image" Target="../media/image6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notesSlide" Target="../notesSlides/notesSlide16.xml"/><Relationship Id="rId16" Type="http://schemas.openxmlformats.org/officeDocument/2006/relationships/image" Target="../media/image65.png"/><Relationship Id="rId20" Type="http://schemas.microsoft.com/office/2007/relationships/hdphoto" Target="../media/hdphoto13.wdp"/><Relationship Id="rId1" Type="http://schemas.openxmlformats.org/officeDocument/2006/relationships/slideLayout" Target="../slideLayouts/slideLayout6.xml"/><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png"/><Relationship Id="rId15"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58.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63.png"/><Relationship Id="rId22" Type="http://schemas.microsoft.com/office/2007/relationships/hdphoto" Target="../media/hdphoto16.wdp"/></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3.png"/><Relationship Id="rId18" Type="http://schemas.openxmlformats.org/officeDocument/2006/relationships/image" Target="../media/image66.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4.png"/><Relationship Id="rId17" Type="http://schemas.openxmlformats.org/officeDocument/2006/relationships/image" Target="../media/image49.png"/><Relationship Id="rId2" Type="http://schemas.openxmlformats.org/officeDocument/2006/relationships/notesSlide" Target="../notesSlides/notesSlide17.xml"/><Relationship Id="rId16"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47.emf"/><Relationship Id="rId11" Type="http://schemas.openxmlformats.org/officeDocument/2006/relationships/image" Target="../media/image53.png"/><Relationship Id="rId5" Type="http://schemas.openxmlformats.org/officeDocument/2006/relationships/image" Target="../media/image46.png"/><Relationship Id="rId15" Type="http://schemas.openxmlformats.org/officeDocument/2006/relationships/image" Target="../media/image65.png"/><Relationship Id="rId10" Type="http://schemas.openxmlformats.org/officeDocument/2006/relationships/image" Target="../media/image52.emf"/><Relationship Id="rId4" Type="http://schemas.openxmlformats.org/officeDocument/2006/relationships/image" Target="../media/image45.png"/><Relationship Id="rId9" Type="http://schemas.openxmlformats.org/officeDocument/2006/relationships/image" Target="../media/image51.pn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www.3m.com/us"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01.gif"/></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24.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18.png"/><Relationship Id="rId12" Type="http://schemas.openxmlformats.org/officeDocument/2006/relationships/image" Target="../media/image21.png"/><Relationship Id="rId17" Type="http://schemas.microsoft.com/office/2007/relationships/hdphoto" Target="../media/hdphoto7.wdp"/><Relationship Id="rId2" Type="http://schemas.openxmlformats.org/officeDocument/2006/relationships/notesSlide" Target="../notesSlides/notesSlide7.xml"/><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0.emf"/><Relationship Id="rId24" Type="http://schemas.openxmlformats.org/officeDocument/2006/relationships/image" Target="../media/image29.jpeg"/><Relationship Id="rId5" Type="http://schemas.openxmlformats.org/officeDocument/2006/relationships/image" Target="../media/image17.png"/><Relationship Id="rId15" Type="http://schemas.microsoft.com/office/2007/relationships/hdphoto" Target="../media/hdphoto6.wdp"/><Relationship Id="rId23" Type="http://schemas.openxmlformats.org/officeDocument/2006/relationships/image" Target="../media/image28.emf"/><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2.png"/><Relationship Id="rId22"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7.wdp"/><Relationship Id="rId18" Type="http://schemas.openxmlformats.org/officeDocument/2006/relationships/image" Target="../media/image27.png"/><Relationship Id="rId3" Type="http://schemas.openxmlformats.org/officeDocument/2006/relationships/image" Target="../media/image16.png"/><Relationship Id="rId21" Type="http://schemas.microsoft.com/office/2007/relationships/hdphoto" Target="../media/hdphoto5.wdp"/><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6.png"/><Relationship Id="rId2" Type="http://schemas.openxmlformats.org/officeDocument/2006/relationships/notesSlide" Target="../notesSlides/notesSlide8.xml"/><Relationship Id="rId16" Type="http://schemas.openxmlformats.org/officeDocument/2006/relationships/image" Target="../media/image25.png"/><Relationship Id="rId20" Type="http://schemas.openxmlformats.org/officeDocument/2006/relationships/image" Target="../media/image21.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0.emf"/><Relationship Id="rId24" Type="http://schemas.openxmlformats.org/officeDocument/2006/relationships/image" Target="../media/image29.jpeg"/><Relationship Id="rId5" Type="http://schemas.openxmlformats.org/officeDocument/2006/relationships/image" Target="../media/image17.png"/><Relationship Id="rId15" Type="http://schemas.microsoft.com/office/2007/relationships/hdphoto" Target="../media/hdphoto8.wdp"/><Relationship Id="rId23" Type="http://schemas.microsoft.com/office/2007/relationships/hdphoto" Target="../media/hdphoto6.wdp"/><Relationship Id="rId10" Type="http://schemas.microsoft.com/office/2007/relationships/hdphoto" Target="../media/hdphoto4.wdp"/><Relationship Id="rId19" Type="http://schemas.openxmlformats.org/officeDocument/2006/relationships/image" Target="../media/image28.emf"/><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a:spLocks noChangeArrowheads="1"/>
          </p:cNvSpPr>
          <p:nvPr/>
        </p:nvSpPr>
        <p:spPr bwMode="white">
          <a:xfrm>
            <a:off x="278836" y="1210994"/>
            <a:ext cx="2742084" cy="5562995"/>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1953" tIns="65969" rIns="131953" bIns="65969" anchor="ctr"/>
          <a:lstStyle/>
          <a:p>
            <a:pPr algn="ctr" defTabSz="1319616" fontAlgn="base">
              <a:spcBef>
                <a:spcPct val="0"/>
              </a:spcBef>
              <a:spcAft>
                <a:spcPct val="0"/>
              </a:spcAft>
            </a:pPr>
            <a:endParaRPr lang="en-US" sz="3400" dirty="0">
              <a:solidFill>
                <a:srgbClr val="FFFFFF"/>
              </a:solidFill>
              <a:cs typeface="Arial" pitchFamily="34" charset="0"/>
            </a:endParaRPr>
          </a:p>
        </p:txBody>
      </p:sp>
      <p:sp>
        <p:nvSpPr>
          <p:cNvPr id="4" name="Line 3"/>
          <p:cNvSpPr>
            <a:spLocks noChangeShapeType="1"/>
          </p:cNvSpPr>
          <p:nvPr/>
        </p:nvSpPr>
        <p:spPr bwMode="white">
          <a:xfrm>
            <a:off x="351658" y="1409853"/>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5" name="Line 7"/>
          <p:cNvSpPr>
            <a:spLocks noChangeShapeType="1"/>
          </p:cNvSpPr>
          <p:nvPr/>
        </p:nvSpPr>
        <p:spPr bwMode="white">
          <a:xfrm>
            <a:off x="351658" y="1796550"/>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6" name="Line 9"/>
          <p:cNvSpPr>
            <a:spLocks noChangeShapeType="1"/>
          </p:cNvSpPr>
          <p:nvPr/>
        </p:nvSpPr>
        <p:spPr bwMode="white">
          <a:xfrm>
            <a:off x="5887175" y="699461"/>
            <a:ext cx="0" cy="5833629"/>
          </a:xfrm>
          <a:prstGeom prst="line">
            <a:avLst/>
          </a:prstGeom>
          <a:noFill/>
          <a:ln w="9525">
            <a:noFill/>
            <a:round/>
            <a:headEnd type="none" w="sm" len="sm"/>
            <a:tailEnd type="none" w="sm" len="sm"/>
          </a:ln>
        </p:spPr>
        <p:txBody>
          <a:bodyPr lIns="132875" tIns="66430" rIns="132875" bIns="66430" anchor="ctr">
            <a:spAutoFit/>
          </a:bodyPr>
          <a:lstStyle/>
          <a:p>
            <a:pPr defTabSz="1319455">
              <a:defRPr/>
            </a:pPr>
            <a:endParaRPr lang="en-US" sz="1700" dirty="0">
              <a:solidFill>
                <a:srgbClr val="FFFFFF"/>
              </a:solidFill>
              <a:effectLst>
                <a:outerShdw blurRad="38100" dist="38100" dir="2700000" algn="tl">
                  <a:srgbClr val="000000">
                    <a:alpha val="43137"/>
                  </a:srgbClr>
                </a:outerShdw>
              </a:effectLst>
              <a:cs typeface="Arial" pitchFamily="34" charset="0"/>
            </a:endParaRPr>
          </a:p>
        </p:txBody>
      </p:sp>
      <p:sp>
        <p:nvSpPr>
          <p:cNvPr id="7" name="Rectangle 14"/>
          <p:cNvSpPr>
            <a:spLocks noChangeArrowheads="1"/>
          </p:cNvSpPr>
          <p:nvPr/>
        </p:nvSpPr>
        <p:spPr bwMode="white">
          <a:xfrm>
            <a:off x="5650700" y="4056066"/>
            <a:ext cx="6945699" cy="3342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2863" tIns="66429" rIns="132863" bIns="66429" anchor="ctr">
            <a:spAutoFit/>
          </a:bodyPr>
          <a:lstStyle/>
          <a:p>
            <a:pPr defTabSz="1319616" fontAlgn="base">
              <a:spcBef>
                <a:spcPct val="0"/>
              </a:spcBef>
              <a:spcAft>
                <a:spcPct val="0"/>
              </a:spcAft>
            </a:pPr>
            <a:endParaRPr lang="en-US" sz="1300" dirty="0">
              <a:solidFill>
                <a:srgbClr val="FFFFFF"/>
              </a:solidFill>
              <a:cs typeface="Arial" pitchFamily="34" charset="0"/>
            </a:endParaRPr>
          </a:p>
        </p:txBody>
      </p:sp>
      <p:grpSp>
        <p:nvGrpSpPr>
          <p:cNvPr id="43" name="Group 42"/>
          <p:cNvGrpSpPr/>
          <p:nvPr/>
        </p:nvGrpSpPr>
        <p:grpSpPr>
          <a:xfrm>
            <a:off x="-232123" y="1416582"/>
            <a:ext cx="11937520" cy="373638"/>
            <a:chOff x="-170670" y="1729622"/>
            <a:chExt cx="8777140" cy="366345"/>
          </a:xfrm>
        </p:grpSpPr>
        <p:sp>
          <p:nvSpPr>
            <p:cNvPr id="9" name="Rectangle 13"/>
            <p:cNvSpPr>
              <a:spLocks noChangeArrowheads="1"/>
            </p:cNvSpPr>
            <p:nvPr/>
          </p:nvSpPr>
          <p:spPr bwMode="white">
            <a:xfrm>
              <a:off x="2356357" y="1729622"/>
              <a:ext cx="6250113"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Microsoft Azure - “Bringing Cloud to your Enterprise”</a:t>
              </a:r>
              <a:endParaRPr lang="en-US" altLang="ja-JP" sz="1900" dirty="0">
                <a:solidFill>
                  <a:srgbClr val="FFFFFF"/>
                </a:solidFill>
                <a:ea typeface="MS PGothic" pitchFamily="34" charset="-128"/>
                <a:cs typeface="Arial" pitchFamily="34" charset="0"/>
              </a:endParaRPr>
            </a:p>
          </p:txBody>
        </p:sp>
        <p:sp>
          <p:nvSpPr>
            <p:cNvPr id="10" name="Rectangle 20"/>
            <p:cNvSpPr>
              <a:spLocks noChangeArrowheads="1"/>
            </p:cNvSpPr>
            <p:nvPr/>
          </p:nvSpPr>
          <p:spPr bwMode="white">
            <a:xfrm>
              <a:off x="-170670" y="1729622"/>
              <a:ext cx="2405647"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Title:</a:t>
              </a:r>
            </a:p>
          </p:txBody>
        </p:sp>
      </p:grpSp>
      <p:sp>
        <p:nvSpPr>
          <p:cNvPr id="11" name="Line 25"/>
          <p:cNvSpPr>
            <a:spLocks noChangeShapeType="1"/>
          </p:cNvSpPr>
          <p:nvPr/>
        </p:nvSpPr>
        <p:spPr bwMode="white">
          <a:xfrm>
            <a:off x="351658" y="3155159"/>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2" name="Group 41"/>
          <p:cNvGrpSpPr/>
          <p:nvPr/>
        </p:nvGrpSpPr>
        <p:grpSpPr>
          <a:xfrm>
            <a:off x="-232124" y="1048174"/>
            <a:ext cx="11849586" cy="373638"/>
            <a:chOff x="-170671" y="1260818"/>
            <a:chExt cx="8712486" cy="366345"/>
          </a:xfrm>
        </p:grpSpPr>
        <p:sp>
          <p:nvSpPr>
            <p:cNvPr id="13" name="Rectangle 11"/>
            <p:cNvSpPr>
              <a:spLocks noChangeArrowheads="1"/>
            </p:cNvSpPr>
            <p:nvPr/>
          </p:nvSpPr>
          <p:spPr bwMode="white">
            <a:xfrm>
              <a:off x="2362502" y="1260818"/>
              <a:ext cx="6179313"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Microsoft Azure General Overview</a:t>
              </a:r>
              <a:endParaRPr lang="en-US" sz="1900" dirty="0">
                <a:solidFill>
                  <a:srgbClr val="FFFFFF"/>
                </a:solidFill>
                <a:cs typeface="Arial" pitchFamily="34" charset="0"/>
              </a:endParaRPr>
            </a:p>
          </p:txBody>
        </p:sp>
        <p:sp>
          <p:nvSpPr>
            <p:cNvPr id="14" name="Rectangle 19"/>
            <p:cNvSpPr>
              <a:spLocks noChangeArrowheads="1"/>
            </p:cNvSpPr>
            <p:nvPr/>
          </p:nvSpPr>
          <p:spPr bwMode="white">
            <a:xfrm>
              <a:off x="-170671" y="1260818"/>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Current scope:</a:t>
              </a:r>
              <a:endParaRPr lang="en-US" sz="1900" dirty="0">
                <a:solidFill>
                  <a:srgbClr val="FFFFFF"/>
                </a:solidFill>
                <a:cs typeface="Arial" pitchFamily="34" charset="0"/>
              </a:endParaRPr>
            </a:p>
          </p:txBody>
        </p:sp>
      </p:grpSp>
      <p:grpSp>
        <p:nvGrpSpPr>
          <p:cNvPr id="44" name="Group 43"/>
          <p:cNvGrpSpPr/>
          <p:nvPr/>
        </p:nvGrpSpPr>
        <p:grpSpPr>
          <a:xfrm>
            <a:off x="-1554559" y="2315344"/>
            <a:ext cx="14218975" cy="373638"/>
            <a:chOff x="-1143000" y="2198427"/>
            <a:chExt cx="10454595" cy="366345"/>
          </a:xfrm>
        </p:grpSpPr>
        <p:sp>
          <p:nvSpPr>
            <p:cNvPr id="16" name="Rectangle 23"/>
            <p:cNvSpPr>
              <a:spLocks noChangeArrowheads="1"/>
            </p:cNvSpPr>
            <p:nvPr/>
          </p:nvSpPr>
          <p:spPr bwMode="white">
            <a:xfrm>
              <a:off x="-1143000" y="2198427"/>
              <a:ext cx="3377977"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Length:</a:t>
              </a:r>
            </a:p>
          </p:txBody>
        </p:sp>
        <p:sp>
          <p:nvSpPr>
            <p:cNvPr id="17" name="Rectangle 13"/>
            <p:cNvSpPr>
              <a:spLocks noChangeArrowheads="1"/>
            </p:cNvSpPr>
            <p:nvPr/>
          </p:nvSpPr>
          <p:spPr bwMode="white">
            <a:xfrm>
              <a:off x="2396993" y="2198427"/>
              <a:ext cx="6914602"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45-60 minutes (Customize as necessary depending on audience)</a:t>
              </a:r>
              <a:endParaRPr lang="en-US" sz="1900" dirty="0">
                <a:solidFill>
                  <a:srgbClr val="FFFFFF"/>
                </a:solidFill>
                <a:cs typeface="Arial" pitchFamily="34" charset="0"/>
              </a:endParaRPr>
            </a:p>
          </p:txBody>
        </p:sp>
      </p:grpSp>
      <p:sp>
        <p:nvSpPr>
          <p:cNvPr id="18" name="Line 25"/>
          <p:cNvSpPr>
            <a:spLocks noChangeShapeType="1"/>
          </p:cNvSpPr>
          <p:nvPr/>
        </p:nvSpPr>
        <p:spPr bwMode="white">
          <a:xfrm>
            <a:off x="351658" y="2677022"/>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19" name="Line 25"/>
          <p:cNvSpPr>
            <a:spLocks noChangeShapeType="1"/>
          </p:cNvSpPr>
          <p:nvPr/>
        </p:nvSpPr>
        <p:spPr bwMode="white">
          <a:xfrm>
            <a:off x="351658" y="3652696"/>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20" name="Title 1"/>
          <p:cNvSpPr txBox="1">
            <a:spLocks/>
          </p:cNvSpPr>
          <p:nvPr/>
        </p:nvSpPr>
        <p:spPr>
          <a:xfrm>
            <a:off x="194150" y="87885"/>
            <a:ext cx="10499822" cy="642219"/>
          </a:xfrm>
          <a:prstGeom prst="rect">
            <a:avLst/>
          </a:prstGeom>
        </p:spPr>
        <p:txBody>
          <a:bodyPr vert="horz" wrap="square" lIns="0" tIns="0" rIns="0" bIns="0" rtlCol="0" anchor="t">
            <a:noAutofit/>
          </a:bodyPr>
          <a:lstStyle>
            <a:lvl1pPr algn="l" defTabSz="768113" rtl="0" eaLnBrk="1" latinLnBrk="0" hangingPunct="1">
              <a:lnSpc>
                <a:spcPct val="90000"/>
              </a:lnSpc>
              <a:spcBef>
                <a:spcPct val="0"/>
              </a:spcBef>
              <a:buNone/>
              <a:defRPr lang="en-US" sz="4900" b="0" kern="1200" cap="none" spc="-247"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pPr>
              <a:spcBef>
                <a:spcPts val="0"/>
              </a:spcBef>
              <a:spcAft>
                <a:spcPts val="729"/>
              </a:spcAft>
            </a:pPr>
            <a:r>
              <a:rPr sz="3400" dirty="0">
                <a:solidFill>
                  <a:srgbClr val="FFC000"/>
                </a:solidFill>
              </a:rPr>
              <a:t>(DO NOT SHOW)</a:t>
            </a:r>
            <a:r>
              <a:rPr sz="3400" dirty="0"/>
              <a:t/>
            </a:r>
            <a:br>
              <a:rPr sz="3400" dirty="0"/>
            </a:br>
            <a:r>
              <a:rPr sz="3400" dirty="0" err="1" smtClean="0"/>
              <a:t>Micrsoft</a:t>
            </a:r>
            <a:r>
              <a:rPr sz="3400" dirty="0" smtClean="0"/>
              <a:t> Azure Enterprise Deck</a:t>
            </a:r>
            <a:endParaRPr sz="3400" dirty="0">
              <a:solidFill>
                <a:srgbClr val="FF6629"/>
              </a:solidFill>
            </a:endParaRPr>
          </a:p>
        </p:txBody>
      </p:sp>
      <p:sp>
        <p:nvSpPr>
          <p:cNvPr id="24" name="Line 25"/>
          <p:cNvSpPr>
            <a:spLocks noChangeShapeType="1"/>
          </p:cNvSpPr>
          <p:nvPr/>
        </p:nvSpPr>
        <p:spPr bwMode="white">
          <a:xfrm>
            <a:off x="351658" y="4589571"/>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5" name="Group 44"/>
          <p:cNvGrpSpPr/>
          <p:nvPr/>
        </p:nvGrpSpPr>
        <p:grpSpPr>
          <a:xfrm>
            <a:off x="-232125" y="2720328"/>
            <a:ext cx="12884251" cy="373638"/>
            <a:chOff x="-170671" y="2667230"/>
            <a:chExt cx="9473230" cy="366345"/>
          </a:xfrm>
        </p:grpSpPr>
        <p:sp>
          <p:nvSpPr>
            <p:cNvPr id="26" name="Rectangle 24"/>
            <p:cNvSpPr>
              <a:spLocks noChangeArrowheads="1"/>
            </p:cNvSpPr>
            <p:nvPr/>
          </p:nvSpPr>
          <p:spPr bwMode="white">
            <a:xfrm>
              <a:off x="-170671" y="2667230"/>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Content Level:</a:t>
              </a:r>
            </a:p>
          </p:txBody>
        </p:sp>
        <p:sp>
          <p:nvSpPr>
            <p:cNvPr id="27" name="Rectangle 13"/>
            <p:cNvSpPr>
              <a:spLocks noChangeArrowheads="1"/>
            </p:cNvSpPr>
            <p:nvPr/>
          </p:nvSpPr>
          <p:spPr bwMode="white">
            <a:xfrm>
              <a:off x="2290211" y="2667230"/>
              <a:ext cx="70123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Level </a:t>
              </a:r>
              <a:r>
                <a:rPr lang="en-US" sz="1900" dirty="0" smtClean="0">
                  <a:solidFill>
                    <a:srgbClr val="FFFFFF"/>
                  </a:solidFill>
                  <a:cs typeface="Arial" pitchFamily="34" charset="0"/>
                </a:rPr>
                <a:t>200 </a:t>
              </a:r>
              <a:r>
                <a:rPr lang="en-US" sz="1900" dirty="0">
                  <a:solidFill>
                    <a:srgbClr val="FFFFFF"/>
                  </a:solidFill>
                  <a:cs typeface="Arial" pitchFamily="34" charset="0"/>
                </a:rPr>
                <a:t>for external &amp; internal </a:t>
              </a:r>
              <a:r>
                <a:rPr lang="en-US" sz="1900" dirty="0" smtClean="0">
                  <a:solidFill>
                    <a:srgbClr val="FFFFFF"/>
                  </a:solidFill>
                  <a:cs typeface="Arial" pitchFamily="34" charset="0"/>
                </a:rPr>
                <a:t>use (Non-NDA)</a:t>
              </a:r>
              <a:endParaRPr lang="en-US" altLang="ja-JP" sz="1900" dirty="0">
                <a:solidFill>
                  <a:srgbClr val="FFFFFF"/>
                </a:solidFill>
                <a:ea typeface="MS PGothic" pitchFamily="34" charset="-128"/>
                <a:cs typeface="Arial" pitchFamily="34" charset="0"/>
              </a:endParaRPr>
            </a:p>
          </p:txBody>
        </p:sp>
      </p:grpSp>
      <p:grpSp>
        <p:nvGrpSpPr>
          <p:cNvPr id="49" name="Group 48"/>
          <p:cNvGrpSpPr/>
          <p:nvPr/>
        </p:nvGrpSpPr>
        <p:grpSpPr>
          <a:xfrm>
            <a:off x="335717" y="4629395"/>
            <a:ext cx="11533898" cy="2391113"/>
            <a:chOff x="246838" y="4539031"/>
            <a:chExt cx="8480375" cy="2344441"/>
          </a:xfrm>
        </p:grpSpPr>
        <p:sp>
          <p:nvSpPr>
            <p:cNvPr id="28" name="Rectangle 27"/>
            <p:cNvSpPr>
              <a:spLocks noChangeArrowheads="1"/>
            </p:cNvSpPr>
            <p:nvPr/>
          </p:nvSpPr>
          <p:spPr bwMode="white">
            <a:xfrm>
              <a:off x="246838" y="4573826"/>
              <a:ext cx="1988139"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Usage Guide:</a:t>
              </a:r>
            </a:p>
          </p:txBody>
        </p:sp>
        <p:sp>
          <p:nvSpPr>
            <p:cNvPr id="29" name="Rectangle 13"/>
            <p:cNvSpPr>
              <a:spLocks noChangeArrowheads="1"/>
            </p:cNvSpPr>
            <p:nvPr/>
          </p:nvSpPr>
          <p:spPr bwMode="white">
            <a:xfrm>
              <a:off x="2137833" y="4539031"/>
              <a:ext cx="6589380" cy="234444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t">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0000"/>
                  </a:solidFill>
                  <a:cs typeface="Arial" pitchFamily="34" charset="0"/>
                </a:rPr>
                <a:t>DO NOT edit slides or text</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altLang="ja-JP" sz="1900" dirty="0">
                  <a:solidFill>
                    <a:srgbClr val="FFFFFF"/>
                  </a:solidFill>
                  <a:ea typeface="MS PGothic" pitchFamily="34" charset="-128"/>
                  <a:cs typeface="Arial" pitchFamily="34" charset="0"/>
                </a:rPr>
                <a:t>This deck should be used for the first discussion on </a:t>
              </a:r>
              <a:r>
                <a:rPr lang="en-US" altLang="ja-JP" sz="1900" dirty="0" smtClean="0">
                  <a:solidFill>
                    <a:srgbClr val="FFFFFF"/>
                  </a:solidFill>
                  <a:ea typeface="MS PGothic" pitchFamily="34" charset="-128"/>
                  <a:cs typeface="Arial" pitchFamily="34" charset="0"/>
                </a:rPr>
                <a:t>Azure to set context.  </a:t>
              </a:r>
              <a:r>
                <a:rPr lang="en-US" altLang="ja-JP" sz="1900" dirty="0">
                  <a:solidFill>
                    <a:srgbClr val="FFFFFF"/>
                  </a:solidFill>
                  <a:ea typeface="MS PGothic" pitchFamily="34" charset="-128"/>
                  <a:cs typeface="Arial" pitchFamily="34" charset="0"/>
                </a:rPr>
                <a:t>Do not start with feature decks.</a:t>
              </a:r>
              <a:endParaRPr lang="en-US" sz="1900" dirty="0">
                <a:solidFill>
                  <a:srgbClr val="FFFFFF"/>
                </a:solidFill>
                <a:ea typeface="MS PGothic" pitchFamily="34" charset="-128"/>
                <a:cs typeface="Arial" pitchFamily="34" charset="0"/>
              </a:endParaRP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smtClean="0">
                  <a:solidFill>
                    <a:srgbClr val="FFFFFF"/>
                  </a:solidFill>
                  <a:cs typeface="Arial" pitchFamily="34" charset="0"/>
                </a:rPr>
                <a:t>Demo’s – Leverage </a:t>
              </a:r>
              <a:r>
                <a:rPr lang="en-US" sz="1900" dirty="0" smtClean="0">
                  <a:solidFill>
                    <a:schemeClr val="accent2">
                      <a:lumMod val="60000"/>
                      <a:lumOff val="40000"/>
                    </a:schemeClr>
                  </a:solidFill>
                  <a:cs typeface="Arial" pitchFamily="34" charset="0"/>
                  <a:hlinkClick r:id="rId3"/>
                </a:rPr>
                <a:t>http://demomonkey.cloudapp.net</a:t>
              </a:r>
              <a:r>
                <a:rPr lang="en-US" sz="1900" dirty="0" smtClean="0">
                  <a:solidFill>
                    <a:schemeClr val="accent2">
                      <a:lumMod val="60000"/>
                      <a:lumOff val="40000"/>
                    </a:schemeClr>
                  </a:solidFill>
                  <a:cs typeface="Arial" pitchFamily="34" charset="0"/>
                </a:rPr>
                <a:t> </a:t>
              </a:r>
              <a:endParaRPr lang="en-US" sz="1900" dirty="0">
                <a:solidFill>
                  <a:schemeClr val="accent2">
                    <a:lumMod val="60000"/>
                    <a:lumOff val="40000"/>
                  </a:schemeClr>
                </a:solidFill>
                <a:cs typeface="Arial" pitchFamily="34" charset="0"/>
              </a:endParaRP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Translation of content is allowed</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Augment content with local customer stories</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smtClean="0">
                  <a:solidFill>
                    <a:srgbClr val="FFFFFF"/>
                  </a:solidFill>
                  <a:cs typeface="Arial" pitchFamily="34" charset="0"/>
                </a:rPr>
                <a:t>Deck is OK to send to customers but REMOVE SPEAKER NOTES</a:t>
              </a:r>
              <a:endParaRPr lang="en-US" sz="1900" dirty="0">
                <a:solidFill>
                  <a:srgbClr val="FFFFFF"/>
                </a:solidFill>
                <a:cs typeface="Arial" pitchFamily="34" charset="0"/>
              </a:endParaRPr>
            </a:p>
          </p:txBody>
        </p:sp>
      </p:grpSp>
      <p:grpSp>
        <p:nvGrpSpPr>
          <p:cNvPr id="46" name="Group 45"/>
          <p:cNvGrpSpPr/>
          <p:nvPr/>
        </p:nvGrpSpPr>
        <p:grpSpPr>
          <a:xfrm>
            <a:off x="-232125" y="3228526"/>
            <a:ext cx="12766956" cy="391108"/>
            <a:chOff x="-170671" y="3236759"/>
            <a:chExt cx="9386988" cy="383474"/>
          </a:xfrm>
        </p:grpSpPr>
        <p:sp>
          <p:nvSpPr>
            <p:cNvPr id="31" name="Rectangle 27"/>
            <p:cNvSpPr>
              <a:spLocks noChangeArrowheads="1"/>
            </p:cNvSpPr>
            <p:nvPr/>
          </p:nvSpPr>
          <p:spPr bwMode="white">
            <a:xfrm>
              <a:off x="-170671" y="3236759"/>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Deck Contacts:</a:t>
              </a:r>
            </a:p>
          </p:txBody>
        </p:sp>
        <p:sp>
          <p:nvSpPr>
            <p:cNvPr id="32" name="Rectangle 13"/>
            <p:cNvSpPr>
              <a:spLocks noChangeArrowheads="1"/>
            </p:cNvSpPr>
            <p:nvPr/>
          </p:nvSpPr>
          <p:spPr bwMode="white">
            <a:xfrm>
              <a:off x="2310687" y="3253888"/>
              <a:ext cx="6905630"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t">
              <a:spAutoFit/>
            </a:bodyPr>
            <a:lstStyle/>
            <a:p>
              <a:pPr defTabSz="1319616" eaLnBrk="0" fontAlgn="base" hangingPunct="0">
                <a:lnSpc>
                  <a:spcPct val="90000"/>
                </a:lnSpc>
                <a:spcBef>
                  <a:spcPct val="30000"/>
                </a:spcBef>
                <a:spcAft>
                  <a:spcPct val="0"/>
                </a:spcAft>
                <a:buClr>
                  <a:srgbClr val="FFFF99"/>
                </a:buClr>
                <a:buSzPct val="75000"/>
              </a:pPr>
              <a:r>
                <a:rPr lang="en-US" altLang="ja-JP" sz="1900" dirty="0" smtClean="0">
                  <a:solidFill>
                    <a:srgbClr val="FFFFFF"/>
                  </a:solidFill>
                  <a:ea typeface="MS PGothic" pitchFamily="34" charset="-128"/>
                  <a:cs typeface="Arial" pitchFamily="34" charset="0"/>
                </a:rPr>
                <a:t>Tony Meleg; Anusha Rangaswamy(</a:t>
              </a:r>
              <a:r>
                <a:rPr lang="en-US" sz="1900" dirty="0" smtClean="0">
                  <a:solidFill>
                    <a:srgbClr val="FFFFFF"/>
                  </a:solidFill>
                  <a:cs typeface="Arial" pitchFamily="34" charset="0"/>
                </a:rPr>
                <a:t>Send </a:t>
              </a:r>
              <a:r>
                <a:rPr lang="en-US" sz="1900" dirty="0">
                  <a:solidFill>
                    <a:srgbClr val="FFFFFF"/>
                  </a:solidFill>
                  <a:cs typeface="Arial" pitchFamily="34" charset="0"/>
                </a:rPr>
                <a:t>any suggested edits </a:t>
              </a:r>
              <a:r>
                <a:rPr lang="en-US" sz="1900" dirty="0" smtClean="0">
                  <a:solidFill>
                    <a:srgbClr val="FFFFFF"/>
                  </a:solidFill>
                  <a:cs typeface="Arial" pitchFamily="34" charset="0"/>
                </a:rPr>
                <a:t>or inaccuracies)</a:t>
              </a:r>
              <a:endParaRPr lang="en-US" altLang="ja-JP" sz="1900" dirty="0">
                <a:solidFill>
                  <a:srgbClr val="FFFFFF"/>
                </a:solidFill>
                <a:ea typeface="MS PGothic" pitchFamily="34" charset="-128"/>
                <a:cs typeface="Arial" pitchFamily="34" charset="0"/>
              </a:endParaRPr>
            </a:p>
          </p:txBody>
        </p:sp>
      </p:grpSp>
      <p:sp>
        <p:nvSpPr>
          <p:cNvPr id="38" name="Line 25"/>
          <p:cNvSpPr>
            <a:spLocks noChangeShapeType="1"/>
          </p:cNvSpPr>
          <p:nvPr/>
        </p:nvSpPr>
        <p:spPr bwMode="white">
          <a:xfrm>
            <a:off x="366266" y="4118998"/>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7" name="Group 46"/>
          <p:cNvGrpSpPr/>
          <p:nvPr/>
        </p:nvGrpSpPr>
        <p:grpSpPr>
          <a:xfrm>
            <a:off x="-246308" y="3698091"/>
            <a:ext cx="11237084" cy="373638"/>
            <a:chOff x="-181100" y="3625909"/>
            <a:chExt cx="8262140" cy="366345"/>
          </a:xfrm>
        </p:grpSpPr>
        <p:sp>
          <p:nvSpPr>
            <p:cNvPr id="40" name="Rectangle 13"/>
            <p:cNvSpPr>
              <a:spLocks noChangeArrowheads="1"/>
            </p:cNvSpPr>
            <p:nvPr/>
          </p:nvSpPr>
          <p:spPr bwMode="white">
            <a:xfrm>
              <a:off x="2315886" y="3634564"/>
              <a:ext cx="5765154" cy="3490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smtClean="0">
                  <a:solidFill>
                    <a:srgbClr val="FFFFFF"/>
                  </a:solidFill>
                  <a:ea typeface="MS PGothic" pitchFamily="34" charset="-128"/>
                  <a:cs typeface="Arial" pitchFamily="34" charset="0"/>
                </a:rPr>
                <a:t>January 2015</a:t>
              </a:r>
              <a:endParaRPr lang="en-US" sz="1900" dirty="0">
                <a:solidFill>
                  <a:srgbClr val="FFFFFF"/>
                </a:solidFill>
                <a:ea typeface="MS PGothic" pitchFamily="34" charset="-128"/>
                <a:cs typeface="Arial" pitchFamily="34" charset="0"/>
              </a:endParaRPr>
            </a:p>
          </p:txBody>
        </p:sp>
        <p:sp>
          <p:nvSpPr>
            <p:cNvPr id="41" name="Rectangle 27"/>
            <p:cNvSpPr>
              <a:spLocks noChangeArrowheads="1"/>
            </p:cNvSpPr>
            <p:nvPr/>
          </p:nvSpPr>
          <p:spPr bwMode="white">
            <a:xfrm>
              <a:off x="-181100" y="3625909"/>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Date Updated:</a:t>
              </a:r>
              <a:endParaRPr lang="en-US" sz="1900" dirty="0">
                <a:solidFill>
                  <a:srgbClr val="FFFFFF"/>
                </a:solidFill>
                <a:cs typeface="Arial" pitchFamily="34" charset="0"/>
              </a:endParaRPr>
            </a:p>
          </p:txBody>
        </p:sp>
      </p:grpSp>
      <p:grpSp>
        <p:nvGrpSpPr>
          <p:cNvPr id="51" name="Group 50"/>
          <p:cNvGrpSpPr/>
          <p:nvPr/>
        </p:nvGrpSpPr>
        <p:grpSpPr>
          <a:xfrm>
            <a:off x="-219302" y="4182296"/>
            <a:ext cx="12484260" cy="373638"/>
            <a:chOff x="-179172" y="4094684"/>
            <a:chExt cx="9179134" cy="366345"/>
          </a:xfrm>
        </p:grpSpPr>
        <p:sp>
          <p:nvSpPr>
            <p:cNvPr id="52" name="Rectangle 13"/>
            <p:cNvSpPr>
              <a:spLocks noChangeArrowheads="1"/>
            </p:cNvSpPr>
            <p:nvPr/>
          </p:nvSpPr>
          <p:spPr bwMode="white">
            <a:xfrm>
              <a:off x="2317814" y="4103338"/>
              <a:ext cx="6682148" cy="3490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dirty="0" smtClean="0">
                  <a:solidFill>
                    <a:srgbClr val="FFFFFF"/>
                  </a:solidFill>
                  <a:ea typeface="MS PGothic" pitchFamily="34" charset="-128"/>
                  <a:cs typeface="Arial" pitchFamily="34" charset="0"/>
                </a:rPr>
                <a:t>Customer understands Microsoft Azure value prop, common use cases.  </a:t>
              </a:r>
              <a:endParaRPr lang="en-US" sz="1900" dirty="0">
                <a:solidFill>
                  <a:srgbClr val="FFFFFF"/>
                </a:solidFill>
                <a:ea typeface="MS PGothic" pitchFamily="34" charset="-128"/>
                <a:cs typeface="Arial" pitchFamily="34" charset="0"/>
              </a:endParaRPr>
            </a:p>
          </p:txBody>
        </p:sp>
        <p:sp>
          <p:nvSpPr>
            <p:cNvPr id="53" name="Rectangle 27"/>
            <p:cNvSpPr>
              <a:spLocks noChangeArrowheads="1"/>
            </p:cNvSpPr>
            <p:nvPr/>
          </p:nvSpPr>
          <p:spPr bwMode="white">
            <a:xfrm>
              <a:off x="-179172" y="4094684"/>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Desired Outcomes:</a:t>
              </a:r>
            </a:p>
          </p:txBody>
        </p:sp>
      </p:grpSp>
      <p:grpSp>
        <p:nvGrpSpPr>
          <p:cNvPr id="54" name="Group 53"/>
          <p:cNvGrpSpPr/>
          <p:nvPr/>
        </p:nvGrpSpPr>
        <p:grpSpPr>
          <a:xfrm>
            <a:off x="-243686" y="1908488"/>
            <a:ext cx="12484260" cy="373638"/>
            <a:chOff x="-179172" y="4094684"/>
            <a:chExt cx="9179134" cy="366345"/>
          </a:xfrm>
        </p:grpSpPr>
        <p:sp>
          <p:nvSpPr>
            <p:cNvPr id="55" name="Rectangle 13"/>
            <p:cNvSpPr>
              <a:spLocks noChangeArrowheads="1"/>
            </p:cNvSpPr>
            <p:nvPr/>
          </p:nvSpPr>
          <p:spPr bwMode="white">
            <a:xfrm>
              <a:off x="2317814" y="4103338"/>
              <a:ext cx="6682148" cy="3490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dirty="0" smtClean="0">
                  <a:solidFill>
                    <a:srgbClr val="FFFFFF"/>
                  </a:solidFill>
                  <a:ea typeface="MS PGothic" pitchFamily="34" charset="-128"/>
                  <a:cs typeface="Arial" pitchFamily="34" charset="0"/>
                </a:rPr>
                <a:t>Enterprise IT Leaders, IT DMs</a:t>
              </a:r>
              <a:endParaRPr lang="en-US" sz="1900" dirty="0">
                <a:solidFill>
                  <a:srgbClr val="FFFFFF"/>
                </a:solidFill>
                <a:ea typeface="MS PGothic" pitchFamily="34" charset="-128"/>
                <a:cs typeface="Arial" pitchFamily="34" charset="0"/>
              </a:endParaRPr>
            </a:p>
          </p:txBody>
        </p:sp>
        <p:sp>
          <p:nvSpPr>
            <p:cNvPr id="56" name="Rectangle 27"/>
            <p:cNvSpPr>
              <a:spLocks noChangeArrowheads="1"/>
            </p:cNvSpPr>
            <p:nvPr/>
          </p:nvSpPr>
          <p:spPr bwMode="white">
            <a:xfrm>
              <a:off x="-179172" y="4094684"/>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Audience:</a:t>
              </a:r>
              <a:endParaRPr lang="en-US" sz="1900" dirty="0">
                <a:solidFill>
                  <a:srgbClr val="FFFFFF"/>
                </a:solidFill>
                <a:cs typeface="Arial" pitchFamily="34" charset="0"/>
              </a:endParaRPr>
            </a:p>
          </p:txBody>
        </p:sp>
      </p:grpSp>
      <p:sp>
        <p:nvSpPr>
          <p:cNvPr id="57" name="Line 7"/>
          <p:cNvSpPr>
            <a:spLocks noChangeShapeType="1"/>
          </p:cNvSpPr>
          <p:nvPr/>
        </p:nvSpPr>
        <p:spPr bwMode="white">
          <a:xfrm>
            <a:off x="357754" y="2278134"/>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98701379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10</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224"/>
            <a:ext cx="2693988" cy="4625008"/>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1917474" y="906780"/>
            <a:ext cx="519001" cy="476218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5" name="Rectangle 44"/>
          <p:cNvSpPr/>
          <p:nvPr/>
        </p:nvSpPr>
        <p:spPr bwMode="auto">
          <a:xfrm>
            <a:off x="6606097" y="1519237"/>
            <a:ext cx="5311379" cy="41826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smtClean="0">
                <a:gradFill>
                  <a:gsLst>
                    <a:gs pos="8850">
                      <a:srgbClr val="EFEFEF"/>
                    </a:gs>
                    <a:gs pos="45000">
                      <a:srgbClr val="EFEFEF"/>
                    </a:gs>
                  </a:gsLst>
                  <a:lin ang="5400000" scaled="0"/>
                </a:gradFill>
              </a:rPr>
              <a:t>Count on your existing relationship</a:t>
            </a:r>
            <a:endParaRPr lang="en-US" sz="2000" dirty="0">
              <a:gradFill>
                <a:gsLst>
                  <a:gs pos="8850">
                    <a:srgbClr val="EFEFEF"/>
                  </a:gs>
                  <a:gs pos="45000">
                    <a:srgbClr val="EFEFEF"/>
                  </a:gs>
                </a:gsLst>
                <a:lin ang="5400000" scaled="0"/>
              </a:gradFill>
            </a:endParaRPr>
          </a:p>
        </p:txBody>
      </p:sp>
      <p:sp>
        <p:nvSpPr>
          <p:cNvPr id="46" name="Rectangle 45"/>
          <p:cNvSpPr/>
          <p:nvPr/>
        </p:nvSpPr>
        <p:spPr bwMode="auto">
          <a:xfrm>
            <a:off x="6606097" y="1030224"/>
            <a:ext cx="1744584" cy="45055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47" name="Rectangle 46"/>
          <p:cNvSpPr/>
          <p:nvPr/>
        </p:nvSpPr>
        <p:spPr bwMode="auto">
          <a:xfrm>
            <a:off x="8387755" y="1030224"/>
            <a:ext cx="1699259" cy="45055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RELATIONSHIP</a:t>
            </a:r>
            <a:endParaRPr lang="en-US" sz="1600" dirty="0">
              <a:gradFill>
                <a:gsLst>
                  <a:gs pos="8850">
                    <a:srgbClr val="EFEFEF"/>
                  </a:gs>
                  <a:gs pos="45000">
                    <a:srgbClr val="EFEFEF"/>
                  </a:gs>
                </a:gsLst>
                <a:lin ang="5400000" scaled="0"/>
              </a:gradFill>
            </a:endParaRPr>
          </a:p>
        </p:txBody>
      </p:sp>
      <p:sp>
        <p:nvSpPr>
          <p:cNvPr id="48" name="Rectangle 47"/>
          <p:cNvSpPr/>
          <p:nvPr/>
        </p:nvSpPr>
        <p:spPr bwMode="auto">
          <a:xfrm>
            <a:off x="10124088" y="1030224"/>
            <a:ext cx="1793386" cy="4505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EXPERIENCE</a:t>
            </a:r>
            <a:endParaRPr lang="en-US" sz="1600" dirty="0">
              <a:gradFill>
                <a:gsLst>
                  <a:gs pos="8850">
                    <a:srgbClr val="EFEFEF"/>
                  </a:gs>
                  <a:gs pos="45000">
                    <a:srgbClr val="EFEFEF"/>
                  </a:gs>
                </a:gsLst>
                <a:lin ang="5400000" scaled="0"/>
              </a:gradFill>
            </a:endParaRP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2" name="Rectangle 51"/>
          <p:cNvSpPr/>
          <p:nvPr/>
        </p:nvSpPr>
        <p:spPr bwMode="auto">
          <a:xfrm>
            <a:off x="8402631" y="1983435"/>
            <a:ext cx="1737360" cy="1223315"/>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Attach to </a:t>
            </a:r>
            <a:br>
              <a:rPr lang="en-US" sz="1600" dirty="0">
                <a:gradFill>
                  <a:gsLst>
                    <a:gs pos="0">
                      <a:schemeClr val="tx1">
                        <a:lumMod val="50000"/>
                      </a:schemeClr>
                    </a:gs>
                    <a:gs pos="100000">
                      <a:schemeClr val="tx1">
                        <a:lumMod val="50000"/>
                      </a:schemeClr>
                    </a:gs>
                  </a:gsLst>
                  <a:lin ang="5400000" scaled="1"/>
                </a:gradFill>
              </a:rPr>
            </a:br>
            <a:r>
              <a:rPr lang="en-US" sz="1600" dirty="0">
                <a:gradFill>
                  <a:gsLst>
                    <a:gs pos="0">
                      <a:schemeClr val="tx1">
                        <a:lumMod val="50000"/>
                      </a:schemeClr>
                    </a:gs>
                    <a:gs pos="100000">
                      <a:schemeClr val="tx1">
                        <a:lumMod val="50000"/>
                      </a:schemeClr>
                    </a:gs>
                  </a:gsLst>
                  <a:lin ang="5400000" scaled="1"/>
                </a:gradFill>
              </a:rPr>
              <a:t>your EA </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 ready procurement</a:t>
            </a:r>
          </a:p>
        </p:txBody>
      </p:sp>
      <p:sp>
        <p:nvSpPr>
          <p:cNvPr id="54" name="Rectangle 53"/>
          <p:cNvSpPr/>
          <p:nvPr/>
        </p:nvSpPr>
        <p:spPr bwMode="auto">
          <a:xfrm>
            <a:off x="6615621"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24x7x365</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Enterprise-ready support</a:t>
            </a:r>
          </a:p>
        </p:txBody>
      </p:sp>
      <p:sp>
        <p:nvSpPr>
          <p:cNvPr id="55" name="Rectangle 54"/>
          <p:cNvSpPr/>
          <p:nvPr/>
        </p:nvSpPr>
        <p:spPr bwMode="auto">
          <a:xfrm>
            <a:off x="10189640"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MCS, CSS, Partners</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Trusted advisors</a:t>
            </a:r>
          </a:p>
        </p:txBody>
      </p:sp>
      <p:sp>
        <p:nvSpPr>
          <p:cNvPr id="59" name="Freeform 6"/>
          <p:cNvSpPr>
            <a:spLocks noChangeAspect="1" noEditPoints="1"/>
          </p:cNvSpPr>
          <p:nvPr/>
        </p:nvSpPr>
        <p:spPr bwMode="auto">
          <a:xfrm>
            <a:off x="9740953" y="2079473"/>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1" name="Freeform 6"/>
          <p:cNvSpPr>
            <a:spLocks noChangeAspect="1" noEditPoints="1"/>
          </p:cNvSpPr>
          <p:nvPr/>
        </p:nvSpPr>
        <p:spPr bwMode="auto">
          <a:xfrm>
            <a:off x="7953943"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2" name="Freeform 6"/>
          <p:cNvSpPr>
            <a:spLocks noChangeAspect="1" noEditPoints="1"/>
          </p:cNvSpPr>
          <p:nvPr/>
        </p:nvSpPr>
        <p:spPr bwMode="auto">
          <a:xfrm>
            <a:off x="11527962"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427957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decel="100000" fill="hold" grpId="0" nodeType="withEffect">
                                  <p:stCondLst>
                                    <p:cond delay="100"/>
                                  </p:stCondLst>
                                  <p:childTnLst>
                                    <p:animClr clrSpc="rgb" dir="cw">
                                      <p:cBhvr>
                                        <p:cTn id="6" dur="1250" fill="hold"/>
                                        <p:tgtEl>
                                          <p:spTgt spid="48"/>
                                        </p:tgtEl>
                                        <p:attrNameLst>
                                          <p:attrName>fillcolor</p:attrName>
                                        </p:attrNameLst>
                                      </p:cBhvr>
                                      <p:to>
                                        <a:srgbClr val="B2B2B2"/>
                                      </p:to>
                                    </p:animClr>
                                    <p:set>
                                      <p:cBhvr>
                                        <p:cTn id="7" dur="1250" fill="hold"/>
                                        <p:tgtEl>
                                          <p:spTgt spid="48"/>
                                        </p:tgtEl>
                                        <p:attrNameLst>
                                          <p:attrName>fill.type</p:attrName>
                                        </p:attrNameLst>
                                      </p:cBhvr>
                                      <p:to>
                                        <p:strVal val="solid"/>
                                      </p:to>
                                    </p:set>
                                    <p:set>
                                      <p:cBhvr>
                                        <p:cTn id="8" dur="1250" fill="hold"/>
                                        <p:tgtEl>
                                          <p:spTgt spid="48"/>
                                        </p:tgtEl>
                                        <p:attrNameLst>
                                          <p:attrName>fill.on</p:attrName>
                                        </p:attrNameLst>
                                      </p:cBhvr>
                                      <p:to>
                                        <p:strVal val="true"/>
                                      </p:to>
                                    </p:set>
                                  </p:childTnLst>
                                </p:cTn>
                              </p:par>
                              <p:par>
                                <p:cTn id="9" presetID="1" presetClass="emph" presetSubtype="2" fill="hold" nodeType="withEffect">
                                  <p:stCondLst>
                                    <p:cond delay="100"/>
                                  </p:stCondLst>
                                  <p:childTnLst>
                                    <p:animClr clrSpc="rgb" dir="cw">
                                      <p:cBhvr>
                                        <p:cTn id="10" dur="1250" fill="hold"/>
                                        <p:tgtEl>
                                          <p:spTgt spid="45"/>
                                        </p:tgtEl>
                                        <p:attrNameLst>
                                          <p:attrName>fillcolor</p:attrName>
                                        </p:attrNameLst>
                                      </p:cBhvr>
                                      <p:to>
                                        <a:schemeClr val="accent2"/>
                                      </p:to>
                                    </p:animClr>
                                    <p:set>
                                      <p:cBhvr>
                                        <p:cTn id="11" dur="1250" fill="hold"/>
                                        <p:tgtEl>
                                          <p:spTgt spid="45"/>
                                        </p:tgtEl>
                                        <p:attrNameLst>
                                          <p:attrName>fill.type</p:attrName>
                                        </p:attrNameLst>
                                      </p:cBhvr>
                                      <p:to>
                                        <p:strVal val="solid"/>
                                      </p:to>
                                    </p:set>
                                    <p:set>
                                      <p:cBhvr>
                                        <p:cTn id="12" dur="1250" fill="hold"/>
                                        <p:tgtEl>
                                          <p:spTgt spid="45"/>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46"/>
                                        </p:tgtEl>
                                        <p:attrNameLst>
                                          <p:attrName>fillcolor</p:attrName>
                                        </p:attrNameLst>
                                      </p:cBhvr>
                                      <p:to>
                                        <a:srgbClr val="B2B2B2"/>
                                      </p:to>
                                    </p:animClr>
                                    <p:set>
                                      <p:cBhvr>
                                        <p:cTn id="15" dur="1250" fill="hold"/>
                                        <p:tgtEl>
                                          <p:spTgt spid="46"/>
                                        </p:tgtEl>
                                        <p:attrNameLst>
                                          <p:attrName>fill.type</p:attrName>
                                        </p:attrNameLst>
                                      </p:cBhvr>
                                      <p:to>
                                        <p:strVal val="solid"/>
                                      </p:to>
                                    </p:set>
                                    <p:set>
                                      <p:cBhvr>
                                        <p:cTn id="16" dur="1250" fill="hold"/>
                                        <p:tgtEl>
                                          <p:spTgt spid="46"/>
                                        </p:tgtEl>
                                        <p:attrNameLst>
                                          <p:attrName>fill.on</p:attrName>
                                        </p:attrNameLst>
                                      </p:cBhvr>
                                      <p:to>
                                        <p:strVal val="true"/>
                                      </p:to>
                                    </p:set>
                                  </p:childTnLst>
                                </p:cTn>
                              </p:par>
                              <p:par>
                                <p:cTn id="17" presetID="2" presetClass="entr" presetSubtype="2" decel="100000" fill="hold" grpId="1" nodeType="withEffect">
                                  <p:stCondLst>
                                    <p:cond delay="7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52"/>
                                        </p:tgtEl>
                                        <p:attrNameLst>
                                          <p:attrName>fillcolor</p:attrName>
                                        </p:attrNameLst>
                                      </p:cBhvr>
                                      <p:to>
                                        <a:srgbClr val="D7D7D7"/>
                                      </p:to>
                                    </p:animClr>
                                    <p:set>
                                      <p:cBhvr>
                                        <p:cTn id="23" dur="1250" fill="hold"/>
                                        <p:tgtEl>
                                          <p:spTgt spid="52"/>
                                        </p:tgtEl>
                                        <p:attrNameLst>
                                          <p:attrName>fill.type</p:attrName>
                                        </p:attrNameLst>
                                      </p:cBhvr>
                                      <p:to>
                                        <p:strVal val="solid"/>
                                      </p:to>
                                    </p:set>
                                    <p:set>
                                      <p:cBhvr>
                                        <p:cTn id="24" dur="1250" fill="hold"/>
                                        <p:tgtEl>
                                          <p:spTgt spid="52"/>
                                        </p:tgtEl>
                                        <p:attrNameLst>
                                          <p:attrName>fill.on</p:attrName>
                                        </p:attrNameLst>
                                      </p:cBhvr>
                                      <p:to>
                                        <p:strVal val="true"/>
                                      </p:to>
                                    </p:set>
                                  </p:childTnLst>
                                </p:cTn>
                              </p:par>
                              <p:par>
                                <p:cTn id="25" presetID="2" presetClass="entr" presetSubtype="2" decel="100000" fill="hold" grpId="1" nodeType="withEffect">
                                  <p:stCondLst>
                                    <p:cond delay="70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1+#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1" presetClass="emph" presetSubtype="2" decel="100000" fill="hold" grpId="0" nodeType="withEffect">
                                  <p:stCondLst>
                                    <p:cond delay="1250"/>
                                  </p:stCondLst>
                                  <p:childTnLst>
                                    <p:animClr clrSpc="rgb" dir="cw">
                                      <p:cBhvr>
                                        <p:cTn id="30" dur="1250" fill="hold"/>
                                        <p:tgtEl>
                                          <p:spTgt spid="54"/>
                                        </p:tgtEl>
                                        <p:attrNameLst>
                                          <p:attrName>fillcolor</p:attrName>
                                        </p:attrNameLst>
                                      </p:cBhvr>
                                      <p:to>
                                        <a:srgbClr val="D7D7D7"/>
                                      </p:to>
                                    </p:animClr>
                                    <p:set>
                                      <p:cBhvr>
                                        <p:cTn id="31" dur="1250" fill="hold"/>
                                        <p:tgtEl>
                                          <p:spTgt spid="54"/>
                                        </p:tgtEl>
                                        <p:attrNameLst>
                                          <p:attrName>fill.type</p:attrName>
                                        </p:attrNameLst>
                                      </p:cBhvr>
                                      <p:to>
                                        <p:strVal val="solid"/>
                                      </p:to>
                                    </p:set>
                                    <p:set>
                                      <p:cBhvr>
                                        <p:cTn id="32" dur="1250" fill="hold"/>
                                        <p:tgtEl>
                                          <p:spTgt spid="5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1+#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5"/>
                                        </p:tgtEl>
                                        <p:attrNameLst>
                                          <p:attrName>fillcolor</p:attrName>
                                        </p:attrNameLst>
                                      </p:cBhvr>
                                      <p:to>
                                        <a:srgbClr val="D7D7D7"/>
                                      </p:to>
                                    </p:animClr>
                                    <p:set>
                                      <p:cBhvr>
                                        <p:cTn id="39" dur="1250" fill="hold"/>
                                        <p:tgtEl>
                                          <p:spTgt spid="55"/>
                                        </p:tgtEl>
                                        <p:attrNameLst>
                                          <p:attrName>fill.type</p:attrName>
                                        </p:attrNameLst>
                                      </p:cBhvr>
                                      <p:to>
                                        <p:strVal val="solid"/>
                                      </p:to>
                                    </p:set>
                                    <p:set>
                                      <p:cBhvr>
                                        <p:cTn id="40" dur="1250" fill="hold"/>
                                        <p:tgtEl>
                                          <p:spTgt spid="55"/>
                                        </p:tgtEl>
                                        <p:attrNameLst>
                                          <p:attrName>fill.on</p:attrName>
                                        </p:attrNameLst>
                                      </p:cBhvr>
                                      <p:to>
                                        <p:strVal val="true"/>
                                      </p:to>
                                    </p:set>
                                  </p:childTnLst>
                                </p:cTn>
                              </p:par>
                              <p:par>
                                <p:cTn id="41" presetID="53" presetClass="entr" presetSubtype="16" fill="hold" grpId="0" nodeType="withEffect">
                                  <p:stCondLst>
                                    <p:cond delay="1750"/>
                                  </p:stCondLst>
                                  <p:childTnLst>
                                    <p:set>
                                      <p:cBhvr>
                                        <p:cTn id="42" dur="1" fill="hold">
                                          <p:stCondLst>
                                            <p:cond delay="0"/>
                                          </p:stCondLst>
                                        </p:cTn>
                                        <p:tgtEl>
                                          <p:spTgt spid="59"/>
                                        </p:tgtEl>
                                        <p:attrNameLst>
                                          <p:attrName>style.visibility</p:attrName>
                                        </p:attrNameLst>
                                      </p:cBhvr>
                                      <p:to>
                                        <p:strVal val="visible"/>
                                      </p:to>
                                    </p:set>
                                    <p:anim calcmode="lin" valueType="num">
                                      <p:cBhvr>
                                        <p:cTn id="43" dur="300" fill="hold"/>
                                        <p:tgtEl>
                                          <p:spTgt spid="59"/>
                                        </p:tgtEl>
                                        <p:attrNameLst>
                                          <p:attrName>ppt_w</p:attrName>
                                        </p:attrNameLst>
                                      </p:cBhvr>
                                      <p:tavLst>
                                        <p:tav tm="0">
                                          <p:val>
                                            <p:fltVal val="0"/>
                                          </p:val>
                                        </p:tav>
                                        <p:tav tm="100000">
                                          <p:val>
                                            <p:strVal val="#ppt_w"/>
                                          </p:val>
                                        </p:tav>
                                      </p:tavLst>
                                    </p:anim>
                                    <p:anim calcmode="lin" valueType="num">
                                      <p:cBhvr>
                                        <p:cTn id="44" dur="300" fill="hold"/>
                                        <p:tgtEl>
                                          <p:spTgt spid="59"/>
                                        </p:tgtEl>
                                        <p:attrNameLst>
                                          <p:attrName>ppt_h</p:attrName>
                                        </p:attrNameLst>
                                      </p:cBhvr>
                                      <p:tavLst>
                                        <p:tav tm="0">
                                          <p:val>
                                            <p:fltVal val="0"/>
                                          </p:val>
                                        </p:tav>
                                        <p:tav tm="100000">
                                          <p:val>
                                            <p:strVal val="#ppt_h"/>
                                          </p:val>
                                        </p:tav>
                                      </p:tavLst>
                                    </p:anim>
                                    <p:animEffect transition="in" filter="fade">
                                      <p:cBhvr>
                                        <p:cTn id="45" dur="300"/>
                                        <p:tgtEl>
                                          <p:spTgt spid="59"/>
                                        </p:tgtEl>
                                      </p:cBhvr>
                                    </p:animEffect>
                                  </p:childTnLst>
                                </p:cTn>
                              </p:par>
                              <p:par>
                                <p:cTn id="46" presetID="19" presetClass="emph" presetSubtype="0" fill="hold" grpId="1" nodeType="withEffect">
                                  <p:stCondLst>
                                    <p:cond delay="2050"/>
                                  </p:stCondLst>
                                  <p:childTnLst>
                                    <p:animClr clrSpc="rgb" dir="cw">
                                      <p:cBhvr override="childStyle">
                                        <p:cTn id="47" dur="200" fill="hold"/>
                                        <p:tgtEl>
                                          <p:spTgt spid="59"/>
                                        </p:tgtEl>
                                        <p:attrNameLst>
                                          <p:attrName>style.color</p:attrName>
                                        </p:attrNameLst>
                                      </p:cBhvr>
                                      <p:to>
                                        <a:schemeClr val="accent2"/>
                                      </p:to>
                                    </p:animClr>
                                    <p:animClr clrSpc="rgb" dir="cw">
                                      <p:cBhvr>
                                        <p:cTn id="48" dur="200" fill="hold"/>
                                        <p:tgtEl>
                                          <p:spTgt spid="59"/>
                                        </p:tgtEl>
                                        <p:attrNameLst>
                                          <p:attrName>fillcolor</p:attrName>
                                        </p:attrNameLst>
                                      </p:cBhvr>
                                      <p:to>
                                        <a:schemeClr val="accent2"/>
                                      </p:to>
                                    </p:animClr>
                                    <p:set>
                                      <p:cBhvr>
                                        <p:cTn id="49" dur="200" fill="hold"/>
                                        <p:tgtEl>
                                          <p:spTgt spid="59"/>
                                        </p:tgtEl>
                                        <p:attrNameLst>
                                          <p:attrName>fill.type</p:attrName>
                                        </p:attrNameLst>
                                      </p:cBhvr>
                                      <p:to>
                                        <p:strVal val="solid"/>
                                      </p:to>
                                    </p:set>
                                    <p:set>
                                      <p:cBhvr>
                                        <p:cTn id="50" dur="200" fill="hold"/>
                                        <p:tgtEl>
                                          <p:spTgt spid="59"/>
                                        </p:tgtEl>
                                        <p:attrNameLst>
                                          <p:attrName>fill.on</p:attrName>
                                        </p:attrNameLst>
                                      </p:cBhvr>
                                      <p:to>
                                        <p:strVal val="true"/>
                                      </p:to>
                                    </p:set>
                                  </p:childTnLst>
                                </p:cTn>
                              </p:par>
                              <p:par>
                                <p:cTn id="51" presetID="53" presetClass="entr" presetSubtype="16" fill="hold" grpId="0" nodeType="withEffect">
                                  <p:stCondLst>
                                    <p:cond delay="1600"/>
                                  </p:stCondLst>
                                  <p:childTnLst>
                                    <p:set>
                                      <p:cBhvr>
                                        <p:cTn id="52" dur="1" fill="hold">
                                          <p:stCondLst>
                                            <p:cond delay="0"/>
                                          </p:stCondLst>
                                        </p:cTn>
                                        <p:tgtEl>
                                          <p:spTgt spid="61"/>
                                        </p:tgtEl>
                                        <p:attrNameLst>
                                          <p:attrName>style.visibility</p:attrName>
                                        </p:attrNameLst>
                                      </p:cBhvr>
                                      <p:to>
                                        <p:strVal val="visible"/>
                                      </p:to>
                                    </p:set>
                                    <p:anim calcmode="lin" valueType="num">
                                      <p:cBhvr>
                                        <p:cTn id="53" dur="300" fill="hold"/>
                                        <p:tgtEl>
                                          <p:spTgt spid="61"/>
                                        </p:tgtEl>
                                        <p:attrNameLst>
                                          <p:attrName>ppt_w</p:attrName>
                                        </p:attrNameLst>
                                      </p:cBhvr>
                                      <p:tavLst>
                                        <p:tav tm="0">
                                          <p:val>
                                            <p:fltVal val="0"/>
                                          </p:val>
                                        </p:tav>
                                        <p:tav tm="100000">
                                          <p:val>
                                            <p:strVal val="#ppt_w"/>
                                          </p:val>
                                        </p:tav>
                                      </p:tavLst>
                                    </p:anim>
                                    <p:anim calcmode="lin" valueType="num">
                                      <p:cBhvr>
                                        <p:cTn id="54" dur="300" fill="hold"/>
                                        <p:tgtEl>
                                          <p:spTgt spid="61"/>
                                        </p:tgtEl>
                                        <p:attrNameLst>
                                          <p:attrName>ppt_h</p:attrName>
                                        </p:attrNameLst>
                                      </p:cBhvr>
                                      <p:tavLst>
                                        <p:tav tm="0">
                                          <p:val>
                                            <p:fltVal val="0"/>
                                          </p:val>
                                        </p:tav>
                                        <p:tav tm="100000">
                                          <p:val>
                                            <p:strVal val="#ppt_h"/>
                                          </p:val>
                                        </p:tav>
                                      </p:tavLst>
                                    </p:anim>
                                    <p:animEffect transition="in" filter="fade">
                                      <p:cBhvr>
                                        <p:cTn id="55" dur="300"/>
                                        <p:tgtEl>
                                          <p:spTgt spid="61"/>
                                        </p:tgtEl>
                                      </p:cBhvr>
                                    </p:animEffect>
                                  </p:childTnLst>
                                </p:cTn>
                              </p:par>
                              <p:par>
                                <p:cTn id="56" presetID="19" presetClass="emph" presetSubtype="0" fill="hold" grpId="1" nodeType="withEffect">
                                  <p:stCondLst>
                                    <p:cond delay="1900"/>
                                  </p:stCondLst>
                                  <p:childTnLst>
                                    <p:animClr clrSpc="rgb" dir="cw">
                                      <p:cBhvr override="childStyle">
                                        <p:cTn id="57" dur="200" fill="hold"/>
                                        <p:tgtEl>
                                          <p:spTgt spid="61"/>
                                        </p:tgtEl>
                                        <p:attrNameLst>
                                          <p:attrName>style.color</p:attrName>
                                        </p:attrNameLst>
                                      </p:cBhvr>
                                      <p:to>
                                        <a:schemeClr val="accent2"/>
                                      </p:to>
                                    </p:animClr>
                                    <p:animClr clrSpc="rgb" dir="cw">
                                      <p:cBhvr>
                                        <p:cTn id="58" dur="200" fill="hold"/>
                                        <p:tgtEl>
                                          <p:spTgt spid="61"/>
                                        </p:tgtEl>
                                        <p:attrNameLst>
                                          <p:attrName>fillcolor</p:attrName>
                                        </p:attrNameLst>
                                      </p:cBhvr>
                                      <p:to>
                                        <a:schemeClr val="accent2"/>
                                      </p:to>
                                    </p:animClr>
                                    <p:set>
                                      <p:cBhvr>
                                        <p:cTn id="59" dur="200" fill="hold"/>
                                        <p:tgtEl>
                                          <p:spTgt spid="61"/>
                                        </p:tgtEl>
                                        <p:attrNameLst>
                                          <p:attrName>fill.type</p:attrName>
                                        </p:attrNameLst>
                                      </p:cBhvr>
                                      <p:to>
                                        <p:strVal val="solid"/>
                                      </p:to>
                                    </p:set>
                                    <p:set>
                                      <p:cBhvr>
                                        <p:cTn id="60" dur="200" fill="hold"/>
                                        <p:tgtEl>
                                          <p:spTgt spid="61"/>
                                        </p:tgtEl>
                                        <p:attrNameLst>
                                          <p:attrName>fill.on</p:attrName>
                                        </p:attrNameLst>
                                      </p:cBhvr>
                                      <p:to>
                                        <p:strVal val="true"/>
                                      </p:to>
                                    </p:set>
                                  </p:childTnLst>
                                </p:cTn>
                              </p:par>
                              <p:par>
                                <p:cTn id="61" presetID="53" presetClass="entr" presetSubtype="16" fill="hold" grpId="0" nodeType="withEffect">
                                  <p:stCondLst>
                                    <p:cond delay="1750"/>
                                  </p:stCondLst>
                                  <p:childTnLst>
                                    <p:set>
                                      <p:cBhvr>
                                        <p:cTn id="62" dur="1" fill="hold">
                                          <p:stCondLst>
                                            <p:cond delay="0"/>
                                          </p:stCondLst>
                                        </p:cTn>
                                        <p:tgtEl>
                                          <p:spTgt spid="62"/>
                                        </p:tgtEl>
                                        <p:attrNameLst>
                                          <p:attrName>style.visibility</p:attrName>
                                        </p:attrNameLst>
                                      </p:cBhvr>
                                      <p:to>
                                        <p:strVal val="visible"/>
                                      </p:to>
                                    </p:set>
                                    <p:anim calcmode="lin" valueType="num">
                                      <p:cBhvr>
                                        <p:cTn id="63" dur="300" fill="hold"/>
                                        <p:tgtEl>
                                          <p:spTgt spid="62"/>
                                        </p:tgtEl>
                                        <p:attrNameLst>
                                          <p:attrName>ppt_w</p:attrName>
                                        </p:attrNameLst>
                                      </p:cBhvr>
                                      <p:tavLst>
                                        <p:tav tm="0">
                                          <p:val>
                                            <p:fltVal val="0"/>
                                          </p:val>
                                        </p:tav>
                                        <p:tav tm="100000">
                                          <p:val>
                                            <p:strVal val="#ppt_w"/>
                                          </p:val>
                                        </p:tav>
                                      </p:tavLst>
                                    </p:anim>
                                    <p:anim calcmode="lin" valueType="num">
                                      <p:cBhvr>
                                        <p:cTn id="64" dur="300" fill="hold"/>
                                        <p:tgtEl>
                                          <p:spTgt spid="62"/>
                                        </p:tgtEl>
                                        <p:attrNameLst>
                                          <p:attrName>ppt_h</p:attrName>
                                        </p:attrNameLst>
                                      </p:cBhvr>
                                      <p:tavLst>
                                        <p:tav tm="0">
                                          <p:val>
                                            <p:fltVal val="0"/>
                                          </p:val>
                                        </p:tav>
                                        <p:tav tm="100000">
                                          <p:val>
                                            <p:strVal val="#ppt_h"/>
                                          </p:val>
                                        </p:tav>
                                      </p:tavLst>
                                    </p:anim>
                                    <p:animEffect transition="in" filter="fade">
                                      <p:cBhvr>
                                        <p:cTn id="65" dur="300"/>
                                        <p:tgtEl>
                                          <p:spTgt spid="62"/>
                                        </p:tgtEl>
                                      </p:cBhvr>
                                    </p:animEffect>
                                  </p:childTnLst>
                                </p:cTn>
                              </p:par>
                              <p:par>
                                <p:cTn id="66" presetID="19" presetClass="emph" presetSubtype="0" fill="hold" grpId="1" nodeType="withEffect">
                                  <p:stCondLst>
                                    <p:cond delay="2050"/>
                                  </p:stCondLst>
                                  <p:childTnLst>
                                    <p:animClr clrSpc="rgb" dir="cw">
                                      <p:cBhvr override="childStyle">
                                        <p:cTn id="67" dur="200" fill="hold"/>
                                        <p:tgtEl>
                                          <p:spTgt spid="62"/>
                                        </p:tgtEl>
                                        <p:attrNameLst>
                                          <p:attrName>style.color</p:attrName>
                                        </p:attrNameLst>
                                      </p:cBhvr>
                                      <p:to>
                                        <a:schemeClr val="accent2"/>
                                      </p:to>
                                    </p:animClr>
                                    <p:animClr clrSpc="rgb" dir="cw">
                                      <p:cBhvr>
                                        <p:cTn id="68" dur="200" fill="hold"/>
                                        <p:tgtEl>
                                          <p:spTgt spid="62"/>
                                        </p:tgtEl>
                                        <p:attrNameLst>
                                          <p:attrName>fillcolor</p:attrName>
                                        </p:attrNameLst>
                                      </p:cBhvr>
                                      <p:to>
                                        <a:schemeClr val="accent2"/>
                                      </p:to>
                                    </p:animClr>
                                    <p:set>
                                      <p:cBhvr>
                                        <p:cTn id="69" dur="200" fill="hold"/>
                                        <p:tgtEl>
                                          <p:spTgt spid="62"/>
                                        </p:tgtEl>
                                        <p:attrNameLst>
                                          <p:attrName>fill.type</p:attrName>
                                        </p:attrNameLst>
                                      </p:cBhvr>
                                      <p:to>
                                        <p:strVal val="solid"/>
                                      </p:to>
                                    </p:set>
                                    <p:set>
                                      <p:cBhvr>
                                        <p:cTn id="70" dur="2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P spid="52" grpId="1" animBg="1"/>
      <p:bldP spid="54" grpId="0" animBg="1"/>
      <p:bldP spid="54" grpId="1" animBg="1"/>
      <p:bldP spid="55" grpId="0" animBg="1"/>
      <p:bldP spid="55" grpId="1" animBg="1"/>
      <p:bldP spid="59" grpId="0" animBg="1"/>
      <p:bldP spid="59" grpId="1" animBg="1"/>
      <p:bldP spid="61" grpId="0" animBg="1"/>
      <p:bldP spid="61" grpId="1" animBg="1"/>
      <p:bldP spid="62" grpId="0" animBg="1"/>
      <p:bldP spid="6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11</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2" name="TextBox 11"/>
          <p:cNvSpPr txBox="1"/>
          <p:nvPr/>
        </p:nvSpPr>
        <p:spPr>
          <a:xfrm>
            <a:off x="6599238" y="4704403"/>
            <a:ext cx="5311378" cy="1431161"/>
          </a:xfrm>
          <a:prstGeom prst="rect">
            <a:avLst/>
          </a:prstGeom>
          <a:noFill/>
        </p:spPr>
        <p:txBody>
          <a:bodyPr wrap="square" lIns="182880" tIns="0" rIns="182880" bIns="146304" rtlCol="0">
            <a:spAutoFit/>
          </a:bodyPr>
          <a:lstStyle/>
          <a:p>
            <a:pPr>
              <a:lnSpc>
                <a:spcPct val="90000"/>
              </a:lnSpc>
              <a:spcAft>
                <a:spcPts val="600"/>
              </a:spcAft>
            </a:pPr>
            <a:r>
              <a:rPr lang="en-US" sz="1600" dirty="0">
                <a:gradFill>
                  <a:gsLst>
                    <a:gs pos="0">
                      <a:schemeClr val="tx1">
                        <a:lumMod val="50000"/>
                      </a:schemeClr>
                    </a:gs>
                    <a:gs pos="100000">
                      <a:schemeClr val="tx1">
                        <a:lumMod val="50000"/>
                      </a:schemeClr>
                    </a:gs>
                  </a:gsLst>
                  <a:lin ang="5400000" scaled="1"/>
                </a:gradFill>
              </a:rPr>
              <a:t>Today, we manage 200+ global services, running 24x7</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9.9 billion messages a day via Windows Live </a:t>
            </a:r>
            <a:r>
              <a:rPr lang="en-US" sz="1200" dirty="0" smtClean="0">
                <a:gradFill>
                  <a:gsLst>
                    <a:gs pos="0">
                      <a:schemeClr val="tx1">
                        <a:lumMod val="50000"/>
                      </a:schemeClr>
                    </a:gs>
                    <a:gs pos="100000">
                      <a:schemeClr val="tx1">
                        <a:lumMod val="50000"/>
                      </a:schemeClr>
                    </a:gs>
                  </a:gsLst>
                  <a:lin ang="5400000" scaled="1"/>
                </a:gradFill>
              </a:rPr>
              <a:t>Messenger</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600 million unique users monthly on Windows Live </a:t>
            </a:r>
            <a:r>
              <a:rPr lang="en-US" sz="1200" dirty="0" smtClean="0">
                <a:gradFill>
                  <a:gsLst>
                    <a:gs pos="0">
                      <a:schemeClr val="tx1">
                        <a:lumMod val="50000"/>
                      </a:schemeClr>
                    </a:gs>
                    <a:gs pos="100000">
                      <a:schemeClr val="tx1">
                        <a:lumMod val="50000"/>
                      </a:schemeClr>
                    </a:gs>
                  </a:gsLst>
                  <a:lin ang="5400000" scaled="1"/>
                </a:gradFill>
              </a:rPr>
              <a:t>and MSN</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1 Petabyte+ of updates served monthly </a:t>
            </a:r>
            <a:r>
              <a:rPr lang="en-US" sz="1200" dirty="0" smtClean="0">
                <a:gradFill>
                  <a:gsLst>
                    <a:gs pos="0">
                      <a:schemeClr val="tx1">
                        <a:lumMod val="50000"/>
                      </a:schemeClr>
                    </a:gs>
                    <a:gs pos="100000">
                      <a:schemeClr val="tx1">
                        <a:lumMod val="50000"/>
                      </a:schemeClr>
                    </a:gs>
                  </a:gsLst>
                  <a:lin ang="5400000" scaled="1"/>
                </a:gradFill>
              </a:rPr>
              <a:t>Windows Update </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5M LiveMeeting conference minutes per </a:t>
            </a:r>
            <a:r>
              <a:rPr lang="en-US" sz="1200" dirty="0" smtClean="0">
                <a:gradFill>
                  <a:gsLst>
                    <a:gs pos="0">
                      <a:schemeClr val="tx1">
                        <a:lumMod val="50000"/>
                      </a:schemeClr>
                    </a:gs>
                    <a:gs pos="100000">
                      <a:schemeClr val="tx1">
                        <a:lumMod val="50000"/>
                      </a:schemeClr>
                    </a:gs>
                  </a:gsLst>
                  <a:lin ang="5400000" scaled="1"/>
                </a:gradFill>
              </a:rPr>
              <a:t>year</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200 billion+ authentications through </a:t>
            </a:r>
            <a:r>
              <a:rPr lang="en-US" sz="1200" dirty="0" smtClean="0">
                <a:gradFill>
                  <a:gsLst>
                    <a:gs pos="0">
                      <a:schemeClr val="tx1">
                        <a:lumMod val="50000"/>
                      </a:schemeClr>
                    </a:gs>
                    <a:gs pos="100000">
                      <a:schemeClr val="tx1">
                        <a:lumMod val="50000"/>
                      </a:schemeClr>
                    </a:gs>
                  </a:gsLst>
                  <a:lin ang="5400000" scaled="1"/>
                </a:gradFill>
              </a:rPr>
              <a:t>Windows </a:t>
            </a:r>
            <a:r>
              <a:rPr lang="en-US" sz="1200" dirty="0">
                <a:gradFill>
                  <a:gsLst>
                    <a:gs pos="0">
                      <a:schemeClr val="tx1">
                        <a:lumMod val="50000"/>
                      </a:schemeClr>
                    </a:gs>
                    <a:gs pos="100000">
                      <a:schemeClr val="tx1">
                        <a:lumMod val="50000"/>
                      </a:schemeClr>
                    </a:gs>
                  </a:gsLst>
                  <a:lin ang="5400000" scaled="1"/>
                </a:gradFill>
              </a:rPr>
              <a:t>Azure </a:t>
            </a:r>
            <a:r>
              <a:rPr lang="en-US" sz="1200" dirty="0" smtClean="0">
                <a:gradFill>
                  <a:gsLst>
                    <a:gs pos="0">
                      <a:schemeClr val="tx1">
                        <a:lumMod val="50000"/>
                      </a:schemeClr>
                    </a:gs>
                    <a:gs pos="100000">
                      <a:schemeClr val="tx1">
                        <a:lumMod val="50000"/>
                      </a:schemeClr>
                    </a:gs>
                  </a:gsLst>
                  <a:lin ang="5400000" scaled="1"/>
                </a:gradFill>
              </a:rPr>
              <a:t>AD</a:t>
            </a:r>
            <a:endParaRPr lang="en-US" sz="1200" dirty="0">
              <a:gradFill>
                <a:gsLst>
                  <a:gs pos="0">
                    <a:schemeClr val="tx1">
                      <a:lumMod val="50000"/>
                    </a:schemeClr>
                  </a:gs>
                  <a:gs pos="100000">
                    <a:schemeClr val="tx1">
                      <a:lumMod val="50000"/>
                    </a:schemeClr>
                  </a:gs>
                </a:gsLst>
                <a:lin ang="5400000" scaled="1"/>
              </a:gradFill>
            </a:endParaRPr>
          </a:p>
        </p:txBody>
      </p:sp>
      <p:sp>
        <p:nvSpPr>
          <p:cNvPr id="11" name="Rectangle 10"/>
          <p:cNvSpPr/>
          <p:nvPr/>
        </p:nvSpPr>
        <p:spPr bwMode="auto">
          <a:xfrm>
            <a:off x="6446838" y="1"/>
            <a:ext cx="5989637" cy="47244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1029" name="Picture 5"/>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b="6311"/>
          <a:stretch/>
        </p:blipFill>
        <p:spPr bwMode="auto">
          <a:xfrm>
            <a:off x="6567488" y="1957827"/>
            <a:ext cx="5391151" cy="2695575"/>
          </a:xfrm>
          <a:prstGeom prst="rect">
            <a:avLst/>
          </a:prstGeom>
          <a:solidFill>
            <a:srgbClr val="FFFFFF"/>
          </a:solidFill>
          <a:ln>
            <a:noFill/>
          </a:ln>
          <a:effectLst/>
          <a:extLst/>
        </p:spPr>
      </p:pic>
      <p:sp>
        <p:nvSpPr>
          <p:cNvPr id="25" name="Rectangle 24"/>
          <p:cNvSpPr/>
          <p:nvPr/>
        </p:nvSpPr>
        <p:spPr bwMode="auto">
          <a:xfrm>
            <a:off x="6608763" y="1513495"/>
            <a:ext cx="5311379" cy="41826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smtClean="0">
                <a:gradFill>
                  <a:gsLst>
                    <a:gs pos="8850">
                      <a:srgbClr val="EFEFEF"/>
                    </a:gs>
                    <a:gs pos="45000">
                      <a:srgbClr val="EFEFEF"/>
                    </a:gs>
                  </a:gsLst>
                  <a:lin ang="5400000" scaled="0"/>
                </a:gradFill>
              </a:rPr>
              <a:t>Unparalleled experience in online security</a:t>
            </a:r>
            <a:endParaRPr lang="en-US" sz="2000" dirty="0">
              <a:gradFill>
                <a:gsLst>
                  <a:gs pos="8850">
                    <a:srgbClr val="EFEFEF"/>
                  </a:gs>
                  <a:gs pos="45000">
                    <a:srgbClr val="EFEFEF"/>
                  </a:gs>
                </a:gsLst>
                <a:lin ang="5400000" scaled="0"/>
              </a:gradFill>
            </a:endParaRPr>
          </a:p>
        </p:txBody>
      </p:sp>
      <p:sp>
        <p:nvSpPr>
          <p:cNvPr id="26" name="Rectangle 25"/>
          <p:cNvSpPr/>
          <p:nvPr/>
        </p:nvSpPr>
        <p:spPr bwMode="auto">
          <a:xfrm>
            <a:off x="6608764" y="1031016"/>
            <a:ext cx="1744584" cy="4497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27" name="Rectangle 26"/>
          <p:cNvSpPr/>
          <p:nvPr/>
        </p:nvSpPr>
        <p:spPr bwMode="auto">
          <a:xfrm>
            <a:off x="8390422" y="1031016"/>
            <a:ext cx="1699259" cy="4497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RELATIONSHIP</a:t>
            </a:r>
            <a:endParaRPr lang="en-US" sz="1600" dirty="0">
              <a:gradFill>
                <a:gsLst>
                  <a:gs pos="8850">
                    <a:srgbClr val="EFEFEF"/>
                  </a:gs>
                  <a:gs pos="45000">
                    <a:srgbClr val="EFEFEF"/>
                  </a:gs>
                </a:gsLst>
                <a:lin ang="5400000" scaled="0"/>
              </a:gradFill>
            </a:endParaRPr>
          </a:p>
        </p:txBody>
      </p:sp>
      <p:sp>
        <p:nvSpPr>
          <p:cNvPr id="28" name="Rectangle 27"/>
          <p:cNvSpPr/>
          <p:nvPr/>
        </p:nvSpPr>
        <p:spPr bwMode="auto">
          <a:xfrm>
            <a:off x="10126755" y="1031016"/>
            <a:ext cx="1793386" cy="44976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EXPERIENCE</a:t>
            </a:r>
            <a:endParaRPr lang="en-US" sz="1600" dirty="0">
              <a:gradFill>
                <a:gsLst>
                  <a:gs pos="8850">
                    <a:srgbClr val="EFEFEF"/>
                  </a:gs>
                  <a:gs pos="45000">
                    <a:srgbClr val="EFEFEF"/>
                  </a:gs>
                </a:gsLst>
                <a:lin ang="5400000" scaled="0"/>
              </a:gradFill>
            </a:endParaRPr>
          </a:p>
        </p:txBody>
      </p:sp>
    </p:spTree>
    <p:extLst>
      <p:ext uri="{BB962C8B-B14F-4D97-AF65-F5344CB8AC3E}">
        <p14:creationId xmlns:p14="http://schemas.microsoft.com/office/powerpoint/2010/main" val="563318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100"/>
                                  </p:stCondLst>
                                  <p:childTnLst>
                                    <p:animClr clrSpc="rgb" dir="cw">
                                      <p:cBhvr>
                                        <p:cTn id="6" dur="1250" fill="hold"/>
                                        <p:tgtEl>
                                          <p:spTgt spid="25"/>
                                        </p:tgtEl>
                                        <p:attrNameLst>
                                          <p:attrName>fillcolor</p:attrName>
                                        </p:attrNameLst>
                                      </p:cBhvr>
                                      <p:to>
                                        <a:srgbClr val="FF8C00"/>
                                      </p:to>
                                    </p:animClr>
                                    <p:set>
                                      <p:cBhvr>
                                        <p:cTn id="7" dur="1250" fill="hold"/>
                                        <p:tgtEl>
                                          <p:spTgt spid="25"/>
                                        </p:tgtEl>
                                        <p:attrNameLst>
                                          <p:attrName>fill.type</p:attrName>
                                        </p:attrNameLst>
                                      </p:cBhvr>
                                      <p:to>
                                        <p:strVal val="solid"/>
                                      </p:to>
                                    </p:set>
                                    <p:set>
                                      <p:cBhvr>
                                        <p:cTn id="8" dur="1250" fill="hold"/>
                                        <p:tgtEl>
                                          <p:spTgt spid="25"/>
                                        </p:tgtEl>
                                        <p:attrNameLst>
                                          <p:attrName>fill.on</p:attrName>
                                        </p:attrNameLst>
                                      </p:cBhvr>
                                      <p:to>
                                        <p:strVal val="true"/>
                                      </p:to>
                                    </p:set>
                                  </p:childTnLst>
                                </p:cTn>
                              </p:par>
                              <p:par>
                                <p:cTn id="9" presetID="1" presetClass="emph" presetSubtype="2" decel="100000" fill="hold" nodeType="withEffect">
                                  <p:stCondLst>
                                    <p:cond delay="100"/>
                                  </p:stCondLst>
                                  <p:childTnLst>
                                    <p:animClr clrSpc="rgb" dir="cw">
                                      <p:cBhvr>
                                        <p:cTn id="10" dur="1250" fill="hold"/>
                                        <p:tgtEl>
                                          <p:spTgt spid="27"/>
                                        </p:tgtEl>
                                        <p:attrNameLst>
                                          <p:attrName>fillcolor</p:attrName>
                                        </p:attrNameLst>
                                      </p:cBhvr>
                                      <p:to>
                                        <a:srgbClr val="B2B2B2"/>
                                      </p:to>
                                    </p:animClr>
                                    <p:set>
                                      <p:cBhvr>
                                        <p:cTn id="11" dur="1250" fill="hold"/>
                                        <p:tgtEl>
                                          <p:spTgt spid="27"/>
                                        </p:tgtEl>
                                        <p:attrNameLst>
                                          <p:attrName>fill.type</p:attrName>
                                        </p:attrNameLst>
                                      </p:cBhvr>
                                      <p:to>
                                        <p:strVal val="solid"/>
                                      </p:to>
                                    </p:set>
                                    <p:set>
                                      <p:cBhvr>
                                        <p:cTn id="12" dur="1250" fill="hold"/>
                                        <p:tgtEl>
                                          <p:spTgt spid="27"/>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26"/>
                                        </p:tgtEl>
                                        <p:attrNameLst>
                                          <p:attrName>fillcolor</p:attrName>
                                        </p:attrNameLst>
                                      </p:cBhvr>
                                      <p:to>
                                        <a:srgbClr val="B2B2B2"/>
                                      </p:to>
                                    </p:animClr>
                                    <p:set>
                                      <p:cBhvr>
                                        <p:cTn id="15" dur="1250" fill="hold"/>
                                        <p:tgtEl>
                                          <p:spTgt spid="26"/>
                                        </p:tgtEl>
                                        <p:attrNameLst>
                                          <p:attrName>fill.type</p:attrName>
                                        </p:attrNameLst>
                                      </p:cBhvr>
                                      <p:to>
                                        <p:strVal val="solid"/>
                                      </p:to>
                                    </p:set>
                                    <p:set>
                                      <p:cBhvr>
                                        <p:cTn id="16" dur="1250" fill="hold"/>
                                        <p:tgtEl>
                                          <p:spTgt spid="26"/>
                                        </p:tgtEl>
                                        <p:attrNameLst>
                                          <p:attrName>fill.on</p:attrName>
                                        </p:attrNameLst>
                                      </p:cBhvr>
                                      <p:to>
                                        <p:strVal val="true"/>
                                      </p:to>
                                    </p:set>
                                  </p:childTnLst>
                                </p:cTn>
                              </p:par>
                              <p:par>
                                <p:cTn id="17" presetID="2" presetClass="entr" presetSubtype="2" decel="100000" fill="hold" nodeType="withEffect">
                                  <p:stCondLst>
                                    <p:cond delay="70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1+#ppt_w/2"/>
                                          </p:val>
                                        </p:tav>
                                        <p:tav tm="100000">
                                          <p:val>
                                            <p:strVal val="#ppt_x"/>
                                          </p:val>
                                        </p:tav>
                                      </p:tavLst>
                                    </p:anim>
                                    <p:anim calcmode="lin" valueType="num">
                                      <p:cBhvr additive="base">
                                        <p:cTn id="20" dur="500" fill="hold"/>
                                        <p:tgtEl>
                                          <p:spTgt spid="102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91559"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5093573"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7878281"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grpSp>
        <p:nvGrpSpPr>
          <p:cNvPr id="6" name="Group 5"/>
          <p:cNvGrpSpPr/>
          <p:nvPr/>
        </p:nvGrpSpPr>
        <p:grpSpPr>
          <a:xfrm>
            <a:off x="7876011" y="3191447"/>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10085913" y="226024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2589239" y="2505304"/>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5113583" y="2502427"/>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8432385" y="249985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mj-lt"/>
              </a:rPr>
              <a:t>Security</a:t>
            </a:r>
            <a:endParaRPr lang="en-US" sz="3200" dirty="0">
              <a:gradFill>
                <a:gsLst>
                  <a:gs pos="0">
                    <a:srgbClr val="FFFFFF"/>
                  </a:gs>
                  <a:gs pos="100000">
                    <a:srgbClr val="FFFFFF"/>
                  </a:gs>
                </a:gsLst>
                <a:lin ang="5400000" scaled="0"/>
              </a:gradFill>
              <a:latin typeface="+mj-lt"/>
            </a:endParaRPr>
          </a:p>
        </p:txBody>
      </p:sp>
      <p:sp>
        <p:nvSpPr>
          <p:cNvPr id="61" name="Rectangle 60"/>
          <p:cNvSpPr/>
          <p:nvPr/>
        </p:nvSpPr>
        <p:spPr>
          <a:xfrm>
            <a:off x="2279908" y="5837482"/>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a:t>
            </a:r>
            <a:r>
              <a:rPr lang="en-US" sz="2200" dirty="0" smtClean="0">
                <a:gradFill>
                  <a:gsLst>
                    <a:gs pos="0">
                      <a:srgbClr val="FFFFFF"/>
                    </a:gs>
                    <a:gs pos="100000">
                      <a:srgbClr val="FFFFFF"/>
                    </a:gs>
                  </a:gsLst>
                  <a:lin ang="5400000" scaled="0"/>
                </a:gradFill>
                <a:latin typeface="+mj-lt"/>
              </a:rPr>
              <a:t>n-premises </a:t>
            </a:r>
            <a:br>
              <a:rPr lang="en-US" sz="2200" dirty="0" smtClean="0">
                <a:gradFill>
                  <a:gsLst>
                    <a:gs pos="0">
                      <a:srgbClr val="FFFFFF"/>
                    </a:gs>
                    <a:gs pos="100000">
                      <a:srgbClr val="FFFFFF"/>
                    </a:gs>
                  </a:gsLst>
                  <a:lin ang="5400000" scaled="0"/>
                </a:gradFill>
                <a:latin typeface="+mj-lt"/>
              </a:rPr>
            </a:br>
            <a:r>
              <a:rPr lang="en-US" sz="2200" dirty="0" smtClean="0">
                <a:gradFill>
                  <a:gsLst>
                    <a:gs pos="0">
                      <a:srgbClr val="FFFFFF"/>
                    </a:gs>
                    <a:gs pos="100000">
                      <a:srgbClr val="FFFFFF"/>
                    </a:gs>
                  </a:gsLst>
                  <a:lin ang="5400000" scaled="0"/>
                </a:gradFill>
                <a:latin typeface="+mj-lt"/>
              </a:rPr>
              <a:t>and Cloud</a:t>
            </a:r>
            <a:endParaRPr lang="en-US" sz="2200" dirty="0">
              <a:gradFill>
                <a:gsLst>
                  <a:gs pos="0">
                    <a:srgbClr val="FFFFFF"/>
                  </a:gs>
                  <a:gs pos="100000">
                    <a:srgbClr val="FFFFFF"/>
                  </a:gs>
                </a:gsLst>
                <a:lin ang="5400000" scaled="0"/>
              </a:gradFill>
              <a:latin typeface="+mj-lt"/>
            </a:endParaRPr>
          </a:p>
        </p:txBody>
      </p:sp>
      <p:sp>
        <p:nvSpPr>
          <p:cNvPr id="62" name="Rectangle 61"/>
          <p:cNvSpPr/>
          <p:nvPr/>
        </p:nvSpPr>
        <p:spPr>
          <a:xfrm>
            <a:off x="5634635" y="5835222"/>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flexible</a:t>
            </a:r>
          </a:p>
        </p:txBody>
      </p:sp>
      <p:sp>
        <p:nvSpPr>
          <p:cNvPr id="63" name="Rectangle 62"/>
          <p:cNvSpPr/>
          <p:nvPr/>
        </p:nvSpPr>
        <p:spPr>
          <a:xfrm>
            <a:off x="8406677" y="5802443"/>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reliable</a:t>
            </a:r>
          </a:p>
        </p:txBody>
      </p:sp>
      <p:grpSp>
        <p:nvGrpSpPr>
          <p:cNvPr id="4" name="Group 3"/>
          <p:cNvGrpSpPr/>
          <p:nvPr/>
        </p:nvGrpSpPr>
        <p:grpSpPr>
          <a:xfrm>
            <a:off x="2284789" y="3191447"/>
            <a:ext cx="2659141"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242537" y="262566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5089071" y="3191447"/>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47326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2211510" y="6012297"/>
            <a:ext cx="7971127" cy="757130"/>
          </a:xfrm>
          <a:prstGeom prst="rect">
            <a:avLst/>
          </a:prstGeom>
        </p:spPr>
        <p:txBody>
          <a:bodyPr wrap="square">
            <a:spAutoFit/>
          </a:bodyPr>
          <a:lstStyle/>
          <a:p>
            <a:pPr algn="ctr" defTabSz="914099" fontAlgn="base">
              <a:lnSpc>
                <a:spcPct val="90000"/>
              </a:lnSpc>
              <a:spcBef>
                <a:spcPct val="0"/>
              </a:spcBef>
              <a:spcAft>
                <a:spcPct val="0"/>
              </a:spcAft>
            </a:pPr>
            <a:r>
              <a:rPr lang="en-US" sz="4800" b="1" spc="-50" dirty="0" smtClean="0">
                <a:gradFill>
                  <a:gsLst>
                    <a:gs pos="36283">
                      <a:srgbClr val="00188F"/>
                    </a:gs>
                    <a:gs pos="28000">
                      <a:srgbClr val="00188F"/>
                    </a:gs>
                  </a:gsLst>
                  <a:lin ang="5400000" scaled="0"/>
                </a:gradFill>
                <a:latin typeface="Segoe UI Light"/>
              </a:rPr>
              <a:t>WHAT IS AZURE..?</a:t>
            </a:r>
            <a:endParaRPr lang="en-US" sz="4800" b="1" spc="-50" dirty="0">
              <a:gradFill>
                <a:gsLst>
                  <a:gs pos="36283">
                    <a:srgbClr val="00188F"/>
                  </a:gs>
                  <a:gs pos="28000">
                    <a:srgbClr val="00188F"/>
                  </a:gs>
                </a:gsLst>
                <a:lin ang="5400000" scaled="0"/>
              </a:gradFill>
              <a:latin typeface="Segoe UI Light"/>
            </a:endParaRPr>
          </a:p>
        </p:txBody>
      </p:sp>
      <p:sp>
        <p:nvSpPr>
          <p:cNvPr id="27" name="Rectangle 26"/>
          <p:cNvSpPr/>
          <p:nvPr/>
        </p:nvSpPr>
        <p:spPr>
          <a:xfrm>
            <a:off x="268950" y="203617"/>
            <a:ext cx="7971127" cy="757130"/>
          </a:xfrm>
          <a:prstGeom prst="rect">
            <a:avLst/>
          </a:prstGeom>
        </p:spPr>
        <p:txBody>
          <a:bodyPr wrap="square">
            <a:spAutoFit/>
          </a:bodyPr>
          <a:lstStyle/>
          <a:p>
            <a:pPr defTabSz="914099" fontAlgn="base">
              <a:lnSpc>
                <a:spcPct val="90000"/>
              </a:lnSpc>
              <a:spcBef>
                <a:spcPct val="0"/>
              </a:spcBef>
              <a:spcAft>
                <a:spcPct val="0"/>
              </a:spcAft>
            </a:pPr>
            <a:r>
              <a:rPr lang="en-US" sz="4800" b="1" spc="-50" dirty="0" smtClean="0">
                <a:gradFill>
                  <a:gsLst>
                    <a:gs pos="36283">
                      <a:srgbClr val="00188F"/>
                    </a:gs>
                    <a:gs pos="28000">
                      <a:srgbClr val="00188F"/>
                    </a:gs>
                  </a:gsLst>
                  <a:lin ang="5400000" scaled="0"/>
                </a:gradFill>
                <a:latin typeface="Segoe UI Light"/>
              </a:rPr>
              <a:t>Microsoft Azure delivers.</a:t>
            </a:r>
            <a:endParaRPr lang="en-US" sz="4800" b="1" spc="-50" dirty="0">
              <a:gradFill>
                <a:gsLst>
                  <a:gs pos="36283">
                    <a:srgbClr val="00188F"/>
                  </a:gs>
                  <a:gs pos="28000">
                    <a:srgbClr val="00188F"/>
                  </a:gs>
                </a:gsLst>
                <a:lin ang="5400000" scaled="0"/>
              </a:gradFill>
              <a:latin typeface="Segoe UI Light"/>
            </a:endParaRPr>
          </a:p>
        </p:txBody>
      </p:sp>
      <p:sp>
        <p:nvSpPr>
          <p:cNvPr id="28" name="Rectangle 27"/>
          <p:cNvSpPr/>
          <p:nvPr/>
        </p:nvSpPr>
        <p:spPr>
          <a:xfrm>
            <a:off x="2446057" y="4932191"/>
            <a:ext cx="2269358"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On-premises </a:t>
            </a:r>
          </a:p>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AND cloud </a:t>
            </a:r>
            <a:endParaRPr lang="en-US" sz="2400" b="1" spc="-50" dirty="0">
              <a:gradFill>
                <a:gsLst>
                  <a:gs pos="36283">
                    <a:srgbClr val="00188F"/>
                  </a:gs>
                  <a:gs pos="28000">
                    <a:srgbClr val="00188F"/>
                  </a:gs>
                </a:gsLst>
                <a:lin ang="5400000" scaled="0"/>
              </a:gradFill>
              <a:latin typeface="Segoe UI Light"/>
            </a:endParaRPr>
          </a:p>
        </p:txBody>
      </p:sp>
      <p:sp>
        <p:nvSpPr>
          <p:cNvPr id="30" name="Rectangle 29"/>
          <p:cNvSpPr/>
          <p:nvPr/>
        </p:nvSpPr>
        <p:spPr>
          <a:xfrm>
            <a:off x="8309637" y="5215729"/>
            <a:ext cx="1873000" cy="424732"/>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Trustworthy</a:t>
            </a:r>
            <a:endParaRPr lang="en-US" sz="2400" b="1" spc="-50" dirty="0">
              <a:gradFill>
                <a:gsLst>
                  <a:gs pos="36283">
                    <a:srgbClr val="00188F"/>
                  </a:gs>
                  <a:gs pos="28000">
                    <a:srgbClr val="00188F"/>
                  </a:gs>
                </a:gsLst>
                <a:lin ang="5400000" scaled="0"/>
              </a:gradFill>
              <a:latin typeface="Segoe UI Light"/>
            </a:endParaRPr>
          </a:p>
        </p:txBody>
      </p:sp>
      <p:sp>
        <p:nvSpPr>
          <p:cNvPr id="31" name="Rectangle 30"/>
          <p:cNvSpPr/>
          <p:nvPr/>
        </p:nvSpPr>
        <p:spPr>
          <a:xfrm>
            <a:off x="5497687" y="5027191"/>
            <a:ext cx="1873000"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Open, Broad, Flexible</a:t>
            </a:r>
            <a:endParaRPr lang="en-US" sz="2400" b="1" spc="-50" dirty="0">
              <a:gradFill>
                <a:gsLst>
                  <a:gs pos="36283">
                    <a:srgbClr val="00188F"/>
                  </a:gs>
                  <a:gs pos="28000">
                    <a:srgbClr val="00188F"/>
                  </a:gs>
                </a:gsLst>
                <a:lin ang="5400000" scaled="0"/>
              </a:gradFill>
              <a:latin typeface="Segoe UI Light"/>
            </a:endParaRPr>
          </a:p>
        </p:txBody>
      </p:sp>
      <p:sp>
        <p:nvSpPr>
          <p:cNvPr id="26" name="Rectangle 25"/>
          <p:cNvSpPr/>
          <p:nvPr/>
        </p:nvSpPr>
        <p:spPr>
          <a:xfrm>
            <a:off x="2279908" y="1178056"/>
            <a:ext cx="7971127" cy="646331"/>
          </a:xfrm>
          <a:prstGeom prst="rect">
            <a:avLst/>
          </a:prstGeom>
        </p:spPr>
        <p:txBody>
          <a:bodyPr wrap="square">
            <a:spAutoFit/>
          </a:bodyPr>
          <a:lstStyle/>
          <a:p>
            <a:pPr algn="ctr" defTabSz="914099" fontAlgn="base">
              <a:lnSpc>
                <a:spcPct val="90000"/>
              </a:lnSpc>
              <a:spcBef>
                <a:spcPct val="0"/>
              </a:spcBef>
              <a:spcAft>
                <a:spcPct val="0"/>
              </a:spcAft>
            </a:pPr>
            <a:r>
              <a:rPr lang="en-US" sz="4000" b="1" spc="-50" dirty="0">
                <a:gradFill>
                  <a:gsLst>
                    <a:gs pos="36283">
                      <a:srgbClr val="00188F"/>
                    </a:gs>
                    <a:gs pos="28000">
                      <a:srgbClr val="00188F"/>
                    </a:gs>
                  </a:gsLst>
                  <a:lin ang="5400000" scaled="0"/>
                </a:gradFill>
                <a:latin typeface="Segoe UI Light"/>
              </a:rPr>
              <a:t>Enterprise </a:t>
            </a:r>
            <a:r>
              <a:rPr lang="en-US" sz="4000" b="1" spc="-50" dirty="0" smtClean="0">
                <a:gradFill>
                  <a:gsLst>
                    <a:gs pos="36283">
                      <a:srgbClr val="00188F"/>
                    </a:gs>
                    <a:gs pos="28000">
                      <a:srgbClr val="00188F"/>
                    </a:gs>
                  </a:gsLst>
                  <a:lin ang="5400000" scaled="0"/>
                </a:gradFill>
                <a:latin typeface="Segoe UI Light"/>
              </a:rPr>
              <a:t>ready by design.</a:t>
            </a:r>
            <a:endParaRPr lang="en-US" sz="4000" b="1" spc="-50" dirty="0">
              <a:gradFill>
                <a:gsLst>
                  <a:gs pos="36283">
                    <a:srgbClr val="00188F"/>
                  </a:gs>
                  <a:gs pos="28000">
                    <a:srgbClr val="00188F"/>
                  </a:gs>
                </a:gsLst>
                <a:lin ang="5400000" scaled="0"/>
              </a:gradFill>
              <a:latin typeface="Segoe UI Light"/>
            </a:endParaRPr>
          </a:p>
        </p:txBody>
      </p:sp>
    </p:spTree>
    <p:extLst>
      <p:ext uri="{BB962C8B-B14F-4D97-AF65-F5344CB8AC3E}">
        <p14:creationId xmlns:p14="http://schemas.microsoft.com/office/powerpoint/2010/main" val="2038563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53" presetClass="entr" presetSubtype="16"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p:cTn id="19" dur="250" fill="hold"/>
                                        <p:tgtEl>
                                          <p:spTgt spid="4"/>
                                        </p:tgtEl>
                                        <p:attrNameLst>
                                          <p:attrName>ppt_w</p:attrName>
                                        </p:attrNameLst>
                                      </p:cBhvr>
                                      <p:tavLst>
                                        <p:tav tm="0">
                                          <p:val>
                                            <p:fltVal val="0"/>
                                          </p:val>
                                        </p:tav>
                                        <p:tav tm="100000">
                                          <p:val>
                                            <p:strVal val="#ppt_w"/>
                                          </p:val>
                                        </p:tav>
                                      </p:tavLst>
                                    </p:anim>
                                    <p:anim calcmode="lin" valueType="num">
                                      <p:cBhvr>
                                        <p:cTn id="20" dur="250" fill="hold"/>
                                        <p:tgtEl>
                                          <p:spTgt spid="4"/>
                                        </p:tgtEl>
                                        <p:attrNameLst>
                                          <p:attrName>ppt_h</p:attrName>
                                        </p:attrNameLst>
                                      </p:cBhvr>
                                      <p:tavLst>
                                        <p:tav tm="0">
                                          <p:val>
                                            <p:fltVal val="0"/>
                                          </p:val>
                                        </p:tav>
                                        <p:tav tm="100000">
                                          <p:val>
                                            <p:strVal val="#ppt_h"/>
                                          </p:val>
                                        </p:tav>
                                      </p:tavLst>
                                    </p:anim>
                                    <p:animEffect transition="in" filter="fade">
                                      <p:cBhvr>
                                        <p:cTn id="21" dur="250"/>
                                        <p:tgtEl>
                                          <p:spTgt spid="4"/>
                                        </p:tgtEl>
                                      </p:cBhvr>
                                    </p:animEffect>
                                  </p:childTnLst>
                                </p:cTn>
                              </p:par>
                              <p:par>
                                <p:cTn id="22" presetID="6" presetClass="emph" presetSubtype="0" decel="100000" fill="hold" nodeType="withEffect">
                                  <p:stCondLst>
                                    <p:cond delay="450"/>
                                  </p:stCondLst>
                                  <p:childTnLst>
                                    <p:animScale>
                                      <p:cBhvr>
                                        <p:cTn id="23" dur="250" fill="hold"/>
                                        <p:tgtEl>
                                          <p:spTgt spid="4"/>
                                        </p:tgtEl>
                                      </p:cBhvr>
                                      <p:by x="110000" y="110000"/>
                                    </p:animScale>
                                  </p:childTnLst>
                                </p:cTn>
                              </p:par>
                              <p:par>
                                <p:cTn id="24" presetID="6" presetClass="emph" presetSubtype="0" decel="100000" fill="hold" nodeType="withEffect">
                                  <p:stCondLst>
                                    <p:cond delay="550"/>
                                  </p:stCondLst>
                                  <p:childTnLst>
                                    <p:animScale>
                                      <p:cBhvr>
                                        <p:cTn id="25" dur="250" fill="hold"/>
                                        <p:tgtEl>
                                          <p:spTgt spid="4"/>
                                        </p:tgtEl>
                                      </p:cBhvr>
                                      <p:by x="91000" y="91000"/>
                                    </p:animScale>
                                  </p:childTnLst>
                                </p:cTn>
                              </p:par>
                              <p:par>
                                <p:cTn id="26" presetID="53" presetClass="entr" presetSubtype="16"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250" fill="hold"/>
                                        <p:tgtEl>
                                          <p:spTgt spid="8"/>
                                        </p:tgtEl>
                                        <p:attrNameLst>
                                          <p:attrName>ppt_w</p:attrName>
                                        </p:attrNameLst>
                                      </p:cBhvr>
                                      <p:tavLst>
                                        <p:tav tm="0">
                                          <p:val>
                                            <p:fltVal val="0"/>
                                          </p:val>
                                        </p:tav>
                                        <p:tav tm="100000">
                                          <p:val>
                                            <p:strVal val="#ppt_w"/>
                                          </p:val>
                                        </p:tav>
                                      </p:tavLst>
                                    </p:anim>
                                    <p:anim calcmode="lin" valueType="num">
                                      <p:cBhvr>
                                        <p:cTn id="29" dur="250" fill="hold"/>
                                        <p:tgtEl>
                                          <p:spTgt spid="8"/>
                                        </p:tgtEl>
                                        <p:attrNameLst>
                                          <p:attrName>ppt_h</p:attrName>
                                        </p:attrNameLst>
                                      </p:cBhvr>
                                      <p:tavLst>
                                        <p:tav tm="0">
                                          <p:val>
                                            <p:fltVal val="0"/>
                                          </p:val>
                                        </p:tav>
                                        <p:tav tm="100000">
                                          <p:val>
                                            <p:strVal val="#ppt_h"/>
                                          </p:val>
                                        </p:tav>
                                      </p:tavLst>
                                    </p:anim>
                                    <p:animEffect transition="in" filter="fade">
                                      <p:cBhvr>
                                        <p:cTn id="30" dur="250"/>
                                        <p:tgtEl>
                                          <p:spTgt spid="8"/>
                                        </p:tgtEl>
                                      </p:cBhvr>
                                    </p:animEffect>
                                  </p:childTnLst>
                                </p:cTn>
                              </p:par>
                              <p:par>
                                <p:cTn id="31" presetID="6" presetClass="emph" presetSubtype="0" decel="100000" fill="hold" nodeType="withEffect">
                                  <p:stCondLst>
                                    <p:cond delay="450"/>
                                  </p:stCondLst>
                                  <p:childTnLst>
                                    <p:animScale>
                                      <p:cBhvr>
                                        <p:cTn id="32" dur="250" fill="hold"/>
                                        <p:tgtEl>
                                          <p:spTgt spid="8"/>
                                        </p:tgtEl>
                                      </p:cBhvr>
                                      <p:by x="110000" y="110000"/>
                                    </p:animScale>
                                  </p:childTnLst>
                                </p:cTn>
                              </p:par>
                              <p:par>
                                <p:cTn id="33" presetID="6" presetClass="emph" presetSubtype="0" decel="100000" fill="hold" nodeType="withEffect">
                                  <p:stCondLst>
                                    <p:cond delay="550"/>
                                  </p:stCondLst>
                                  <p:childTnLst>
                                    <p:animScale>
                                      <p:cBhvr>
                                        <p:cTn id="34" dur="250" fill="hold"/>
                                        <p:tgtEl>
                                          <p:spTgt spid="8"/>
                                        </p:tgtEl>
                                      </p:cBhvr>
                                      <p:by x="91000" y="91000"/>
                                    </p:animScale>
                                  </p:childTnLst>
                                </p:cTn>
                              </p:par>
                              <p:par>
                                <p:cTn id="35" presetID="53" presetClass="entr" presetSubtype="16"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p:cTn id="37" dur="250" fill="hold"/>
                                        <p:tgtEl>
                                          <p:spTgt spid="6"/>
                                        </p:tgtEl>
                                        <p:attrNameLst>
                                          <p:attrName>ppt_w</p:attrName>
                                        </p:attrNameLst>
                                      </p:cBhvr>
                                      <p:tavLst>
                                        <p:tav tm="0">
                                          <p:val>
                                            <p:fltVal val="0"/>
                                          </p:val>
                                        </p:tav>
                                        <p:tav tm="100000">
                                          <p:val>
                                            <p:strVal val="#ppt_w"/>
                                          </p:val>
                                        </p:tav>
                                      </p:tavLst>
                                    </p:anim>
                                    <p:anim calcmode="lin" valueType="num">
                                      <p:cBhvr>
                                        <p:cTn id="38" dur="250" fill="hold"/>
                                        <p:tgtEl>
                                          <p:spTgt spid="6"/>
                                        </p:tgtEl>
                                        <p:attrNameLst>
                                          <p:attrName>ppt_h</p:attrName>
                                        </p:attrNameLst>
                                      </p:cBhvr>
                                      <p:tavLst>
                                        <p:tav tm="0">
                                          <p:val>
                                            <p:fltVal val="0"/>
                                          </p:val>
                                        </p:tav>
                                        <p:tav tm="100000">
                                          <p:val>
                                            <p:strVal val="#ppt_h"/>
                                          </p:val>
                                        </p:tav>
                                      </p:tavLst>
                                    </p:anim>
                                    <p:animEffect transition="in" filter="fade">
                                      <p:cBhvr>
                                        <p:cTn id="39" dur="250"/>
                                        <p:tgtEl>
                                          <p:spTgt spid="6"/>
                                        </p:tgtEl>
                                      </p:cBhvr>
                                    </p:animEffect>
                                  </p:childTnLst>
                                </p:cTn>
                              </p:par>
                              <p:par>
                                <p:cTn id="40" presetID="6" presetClass="emph" presetSubtype="0" decel="100000" fill="hold" nodeType="withEffect">
                                  <p:stCondLst>
                                    <p:cond delay="450"/>
                                  </p:stCondLst>
                                  <p:childTnLst>
                                    <p:animScale>
                                      <p:cBhvr>
                                        <p:cTn id="41" dur="250" fill="hold"/>
                                        <p:tgtEl>
                                          <p:spTgt spid="6"/>
                                        </p:tgtEl>
                                      </p:cBhvr>
                                      <p:by x="110000" y="110000"/>
                                    </p:animScale>
                                  </p:childTnLst>
                                </p:cTn>
                              </p:par>
                              <p:par>
                                <p:cTn id="42" presetID="6" presetClass="emph" presetSubtype="0" decel="100000" fill="hold" nodeType="withEffect">
                                  <p:stCondLst>
                                    <p:cond delay="550"/>
                                  </p:stCondLst>
                                  <p:childTnLst>
                                    <p:animScale>
                                      <p:cBhvr>
                                        <p:cTn id="43" dur="250" fill="hold"/>
                                        <p:tgtEl>
                                          <p:spTgt spid="6"/>
                                        </p:tgtEl>
                                      </p:cBhvr>
                                      <p:by x="91000" y="91000"/>
                                    </p:animScale>
                                  </p:childTnLst>
                                </p:cTn>
                              </p:par>
                              <p:par>
                                <p:cTn id="44" presetID="2" presetClass="entr" presetSubtype="1" decel="100000" fill="hold" grpId="0" nodeType="withEffect">
                                  <p:stCondLst>
                                    <p:cond delay="75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75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75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35" presetClass="path" presetSubtype="0" decel="100000" fill="hold" grpId="1" nodeType="withEffect">
                                  <p:stCondLst>
                                    <p:cond delay="0"/>
                                  </p:stCondLst>
                                  <p:childTnLst>
                                    <p:animMotion origin="layout" path="M 0.00013 -0.0463 L 9.39495E-7 7.399E-7 " pathEditMode="relative" rAng="0" ptsTypes="AA">
                                      <p:cBhvr>
                                        <p:cTn id="60" dur="700" fill="hold"/>
                                        <p:tgtEl>
                                          <p:spTgt spid="61"/>
                                        </p:tgtEl>
                                        <p:attrNameLst>
                                          <p:attrName>ppt_x</p:attrName>
                                          <p:attrName>ppt_y</p:attrName>
                                        </p:attrNameLst>
                                      </p:cBhvr>
                                      <p:rCtr x="-13" y="2315"/>
                                    </p:animMotion>
                                  </p:childTnLst>
                                </p:cTn>
                              </p:par>
                              <p:par>
                                <p:cTn id="61" presetID="10" presetClass="entr" presetSubtype="0" fill="hold" grpId="0" nodeType="withEffect">
                                  <p:stCondLst>
                                    <p:cond delay="2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35" presetClass="path" presetSubtype="0" decel="100000" fill="hold" grpId="1" nodeType="withEffect">
                                  <p:stCondLst>
                                    <p:cond delay="0"/>
                                  </p:stCondLst>
                                  <p:childTnLst>
                                    <p:animMotion origin="layout" path="M 0.00013 -0.0463 L -4.95532E-6 -4.59828E-6 " pathEditMode="relative" rAng="0" ptsTypes="AA">
                                      <p:cBhvr>
                                        <p:cTn id="65" dur="700" fill="hold"/>
                                        <p:tgtEl>
                                          <p:spTgt spid="62"/>
                                        </p:tgtEl>
                                        <p:attrNameLst>
                                          <p:attrName>ppt_x</p:attrName>
                                          <p:attrName>ppt_y</p:attrName>
                                        </p:attrNameLst>
                                      </p:cBhvr>
                                      <p:rCtr x="-13" y="2315"/>
                                    </p:animMotion>
                                  </p:childTnLst>
                                </p:cTn>
                              </p:par>
                              <p:par>
                                <p:cTn id="66" presetID="10" presetClass="entr" presetSubtype="0" fill="hold" grpId="0" nodeType="withEffect">
                                  <p:stCondLst>
                                    <p:cond delay="2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35" presetClass="path" presetSubtype="0" decel="100000" fill="hold" grpId="1" nodeType="withEffect">
                                  <p:stCondLst>
                                    <p:cond delay="0"/>
                                  </p:stCondLst>
                                  <p:childTnLst>
                                    <p:animMotion origin="layout" path="M 0.00012 -0.04631 L 3.9086E-6 4.66636E-6 " pathEditMode="relative" rAng="0" ptsTypes="AA">
                                      <p:cBhvr>
                                        <p:cTn id="70" dur="700" fill="hold"/>
                                        <p:tgtEl>
                                          <p:spTgt spid="63"/>
                                        </p:tgtEl>
                                        <p:attrNameLst>
                                          <p:attrName>ppt_x</p:attrName>
                                          <p:attrName>ppt_y</p:attrName>
                                        </p:attrNameLst>
                                      </p:cBhvr>
                                      <p:rCtr x="-13" y="2315"/>
                                    </p:animMotion>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par>
                          <p:cTn id="75" fill="hold">
                            <p:stCondLst>
                              <p:cond delay="1750"/>
                            </p:stCondLst>
                            <p:childTnLst>
                              <p:par>
                                <p:cTn id="76" presetID="10"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P spid="3" grpId="0"/>
      <p:bldP spid="28" grpId="0"/>
      <p:bldP spid="30" grpId="0"/>
      <p:bldP spid="31"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0943" y="792713"/>
            <a:ext cx="12424999" cy="6274443"/>
          </a:xfrm>
          <a:prstGeom prst="rect">
            <a:avLst/>
          </a:prstGeom>
          <a:noFill/>
          <a:ln>
            <a:noFill/>
          </a:ln>
        </p:spPr>
      </p:pic>
      <p:pic>
        <p:nvPicPr>
          <p:cNvPr id="52" name="Picture 51"/>
          <p:cNvPicPr>
            <a:picLocks noChangeAspect="1"/>
          </p:cNvPicPr>
          <p:nvPr/>
        </p:nvPicPr>
        <p:blipFill rotWithShape="1">
          <a:blip r:embed="rId4" cstate="email">
            <a:extLst>
              <a:ext uri="{28A0092B-C50C-407E-A947-70E740481C1C}">
                <a14:useLocalDpi xmlns:a14="http://schemas.microsoft.com/office/drawing/2010/main"/>
              </a:ext>
            </a:extLst>
          </a:blip>
          <a:srcRect b="23496"/>
          <a:stretch/>
        </p:blipFill>
        <p:spPr>
          <a:xfrm>
            <a:off x="-327400" y="575367"/>
            <a:ext cx="12424999" cy="5649164"/>
          </a:xfrm>
          <a:prstGeom prst="rect">
            <a:avLst/>
          </a:prstGeom>
        </p:spPr>
      </p:pic>
      <p:sp>
        <p:nvSpPr>
          <p:cNvPr id="26" name="Oval 25"/>
          <p:cNvSpPr/>
          <p:nvPr/>
        </p:nvSpPr>
        <p:spPr bwMode="auto">
          <a:xfrm>
            <a:off x="2444419" y="2744201"/>
            <a:ext cx="3420811" cy="382733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Verdana" panose="020B0604030504040204" pitchFamily="34" charset="0"/>
            </a:endParaRPr>
          </a:p>
        </p:txBody>
      </p:sp>
      <p:sp>
        <p:nvSpPr>
          <p:cNvPr id="50" name="Oval 49"/>
          <p:cNvSpPr/>
          <p:nvPr/>
        </p:nvSpPr>
        <p:spPr bwMode="auto">
          <a:xfrm>
            <a:off x="7133885" y="1430042"/>
            <a:ext cx="5298239" cy="467545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48" name="Oval 47"/>
          <p:cNvSpPr/>
          <p:nvPr/>
        </p:nvSpPr>
        <p:spPr bwMode="auto">
          <a:xfrm>
            <a:off x="4102266" y="1321755"/>
            <a:ext cx="5903411" cy="4717086"/>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04607" y="1076962"/>
            <a:ext cx="5296121" cy="3318904"/>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74648" y="106438"/>
            <a:ext cx="11278512" cy="762588"/>
          </a:xfrm>
        </p:spPr>
        <p:txBody>
          <a:bodyPr/>
          <a:lstStyle/>
          <a:p>
            <a:r>
              <a:rPr lang="en-US" sz="4895" spc="-102" dirty="0"/>
              <a:t>Huge infrastructure </a:t>
            </a:r>
            <a:r>
              <a:rPr lang="en-US" sz="4895" dirty="0"/>
              <a:t>scale </a:t>
            </a:r>
            <a:r>
              <a:rPr lang="en-US" sz="4895" dirty="0">
                <a:solidFill>
                  <a:srgbClr val="0070C0"/>
                </a:solidFill>
              </a:rPr>
              <a:t>is the enabler</a:t>
            </a: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2390" y="2368641"/>
            <a:ext cx="865982" cy="831800"/>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63438" y="2871704"/>
            <a:ext cx="865982" cy="831800"/>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42712" y="2424221"/>
            <a:ext cx="865982" cy="831800"/>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8278" y="2833533"/>
            <a:ext cx="865982" cy="831800"/>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21848" y="3221327"/>
            <a:ext cx="865982" cy="831800"/>
          </a:xfrm>
          <a:prstGeom prst="rect">
            <a:avLst/>
          </a:prstGeom>
          <a:effectLst>
            <a:outerShdw blurRad="63500" sx="102000" sy="102000" algn="ctr" rotWithShape="0">
              <a:prstClr val="black">
                <a:alpha val="40000"/>
              </a:prstClr>
            </a:outerShdw>
          </a:effectLst>
        </p:spPr>
      </p:pic>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70389" y="4163910"/>
            <a:ext cx="865982" cy="831800"/>
          </a:xfrm>
          <a:prstGeom prst="rect">
            <a:avLst/>
          </a:prstGeom>
          <a:effectLst>
            <a:outerShdw blurRad="63500" sx="102000" sy="102000" algn="ctr" rotWithShape="0">
              <a:prstClr val="black">
                <a:alpha val="40000"/>
              </a:prstClr>
            </a:outerShdw>
          </a:effectLst>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30316" y="3053304"/>
            <a:ext cx="865982" cy="831800"/>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84895" y="3324684"/>
            <a:ext cx="865982" cy="831800"/>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409262" y="839057"/>
            <a:ext cx="10947666" cy="477994"/>
          </a:xfrm>
          <a:prstGeom prst="rect">
            <a:avLst/>
          </a:prstGeom>
          <a:noFill/>
          <a:ln>
            <a:noFill/>
          </a:ln>
        </p:spPr>
        <p:txBody>
          <a:bodyPr wrap="square" lIns="93203" tIns="46603" rIns="93203" bIns="46603" rtlCol="0">
            <a:spAutoFit/>
          </a:bodyPr>
          <a:lstStyle/>
          <a:p>
            <a:pPr defTabSz="1242571"/>
            <a:r>
              <a:rPr lang="en-US" sz="2446" spc="-102" dirty="0">
                <a:solidFill>
                  <a:srgbClr val="FFB900">
                    <a:lumMod val="50000"/>
                  </a:srgbClr>
                </a:solidFill>
                <a:latin typeface="Segoe UI Light"/>
              </a:rPr>
              <a:t>19 Regions ONLINE…huge datacenter capacity around the world…and we’re growing</a:t>
            </a: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38368" y="2976199"/>
            <a:ext cx="865982" cy="831800"/>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29705" y="2789219"/>
            <a:ext cx="865982" cy="831800"/>
          </a:xfrm>
          <a:prstGeom prst="rect">
            <a:avLst/>
          </a:prstGeom>
          <a:effectLst>
            <a:outerShdw blurRad="63500" sx="102000" sy="102000" algn="ctr" rotWithShape="0">
              <a:prstClr val="black">
                <a:alpha val="40000"/>
              </a:prstClr>
            </a:outerShdw>
          </a:effectLst>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05374" y="5368725"/>
            <a:ext cx="865982" cy="831800"/>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2672" y="5514151"/>
            <a:ext cx="865982" cy="831800"/>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17058" y="4617625"/>
            <a:ext cx="865982" cy="831800"/>
          </a:xfrm>
          <a:prstGeom prst="rect">
            <a:avLst/>
          </a:prstGeom>
          <a:effectLst>
            <a:outerShdw blurRad="63500" sx="102000" sy="102000" algn="ctr" rotWithShape="0">
              <a:prstClr val="black">
                <a:alpha val="40000"/>
              </a:prstClr>
            </a:outerShdw>
          </a:effectLst>
        </p:spPr>
      </p:pic>
      <p:sp>
        <p:nvSpPr>
          <p:cNvPr id="3" name="Rectangle 2"/>
          <p:cNvSpPr/>
          <p:nvPr/>
        </p:nvSpPr>
        <p:spPr>
          <a:xfrm>
            <a:off x="166189" y="5698660"/>
            <a:ext cx="8103573" cy="1288836"/>
          </a:xfrm>
          <a:prstGeom prst="rect">
            <a:avLst/>
          </a:prstGeom>
          <a:solidFill>
            <a:schemeClr val="bg1">
              <a:alpha val="26000"/>
            </a:schemeClr>
          </a:solidFill>
        </p:spPr>
        <p:txBody>
          <a:bodyPr wrap="square">
            <a:spAutoFit/>
          </a:bodyPr>
          <a:lstStyle/>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100+ datacenters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One of the top 3 networks in the world (coverage, speed, connections)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 2 x AWS and 6x Google number of offered regions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G Series – Largest VM available in the market – 32 cores, 448GB Ram, SSD…</a:t>
            </a:r>
          </a:p>
        </p:txBody>
      </p:sp>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88243" y="3572676"/>
            <a:ext cx="865982" cy="831800"/>
          </a:xfrm>
          <a:prstGeom prst="rect">
            <a:avLst/>
          </a:prstGeom>
          <a:effectLst>
            <a:outerShdw blurRad="63500" sx="102000" sy="102000" algn="ctr" rotWithShape="0">
              <a:prstClr val="black">
                <a:alpha val="40000"/>
              </a:prstClr>
            </a:outerShdw>
          </a:effectLst>
        </p:spPr>
      </p:pic>
      <p:sp>
        <p:nvSpPr>
          <p:cNvPr id="67" name="Rectangle 66"/>
          <p:cNvSpPr/>
          <p:nvPr/>
        </p:nvSpPr>
        <p:spPr bwMode="auto">
          <a:xfrm>
            <a:off x="10171047" y="6323754"/>
            <a:ext cx="342126" cy="29390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836" spc="-102" dirty="0">
              <a:solidFill>
                <a:srgbClr val="FFFFFF"/>
              </a:solidFill>
              <a:latin typeface="Segoe UI Light"/>
              <a:cs typeface="Segoe UI" pitchFamily="34" charset="0"/>
            </a:endParaRPr>
          </a:p>
        </p:txBody>
      </p:sp>
      <p:sp>
        <p:nvSpPr>
          <p:cNvPr id="68" name="Rectangle 67"/>
          <p:cNvSpPr/>
          <p:nvPr/>
        </p:nvSpPr>
        <p:spPr bwMode="auto">
          <a:xfrm>
            <a:off x="8561375" y="6328057"/>
            <a:ext cx="342126" cy="29390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428" spc="-102" dirty="0">
              <a:solidFill>
                <a:srgbClr val="FFFFFF"/>
              </a:solidFill>
              <a:latin typeface="Segoe UI Light"/>
              <a:cs typeface="Segoe UI" pitchFamily="34" charset="0"/>
            </a:endParaRPr>
          </a:p>
        </p:txBody>
      </p:sp>
      <p:sp>
        <p:nvSpPr>
          <p:cNvPr id="4" name="Rectangle 3"/>
          <p:cNvSpPr/>
          <p:nvPr/>
        </p:nvSpPr>
        <p:spPr>
          <a:xfrm>
            <a:off x="8914983" y="6309556"/>
            <a:ext cx="1202971"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32" dirty="0"/>
          </a:p>
        </p:txBody>
      </p:sp>
      <p:sp>
        <p:nvSpPr>
          <p:cNvPr id="69" name="Rectangle 68"/>
          <p:cNvSpPr/>
          <p:nvPr/>
        </p:nvSpPr>
        <p:spPr>
          <a:xfrm>
            <a:off x="10524656" y="6305695"/>
            <a:ext cx="1186294"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Announced</a:t>
            </a:r>
            <a:endParaRPr lang="en-US" sz="1632" dirty="0"/>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87576" y="2913048"/>
            <a:ext cx="865982" cy="831800"/>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09903" y="3537786"/>
            <a:ext cx="865982" cy="831800"/>
          </a:xfrm>
          <a:prstGeom prst="rect">
            <a:avLst/>
          </a:prstGeom>
          <a:effectLst>
            <a:outerShdw blurRad="63500" sx="102000" sy="102000" algn="ctr" rotWithShape="0">
              <a:prstClr val="black">
                <a:alpha val="40000"/>
              </a:prstClr>
            </a:outerShdw>
          </a:effectLst>
        </p:spPr>
      </p:pic>
      <p:cxnSp>
        <p:nvCxnSpPr>
          <p:cNvPr id="6" name="Straight Connector 5"/>
          <p:cNvCxnSpPr/>
          <p:nvPr/>
        </p:nvCxnSpPr>
        <p:spPr>
          <a:xfrm>
            <a:off x="2384895" y="2475018"/>
            <a:ext cx="575589" cy="73916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487147" y="2242687"/>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Central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5" name="Straight Connector 74"/>
          <p:cNvCxnSpPr>
            <a:stCxn id="57" idx="3"/>
          </p:cNvCxnSpPr>
          <p:nvPr/>
        </p:nvCxnSpPr>
        <p:spPr>
          <a:xfrm flipV="1">
            <a:off x="1737413" y="3259817"/>
            <a:ext cx="289671" cy="705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805924" y="308044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California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9" name="Straight Connector 78"/>
          <p:cNvCxnSpPr/>
          <p:nvPr/>
        </p:nvCxnSpPr>
        <p:spPr>
          <a:xfrm flipH="1">
            <a:off x="3576399" y="3057554"/>
            <a:ext cx="451151" cy="33688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1"/>
          </p:cNvCxnSpPr>
          <p:nvPr/>
        </p:nvCxnSpPr>
        <p:spPr>
          <a:xfrm flipH="1" flipV="1">
            <a:off x="3570276" y="3393599"/>
            <a:ext cx="597611" cy="1806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p:cNvCxnSpPr>
          <p:nvPr/>
        </p:nvCxnSpPr>
        <p:spPr>
          <a:xfrm flipH="1" flipV="1">
            <a:off x="3570276" y="3402682"/>
            <a:ext cx="461792" cy="42479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793503" y="2051127"/>
            <a:ext cx="107172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Ireland</a:t>
            </a:r>
          </a:p>
        </p:txBody>
      </p:sp>
      <p:cxnSp>
        <p:nvCxnSpPr>
          <p:cNvPr id="83" name="Straight Connector 82"/>
          <p:cNvCxnSpPr>
            <a:stCxn id="82" idx="2"/>
          </p:cNvCxnSpPr>
          <p:nvPr/>
        </p:nvCxnSpPr>
        <p:spPr>
          <a:xfrm>
            <a:off x="5329366" y="2423975"/>
            <a:ext cx="474400" cy="37533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3895253" y="2805216"/>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bwMode="auto">
          <a:xfrm>
            <a:off x="4167887" y="3225238"/>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 2</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p:nvPr/>
        </p:nvSpPr>
        <p:spPr bwMode="auto">
          <a:xfrm>
            <a:off x="4032068" y="364105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4" name="Straight Connector 83"/>
          <p:cNvCxnSpPr>
            <a:stCxn id="85" idx="2"/>
          </p:cNvCxnSpPr>
          <p:nvPr/>
        </p:nvCxnSpPr>
        <p:spPr>
          <a:xfrm>
            <a:off x="3060172" y="2608526"/>
            <a:ext cx="43338" cy="69044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2512379" y="2235678"/>
            <a:ext cx="109558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Illinois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6" name="Rectangle 85"/>
          <p:cNvSpPr/>
          <p:nvPr/>
        </p:nvSpPr>
        <p:spPr bwMode="auto">
          <a:xfrm>
            <a:off x="862341" y="264912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7" name="Straight Connector 86"/>
          <p:cNvCxnSpPr>
            <a:stCxn id="86" idx="3"/>
          </p:cNvCxnSpPr>
          <p:nvPr/>
        </p:nvCxnSpPr>
        <p:spPr>
          <a:xfrm>
            <a:off x="1793830" y="2835554"/>
            <a:ext cx="1161699" cy="37858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1233367" y="3708879"/>
            <a:ext cx="112380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South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Texas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9" name="Straight Connector 88"/>
          <p:cNvCxnSpPr>
            <a:stCxn id="88" idx="3"/>
          </p:cNvCxnSpPr>
          <p:nvPr/>
        </p:nvCxnSpPr>
        <p:spPr>
          <a:xfrm flipV="1">
            <a:off x="2357177" y="3759245"/>
            <a:ext cx="462238" cy="13605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553622" y="5054795"/>
            <a:ext cx="237035" cy="29916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4723764" y="5340502"/>
            <a:ext cx="100028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Brazil South</a:t>
            </a:r>
            <a:endPar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Sao Paulo</a:t>
            </a:r>
          </a:p>
        </p:txBody>
      </p:sp>
      <p:cxnSp>
        <p:nvCxnSpPr>
          <p:cNvPr id="93" name="Straight Connector 92"/>
          <p:cNvCxnSpPr/>
          <p:nvPr/>
        </p:nvCxnSpPr>
        <p:spPr>
          <a:xfrm flipH="1">
            <a:off x="6272341" y="2464871"/>
            <a:ext cx="407820" cy="37556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6200497" y="2119863"/>
            <a:ext cx="103663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Netherlands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4" name="Rectangle 93"/>
          <p:cNvSpPr/>
          <p:nvPr/>
        </p:nvSpPr>
        <p:spPr bwMode="auto">
          <a:xfrm>
            <a:off x="9321386" y="2559407"/>
            <a:ext cx="1107862"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a:solidFill>
                  <a:srgbClr val="FFFFFF"/>
                </a:solidFill>
                <a:latin typeface="Verdana" panose="020B0604030504040204" pitchFamily="34" charset="0"/>
                <a:ea typeface="Verdana" panose="020B0604030504040204" pitchFamily="34" charset="0"/>
                <a:cs typeface="Verdana" panose="020B0604030504040204" pitchFamily="34" charset="0"/>
              </a:rPr>
              <a:t>China North *</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Beijing</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5" name="Straight Connector 94"/>
          <p:cNvCxnSpPr>
            <a:stCxn id="94" idx="2"/>
          </p:cNvCxnSpPr>
          <p:nvPr/>
        </p:nvCxnSpPr>
        <p:spPr>
          <a:xfrm>
            <a:off x="9875317" y="2932255"/>
            <a:ext cx="41379" cy="41065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8441851" y="2964307"/>
            <a:ext cx="115614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China South *</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Shanghai</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7" name="Straight Connector 96"/>
          <p:cNvCxnSpPr/>
          <p:nvPr/>
        </p:nvCxnSpPr>
        <p:spPr>
          <a:xfrm>
            <a:off x="8010346" y="3676891"/>
            <a:ext cx="599681" cy="319075"/>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11080620" y="2876585"/>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Saitama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9" name="Rectangle 98"/>
          <p:cNvSpPr/>
          <p:nvPr/>
        </p:nvSpPr>
        <p:spPr bwMode="auto">
          <a:xfrm>
            <a:off x="11080620" y="3342906"/>
            <a:ext cx="94906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Osaka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25054" y="2914177"/>
            <a:ext cx="865982" cy="831800"/>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flipH="1">
            <a:off x="10753382" y="3066095"/>
            <a:ext cx="349875" cy="26289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0662235" y="3469205"/>
            <a:ext cx="434062" cy="6653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7634001" y="3532796"/>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p:cNvSpPr/>
          <p:nvPr/>
        </p:nvSpPr>
        <p:spPr bwMode="auto">
          <a:xfrm>
            <a:off x="8649468" y="3455621"/>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05" name="Straight Connector 104"/>
          <p:cNvCxnSpPr/>
          <p:nvPr/>
        </p:nvCxnSpPr>
        <p:spPr>
          <a:xfrm>
            <a:off x="9479416" y="3298968"/>
            <a:ext cx="569118" cy="343135"/>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8839757" y="3773659"/>
            <a:ext cx="6503" cy="181158"/>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10132100" y="4010982"/>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Hong Kong</a:t>
            </a: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1077" y="3508624"/>
            <a:ext cx="865982" cy="831800"/>
          </a:xfrm>
          <a:prstGeom prst="rect">
            <a:avLst/>
          </a:prstGeom>
          <a:effectLst>
            <a:outerShdw blurRad="63500" sx="102000" sy="102000" algn="ctr" rotWithShape="0">
              <a:prstClr val="black">
                <a:alpha val="40000"/>
              </a:prstClr>
            </a:outerShdw>
          </a:effectLst>
        </p:spPr>
      </p:pic>
      <p:cxnSp>
        <p:nvCxnSpPr>
          <p:cNvPr id="112" name="Straight Connector 111"/>
          <p:cNvCxnSpPr/>
          <p:nvPr/>
        </p:nvCxnSpPr>
        <p:spPr>
          <a:xfrm flipH="1" flipV="1">
            <a:off x="9836430" y="3928666"/>
            <a:ext cx="321885" cy="30413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8144282" y="453640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SE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Singapore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4" name="Straight Connector 113"/>
          <p:cNvCxnSpPr>
            <a:stCxn id="113" idx="3"/>
          </p:cNvCxnSpPr>
          <p:nvPr/>
        </p:nvCxnSpPr>
        <p:spPr>
          <a:xfrm flipV="1">
            <a:off x="9075771" y="4574480"/>
            <a:ext cx="429160" cy="14834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303303" y="5829354"/>
            <a:ext cx="622906" cy="10091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9159197" y="5621744"/>
            <a:ext cx="120603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Melbourne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2" name="Straight Connector 121"/>
          <p:cNvCxnSpPr>
            <a:stCxn id="119" idx="2"/>
          </p:cNvCxnSpPr>
          <p:nvPr/>
        </p:nvCxnSpPr>
        <p:spPr>
          <a:xfrm flipH="1">
            <a:off x="11145640" y="5427758"/>
            <a:ext cx="282918" cy="36949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auto">
          <a:xfrm>
            <a:off x="10860570" y="5054910"/>
            <a:ext cx="113597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Sydney</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8903502" y="6619239"/>
            <a:ext cx="2189805" cy="350330"/>
          </a:xfrm>
          <a:prstGeom prst="rect">
            <a:avLst/>
          </a:prstGeom>
        </p:spPr>
        <p:txBody>
          <a:bodyPr wrap="none">
            <a:spAutoFit/>
          </a:bodyPr>
          <a:lstStyle/>
          <a:p>
            <a:pPr marL="0" lvl="1" defTabSz="932151">
              <a:buSzPct val="100000"/>
            </a:pPr>
            <a:r>
              <a:rPr lang="en-US" sz="1632" spc="-30" dirty="0">
                <a:latin typeface="Segoe UI Light" panose="020B0502040204020203" pitchFamily="34" charset="0"/>
                <a:cs typeface="Segoe UI Light" panose="020B0502040204020203" pitchFamily="34" charset="0"/>
              </a:rPr>
              <a:t>* Operated by 21Vianet</a:t>
            </a:r>
          </a:p>
        </p:txBody>
      </p:sp>
    </p:spTree>
    <p:extLst>
      <p:ext uri="{BB962C8B-B14F-4D97-AF65-F5344CB8AC3E}">
        <p14:creationId xmlns:p14="http://schemas.microsoft.com/office/powerpoint/2010/main" val="400325683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93B6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580" y="79597"/>
            <a:ext cx="3017487" cy="3661925"/>
          </a:xfrm>
          <a:prstGeom prst="rect">
            <a:avLst/>
          </a:prstGeom>
        </p:spPr>
      </p:pic>
      <p:pic>
        <p:nvPicPr>
          <p:cNvPr id="5" name="Picture 4"/>
          <p:cNvPicPr>
            <a:picLocks noChangeAspect="1"/>
          </p:cNvPicPr>
          <p:nvPr/>
        </p:nvPicPr>
        <p:blipFill>
          <a:blip r:embed="rId4"/>
          <a:stretch>
            <a:fillRect/>
          </a:stretch>
        </p:blipFill>
        <p:spPr>
          <a:xfrm>
            <a:off x="3475067" y="79597"/>
            <a:ext cx="2834639" cy="3691982"/>
          </a:xfrm>
          <a:prstGeom prst="rect">
            <a:avLst/>
          </a:prstGeom>
        </p:spPr>
      </p:pic>
      <p:pic>
        <p:nvPicPr>
          <p:cNvPr id="6" name="Picture 5"/>
          <p:cNvPicPr>
            <a:picLocks noChangeAspect="1"/>
          </p:cNvPicPr>
          <p:nvPr/>
        </p:nvPicPr>
        <p:blipFill>
          <a:blip r:embed="rId5"/>
          <a:stretch>
            <a:fillRect/>
          </a:stretch>
        </p:blipFill>
        <p:spPr>
          <a:xfrm>
            <a:off x="6309706" y="79597"/>
            <a:ext cx="2776960" cy="3661925"/>
          </a:xfrm>
          <a:prstGeom prst="rect">
            <a:avLst/>
          </a:prstGeom>
        </p:spPr>
      </p:pic>
      <p:pic>
        <p:nvPicPr>
          <p:cNvPr id="7" name="Picture 6"/>
          <p:cNvPicPr>
            <a:picLocks noChangeAspect="1"/>
          </p:cNvPicPr>
          <p:nvPr/>
        </p:nvPicPr>
        <p:blipFill>
          <a:blip r:embed="rId6"/>
          <a:stretch>
            <a:fillRect/>
          </a:stretch>
        </p:blipFill>
        <p:spPr>
          <a:xfrm>
            <a:off x="9085586" y="73582"/>
            <a:ext cx="2777366" cy="3697997"/>
          </a:xfrm>
          <a:prstGeom prst="rect">
            <a:avLst/>
          </a:prstGeom>
        </p:spPr>
      </p:pic>
      <p:pic>
        <p:nvPicPr>
          <p:cNvPr id="9" name="Picture 8"/>
          <p:cNvPicPr>
            <a:picLocks noChangeAspect="1"/>
          </p:cNvPicPr>
          <p:nvPr/>
        </p:nvPicPr>
        <p:blipFill rotWithShape="1">
          <a:blip r:embed="rId7"/>
          <a:srcRect r="16628"/>
          <a:stretch/>
        </p:blipFill>
        <p:spPr>
          <a:xfrm>
            <a:off x="348719" y="5099350"/>
            <a:ext cx="11867643" cy="1242452"/>
          </a:xfrm>
          <a:prstGeom prst="rect">
            <a:avLst/>
          </a:prstGeom>
        </p:spPr>
      </p:pic>
      <p:pic>
        <p:nvPicPr>
          <p:cNvPr id="8" name="Picture 7"/>
          <p:cNvPicPr>
            <a:picLocks noChangeAspect="1"/>
          </p:cNvPicPr>
          <p:nvPr/>
        </p:nvPicPr>
        <p:blipFill>
          <a:blip r:embed="rId8"/>
          <a:stretch>
            <a:fillRect/>
          </a:stretch>
        </p:blipFill>
        <p:spPr>
          <a:xfrm>
            <a:off x="348719" y="3860769"/>
            <a:ext cx="9452541" cy="1254221"/>
          </a:xfrm>
          <a:prstGeom prst="rect">
            <a:avLst/>
          </a:prstGeom>
        </p:spPr>
      </p:pic>
      <p:pic>
        <p:nvPicPr>
          <p:cNvPr id="10" name="Picture 9"/>
          <p:cNvPicPr>
            <a:picLocks noChangeAspect="1"/>
          </p:cNvPicPr>
          <p:nvPr/>
        </p:nvPicPr>
        <p:blipFill rotWithShape="1">
          <a:blip r:embed="rId7"/>
          <a:srcRect l="83255"/>
          <a:stretch/>
        </p:blipFill>
        <p:spPr>
          <a:xfrm>
            <a:off x="9801525" y="3900351"/>
            <a:ext cx="2377149" cy="1239111"/>
          </a:xfrm>
          <a:prstGeom prst="rect">
            <a:avLst/>
          </a:prstGeom>
        </p:spPr>
      </p:pic>
      <p:pic>
        <p:nvPicPr>
          <p:cNvPr id="12" name="Picture 4" descr="http://www.jbase.com/new/products/images/java.png"/>
          <p:cNvPicPr>
            <a:picLocks noChangeAspect="1" noChangeArrowheads="1"/>
          </p:cNvPicPr>
          <p:nvPr/>
        </p:nvPicPr>
        <p:blipFill>
          <a:blip r:embed="rId9" cstate="print">
            <a:lum bright="100000" contrast="100000"/>
          </a:blip>
          <a:srcRect/>
          <a:stretch>
            <a:fillRect/>
          </a:stretch>
        </p:blipFill>
        <p:spPr bwMode="auto">
          <a:xfrm>
            <a:off x="4310310" y="6196472"/>
            <a:ext cx="409194" cy="763478"/>
          </a:xfrm>
          <a:prstGeom prst="rect">
            <a:avLst/>
          </a:prstGeom>
          <a:noFill/>
        </p:spPr>
      </p:pic>
      <p:pic>
        <p:nvPicPr>
          <p:cNvPr id="13" name="Picture 12" descr="PHP.png"/>
          <p:cNvPicPr>
            <a:picLocks noChangeAspect="1"/>
          </p:cNvPicPr>
          <p:nvPr/>
        </p:nvPicPr>
        <p:blipFill>
          <a:blip r:embed="rId10" cstate="print"/>
          <a:stretch>
            <a:fillRect/>
          </a:stretch>
        </p:blipFill>
        <p:spPr>
          <a:xfrm>
            <a:off x="5659880" y="6397190"/>
            <a:ext cx="967613" cy="508905"/>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54848" y="6373195"/>
            <a:ext cx="1815086" cy="524587"/>
          </a:xfrm>
          <a:prstGeom prst="rect">
            <a:avLst/>
          </a:prstGeom>
          <a:noFill/>
        </p:spPr>
      </p:pic>
      <p:pic>
        <p:nvPicPr>
          <p:cNvPr id="15" name="Picture 14"/>
          <p:cNvPicPr>
            <a:picLocks noChangeAspect="1"/>
          </p:cNvPicPr>
          <p:nvPr/>
        </p:nvPicPr>
        <p:blipFill>
          <a:blip r:embed="rId12"/>
          <a:stretch>
            <a:fillRect/>
          </a:stretch>
        </p:blipFill>
        <p:spPr>
          <a:xfrm>
            <a:off x="10097861" y="6462411"/>
            <a:ext cx="1377373" cy="338254"/>
          </a:xfrm>
          <a:prstGeom prst="rect">
            <a:avLst/>
          </a:prstGeom>
        </p:spPr>
      </p:pic>
      <p:pic>
        <p:nvPicPr>
          <p:cNvPr id="16" name="Picture 15"/>
          <p:cNvPicPr>
            <a:picLocks noChangeAspect="1"/>
          </p:cNvPicPr>
          <p:nvPr/>
        </p:nvPicPr>
        <p:blipFill>
          <a:blip r:embed="rId13">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567868" y="6417184"/>
            <a:ext cx="1589619" cy="420114"/>
          </a:xfrm>
          <a:prstGeom prst="rect">
            <a:avLst/>
          </a:prstGeom>
        </p:spPr>
      </p:pic>
    </p:spTree>
    <p:extLst>
      <p:ext uri="{BB962C8B-B14F-4D97-AF65-F5344CB8AC3E}">
        <p14:creationId xmlns:p14="http://schemas.microsoft.com/office/powerpoint/2010/main" val="34141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5"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19352"/>
            <a:ext cx="12709720" cy="5875173"/>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38" name="Rectangle 253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34" name="Rectangle 2533"/>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2532" name="Rectangle 2531"/>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2530" name="Rectangle 2529"/>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2536" name="Rectangle 2535"/>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2566" name="Rectangle 2565"/>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br>
              <a:rPr lang="en-US" sz="4800" kern="0" baseline="30000" dirty="0" smtClean="0">
                <a:gradFill>
                  <a:gsLst>
                    <a:gs pos="0">
                      <a:srgbClr val="00188F">
                        <a:lumMod val="5000"/>
                        <a:lumOff val="95000"/>
                      </a:srgbClr>
                    </a:gs>
                    <a:gs pos="100000">
                      <a:srgbClr val="EFEFEF"/>
                    </a:gs>
                  </a:gsLst>
                  <a:lin ang="5400000" scaled="1"/>
                </a:gradFill>
                <a:latin typeface="Segoe UI Light"/>
              </a:rPr>
            </a:br>
            <a:r>
              <a:rPr lang="en-US" sz="4800" kern="0" baseline="30000" dirty="0" smtClean="0">
                <a:gradFill>
                  <a:gsLst>
                    <a:gs pos="0">
                      <a:srgbClr val="00188F">
                        <a:lumMod val="5000"/>
                        <a:lumOff val="95000"/>
                      </a:srgbClr>
                    </a:gs>
                    <a:gs pos="100000">
                      <a:srgbClr val="EFEFEF"/>
                    </a:gs>
                  </a:gsLst>
                  <a:lin ang="5400000" scaled="1"/>
                </a:gradFill>
                <a:latin typeface="Segoe UI Light"/>
              </a:rPr>
              <a:t>services</a:t>
            </a:r>
            <a:endParaRPr lang="en-US" sz="4800" kern="0" baseline="30000" dirty="0">
              <a:gradFill>
                <a:gsLst>
                  <a:gs pos="0">
                    <a:srgbClr val="00188F">
                      <a:lumMod val="5000"/>
                      <a:lumOff val="95000"/>
                    </a:srgbClr>
                  </a:gs>
                  <a:gs pos="100000">
                    <a:srgbClr val="EFEFEF"/>
                  </a:gs>
                </a:gsLst>
                <a:lin ang="5400000" scaled="1"/>
              </a:gradFill>
              <a:latin typeface="Segoe UI Light"/>
            </a:endParaRPr>
          </a:p>
        </p:txBody>
      </p:sp>
      <p:sp>
        <p:nvSpPr>
          <p:cNvPr id="2564" name="Rectangle 256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2555" name="Rectangle 255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2553" name="Rectangle 2552"/>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2549" name="Rectangle 2548"/>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2557" name="Rectangle 255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2551" name="Rectangle 2550"/>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2562" name="Rectangle 2561"/>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2503" name="Rectangle 2502"/>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2507"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2501" name="Rectangle 2500"/>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2558" name="Picture 25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02" name="L-Shape 5101"/>
          <p:cNvSpPr/>
          <p:nvPr/>
        </p:nvSpPr>
        <p:spPr bwMode="auto">
          <a:xfrm>
            <a:off x="3650914" y="1646896"/>
            <a:ext cx="860880" cy="825944"/>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52"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103" name="L-Shape 5102"/>
          <p:cNvSpPr/>
          <p:nvPr/>
        </p:nvSpPr>
        <p:spPr bwMode="auto">
          <a:xfrm flipH="1" flipV="1">
            <a:off x="4337997" y="1646896"/>
            <a:ext cx="991104" cy="825944"/>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2"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104" name="L-Shape 5103"/>
          <p:cNvSpPr/>
          <p:nvPr/>
        </p:nvSpPr>
        <p:spPr bwMode="auto">
          <a:xfrm flipH="1" flipV="1">
            <a:off x="4318502" y="2570974"/>
            <a:ext cx="1009185" cy="768100"/>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63" name="Picture 2562"/>
          <p:cNvPicPr>
            <a:picLocks noChangeAspect="1"/>
          </p:cNvPicPr>
          <p:nvPr/>
        </p:nvPicPr>
        <p:blipFill>
          <a:blip r:embed="rId6"/>
          <a:stretch>
            <a:fillRect/>
          </a:stretch>
        </p:blipFill>
        <p:spPr>
          <a:xfrm>
            <a:off x="5787264" y="1713397"/>
            <a:ext cx="384545" cy="435206"/>
          </a:xfrm>
          <a:prstGeom prst="rect">
            <a:avLst/>
          </a:prstGeom>
        </p:spPr>
      </p:pic>
      <p:sp>
        <p:nvSpPr>
          <p:cNvPr id="5148" name="L-Shape 5147"/>
          <p:cNvSpPr/>
          <p:nvPr/>
        </p:nvSpPr>
        <p:spPr bwMode="auto">
          <a:xfrm flipV="1">
            <a:off x="5570345" y="1650280"/>
            <a:ext cx="969768" cy="825944"/>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0"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161" name="L-Shape 5160"/>
          <p:cNvSpPr/>
          <p:nvPr/>
        </p:nvSpPr>
        <p:spPr bwMode="auto">
          <a:xfrm flipH="1">
            <a:off x="6484538" y="1650280"/>
            <a:ext cx="837620" cy="825944"/>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56"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164" name="L-Shape 5163"/>
          <p:cNvSpPr/>
          <p:nvPr/>
        </p:nvSpPr>
        <p:spPr bwMode="auto">
          <a:xfrm>
            <a:off x="5570345" y="2570974"/>
            <a:ext cx="860880" cy="768100"/>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50" name="Freeform 2549"/>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168" name="Analytics - blue"/>
          <p:cNvSpPr/>
          <p:nvPr/>
        </p:nvSpPr>
        <p:spPr bwMode="auto">
          <a:xfrm flipH="1" flipV="1">
            <a:off x="6378270" y="2570974"/>
            <a:ext cx="943888" cy="779498"/>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09" name="Rectangle 2508"/>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a:t>
            </a:r>
            <a:r>
              <a:rPr lang="en-US" sz="4800" kern="0" baseline="30000" dirty="0" smtClean="0">
                <a:gradFill>
                  <a:gsLst>
                    <a:gs pos="0">
                      <a:srgbClr val="00188F">
                        <a:lumMod val="5000"/>
                        <a:lumOff val="95000"/>
                      </a:srgbClr>
                    </a:gs>
                    <a:gs pos="100000">
                      <a:srgbClr val="EFEFEF"/>
                    </a:gs>
                  </a:gsLst>
                  <a:lin ang="5400000" scaled="1"/>
                </a:gradFill>
                <a:latin typeface="Segoe UI Light"/>
              </a:rPr>
              <a:t>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0" name="Rectangle 2559"/>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2505"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2518" name="Rectangle 2517"/>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2520" name="Rectangle 2519"/>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2516" name="Rectangle 2515"/>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2506" name="Picture 25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174" name="L-Shape 5173"/>
          <p:cNvSpPr/>
          <p:nvPr/>
        </p:nvSpPr>
        <p:spPr bwMode="auto">
          <a:xfrm flipV="1">
            <a:off x="2677477" y="4973462"/>
            <a:ext cx="860880" cy="822960"/>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04" name="Picture 25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175" name="L-Shape 5174"/>
          <p:cNvSpPr/>
          <p:nvPr/>
        </p:nvSpPr>
        <p:spPr bwMode="auto">
          <a:xfrm>
            <a:off x="3648807" y="2576049"/>
            <a:ext cx="787132" cy="770522"/>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8" name="Picture 250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76" name="L-Shape 5175"/>
          <p:cNvSpPr/>
          <p:nvPr/>
        </p:nvSpPr>
        <p:spPr bwMode="auto">
          <a:xfrm rot="5400000" flipH="1">
            <a:off x="2687118" y="2533289"/>
            <a:ext cx="806162" cy="820402"/>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2" name="Picture 2501"/>
          <p:cNvPicPr>
            <a:picLocks noChangeAspect="1"/>
          </p:cNvPicPr>
          <p:nvPr/>
        </p:nvPicPr>
        <p:blipFill>
          <a:blip r:embed="rId11"/>
          <a:stretch>
            <a:fillRect/>
          </a:stretch>
        </p:blipFill>
        <p:spPr>
          <a:xfrm>
            <a:off x="2858309" y="1679339"/>
            <a:ext cx="447765" cy="378933"/>
          </a:xfrm>
          <a:prstGeom prst="rect">
            <a:avLst/>
          </a:prstGeom>
          <a:noFill/>
        </p:spPr>
      </p:pic>
      <p:sp>
        <p:nvSpPr>
          <p:cNvPr id="5177" name="L-Shape 5176"/>
          <p:cNvSpPr/>
          <p:nvPr/>
        </p:nvSpPr>
        <p:spPr bwMode="auto">
          <a:xfrm rot="5400000" flipV="1">
            <a:off x="2666466" y="1638907"/>
            <a:ext cx="835291" cy="8325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19"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178" name="L-Shape 5177"/>
          <p:cNvSpPr/>
          <p:nvPr/>
        </p:nvSpPr>
        <p:spPr bwMode="auto">
          <a:xfrm flipH="1">
            <a:off x="3544779" y="4973462"/>
            <a:ext cx="854111" cy="822960"/>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1"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179" name="L-Shape 5178"/>
          <p:cNvSpPr/>
          <p:nvPr/>
        </p:nvSpPr>
        <p:spPr bwMode="auto">
          <a:xfrm flipV="1">
            <a:off x="4600064" y="4973462"/>
            <a:ext cx="879841" cy="822960"/>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180" name="L-Shape 5179"/>
          <p:cNvSpPr/>
          <p:nvPr/>
        </p:nvSpPr>
        <p:spPr bwMode="auto">
          <a:xfrm flipH="1">
            <a:off x="5292557" y="4973462"/>
            <a:ext cx="990808" cy="822960"/>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61"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181" name="L-Shape 5180"/>
          <p:cNvSpPr/>
          <p:nvPr/>
        </p:nvSpPr>
        <p:spPr bwMode="auto">
          <a:xfrm rot="5400000" flipV="1">
            <a:off x="6483515" y="4979628"/>
            <a:ext cx="835291" cy="822960"/>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183" name="Group 5182"/>
          <p:cNvGrpSpPr/>
          <p:nvPr/>
        </p:nvGrpSpPr>
        <p:grpSpPr>
          <a:xfrm>
            <a:off x="8191659" y="3957206"/>
            <a:ext cx="832576" cy="835291"/>
            <a:chOff x="2667824" y="1637549"/>
            <a:chExt cx="832576" cy="835291"/>
          </a:xfrm>
        </p:grpSpPr>
        <p:pic>
          <p:nvPicPr>
            <p:cNvPr id="5184" name="Picture 5183"/>
            <p:cNvPicPr>
              <a:picLocks noChangeAspect="1"/>
            </p:cNvPicPr>
            <p:nvPr/>
          </p:nvPicPr>
          <p:blipFill>
            <a:blip r:embed="rId11">
              <a:lum bright="-100000"/>
            </a:blip>
            <a:stretch>
              <a:fillRect/>
            </a:stretch>
          </p:blipFill>
          <p:spPr>
            <a:xfrm>
              <a:off x="2858309" y="1679339"/>
              <a:ext cx="447765" cy="378933"/>
            </a:xfrm>
            <a:prstGeom prst="rect">
              <a:avLst/>
            </a:prstGeom>
            <a:noFill/>
          </p:spPr>
        </p:pic>
        <p:sp>
          <p:nvSpPr>
            <p:cNvPr id="5185" name="L-Shape 5184"/>
            <p:cNvSpPr/>
            <p:nvPr/>
          </p:nvSpPr>
          <p:spPr bwMode="auto">
            <a:xfrm rot="5400000" flipV="1">
              <a:off x="2666466" y="1638907"/>
              <a:ext cx="835291" cy="832576"/>
            </a:xfrm>
            <a:prstGeom prst="corner">
              <a:avLst>
                <a:gd name="adj1" fmla="val 38444"/>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86" name="Group 5185"/>
          <p:cNvGrpSpPr/>
          <p:nvPr/>
        </p:nvGrpSpPr>
        <p:grpSpPr>
          <a:xfrm>
            <a:off x="7776491" y="4796105"/>
            <a:ext cx="820402" cy="806162"/>
            <a:chOff x="2679998" y="2540409"/>
            <a:chExt cx="820402" cy="806162"/>
          </a:xfrm>
        </p:grpSpPr>
        <p:pic>
          <p:nvPicPr>
            <p:cNvPr id="5187" name="Picture 5186"/>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88" name="L-Shape 5187"/>
            <p:cNvSpPr/>
            <p:nvPr/>
          </p:nvSpPr>
          <p:spPr bwMode="auto">
            <a:xfrm rot="5400000" flipH="1">
              <a:off x="2687118" y="2533289"/>
              <a:ext cx="806162" cy="820402"/>
            </a:xfrm>
            <a:prstGeom prst="corner">
              <a:avLst>
                <a:gd name="adj1" fmla="val 38444"/>
                <a:gd name="adj2" fmla="val 90894"/>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97" name="Group 5196"/>
          <p:cNvGrpSpPr/>
          <p:nvPr/>
        </p:nvGrpSpPr>
        <p:grpSpPr>
          <a:xfrm>
            <a:off x="8696254" y="5228650"/>
            <a:ext cx="860880" cy="825944"/>
            <a:chOff x="3650914" y="1646896"/>
            <a:chExt cx="860880" cy="825944"/>
          </a:xfrm>
        </p:grpSpPr>
        <p:pic>
          <p:nvPicPr>
            <p:cNvPr id="5198" name="Picture 5197"/>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99" name="L-Shape 5198"/>
            <p:cNvSpPr/>
            <p:nvPr/>
          </p:nvSpPr>
          <p:spPr bwMode="auto">
            <a:xfrm>
              <a:off x="3650914" y="1646896"/>
              <a:ext cx="860880" cy="825944"/>
            </a:xfrm>
            <a:prstGeom prst="corner">
              <a:avLst>
                <a:gd name="adj1" fmla="val 38444"/>
                <a:gd name="adj2" fmla="val 7330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0" name="Group 5199"/>
          <p:cNvGrpSpPr/>
          <p:nvPr/>
        </p:nvGrpSpPr>
        <p:grpSpPr>
          <a:xfrm>
            <a:off x="9387307" y="4604756"/>
            <a:ext cx="787132" cy="770522"/>
            <a:chOff x="3648807" y="2576049"/>
            <a:chExt cx="787132" cy="770522"/>
          </a:xfrm>
        </p:grpSpPr>
        <p:pic>
          <p:nvPicPr>
            <p:cNvPr id="5201" name="Picture 5200"/>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202" name="L-Shape 5201"/>
            <p:cNvSpPr/>
            <p:nvPr/>
          </p:nvSpPr>
          <p:spPr bwMode="auto">
            <a:xfrm>
              <a:off x="3648807" y="2576049"/>
              <a:ext cx="787132" cy="770522"/>
            </a:xfrm>
            <a:prstGeom prst="corner">
              <a:avLst>
                <a:gd name="adj1" fmla="val 46867"/>
                <a:gd name="adj2" fmla="val 7112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3" name="Group 5202"/>
          <p:cNvGrpSpPr/>
          <p:nvPr/>
        </p:nvGrpSpPr>
        <p:grpSpPr>
          <a:xfrm>
            <a:off x="9095612" y="3673621"/>
            <a:ext cx="991104" cy="825944"/>
            <a:chOff x="4337997" y="1646896"/>
            <a:chExt cx="991104" cy="825944"/>
          </a:xfrm>
        </p:grpSpPr>
        <p:pic>
          <p:nvPicPr>
            <p:cNvPr id="5204" name="Picture 7" descr="C:\Users\Jonahs\Dropbox\Projects SCOTT\MEET Windows Azure\source\Background\tile-icon-identity.png"/>
            <p:cNvPicPr>
              <a:picLocks noChangeAspect="1" noChangeArrowheads="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05" name="L-Shape 5204"/>
            <p:cNvSpPr/>
            <p:nvPr/>
          </p:nvSpPr>
          <p:spPr bwMode="auto">
            <a:xfrm flipH="1" flipV="1">
              <a:off x="4337997" y="1646896"/>
              <a:ext cx="991104" cy="825944"/>
            </a:xfrm>
            <a:prstGeom prst="corner">
              <a:avLst>
                <a:gd name="adj1" fmla="val 47670"/>
                <a:gd name="adj2" fmla="val 823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2" name="Group 5211"/>
          <p:cNvGrpSpPr/>
          <p:nvPr/>
        </p:nvGrpSpPr>
        <p:grpSpPr>
          <a:xfrm>
            <a:off x="10728779" y="5501622"/>
            <a:ext cx="860880" cy="815356"/>
            <a:chOff x="5570345" y="2523718"/>
            <a:chExt cx="860880" cy="815356"/>
          </a:xfrm>
        </p:grpSpPr>
        <p:pic>
          <p:nvPicPr>
            <p:cNvPr id="5213" name="Picture 2" descr="\\MAGNUM\Projects\Microsoft\Cloud Power FY12\Design\Icons\PNGs\Cloud_on_your_terms.png"/>
            <p:cNvPicPr>
              <a:picLocks noChangeAspect="1" noChangeArrowheads="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bwMode="auto">
            <a:xfrm>
              <a:off x="5683078" y="2523718"/>
              <a:ext cx="620508" cy="620595"/>
            </a:xfrm>
            <a:prstGeom prst="rect">
              <a:avLst/>
            </a:prstGeom>
            <a:noFill/>
            <a:ln>
              <a:noFill/>
            </a:ln>
          </p:spPr>
        </p:pic>
        <p:sp>
          <p:nvSpPr>
            <p:cNvPr id="5214" name="L-Shape 5213"/>
            <p:cNvSpPr/>
            <p:nvPr/>
          </p:nvSpPr>
          <p:spPr bwMode="auto">
            <a:xfrm>
              <a:off x="5570345" y="2570974"/>
              <a:ext cx="860880" cy="768100"/>
            </a:xfrm>
            <a:prstGeom prst="corner">
              <a:avLst>
                <a:gd name="adj1" fmla="val 38444"/>
                <a:gd name="adj2" fmla="val 8996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5" name="Group 5214"/>
          <p:cNvGrpSpPr/>
          <p:nvPr/>
        </p:nvGrpSpPr>
        <p:grpSpPr>
          <a:xfrm>
            <a:off x="10511381" y="4675693"/>
            <a:ext cx="943888" cy="779498"/>
            <a:chOff x="6378270" y="2570974"/>
            <a:chExt cx="943888" cy="779498"/>
          </a:xfrm>
        </p:grpSpPr>
        <p:sp>
          <p:nvSpPr>
            <p:cNvPr id="5216" name="Freeform 5215"/>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000607"/>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17" name="Analytics - blue"/>
            <p:cNvSpPr/>
            <p:nvPr/>
          </p:nvSpPr>
          <p:spPr bwMode="auto">
            <a:xfrm flipH="1" flipV="1">
              <a:off x="6378270" y="2570974"/>
              <a:ext cx="943888" cy="779498"/>
            </a:xfrm>
            <a:prstGeom prst="corner">
              <a:avLst>
                <a:gd name="adj1" fmla="val 46590"/>
                <a:gd name="adj2" fmla="val 10267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2" name="Group 5221"/>
          <p:cNvGrpSpPr/>
          <p:nvPr/>
        </p:nvGrpSpPr>
        <p:grpSpPr>
          <a:xfrm>
            <a:off x="9613608" y="5435117"/>
            <a:ext cx="1009185" cy="768100"/>
            <a:chOff x="4318502" y="2570974"/>
            <a:chExt cx="1009185" cy="768100"/>
          </a:xfrm>
        </p:grpSpPr>
        <p:sp>
          <p:nvSpPr>
            <p:cNvPr id="5223"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224" name="L-Shape 5223"/>
            <p:cNvSpPr/>
            <p:nvPr/>
          </p:nvSpPr>
          <p:spPr bwMode="auto">
            <a:xfrm flipH="1" flipV="1">
              <a:off x="4318502" y="2570974"/>
              <a:ext cx="1009185" cy="768100"/>
            </a:xfrm>
            <a:prstGeom prst="corner">
              <a:avLst>
                <a:gd name="adj1" fmla="val 38444"/>
                <a:gd name="adj2" fmla="val 9830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5" name="Group 5224"/>
          <p:cNvGrpSpPr/>
          <p:nvPr/>
        </p:nvGrpSpPr>
        <p:grpSpPr>
          <a:xfrm>
            <a:off x="10146747" y="3778812"/>
            <a:ext cx="969768" cy="825944"/>
            <a:chOff x="5570345" y="1650280"/>
            <a:chExt cx="969768" cy="825944"/>
          </a:xfrm>
        </p:grpSpPr>
        <p:pic>
          <p:nvPicPr>
            <p:cNvPr id="5226" name="Picture 5225"/>
            <p:cNvPicPr>
              <a:picLocks noChangeAspect="1"/>
            </p:cNvPicPr>
            <p:nvPr/>
          </p:nvPicPr>
          <p:blipFill>
            <a:blip r:embed="rId6">
              <a:lum bright="-100000"/>
            </a:blip>
            <a:stretch>
              <a:fillRect/>
            </a:stretch>
          </p:blipFill>
          <p:spPr>
            <a:xfrm>
              <a:off x="5787264" y="1713397"/>
              <a:ext cx="384545" cy="435206"/>
            </a:xfrm>
            <a:prstGeom prst="rect">
              <a:avLst/>
            </a:prstGeom>
          </p:spPr>
        </p:pic>
        <p:sp>
          <p:nvSpPr>
            <p:cNvPr id="5227" name="L-Shape 5226"/>
            <p:cNvSpPr/>
            <p:nvPr/>
          </p:nvSpPr>
          <p:spPr bwMode="auto">
            <a:xfrm flipV="1">
              <a:off x="5570345" y="1650280"/>
              <a:ext cx="969768" cy="825944"/>
            </a:xfrm>
            <a:prstGeom prst="corner">
              <a:avLst>
                <a:gd name="adj1" fmla="val 50745"/>
                <a:gd name="adj2" fmla="val 100563"/>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8" name="Group 5227"/>
          <p:cNvGrpSpPr/>
          <p:nvPr/>
        </p:nvGrpSpPr>
        <p:grpSpPr>
          <a:xfrm>
            <a:off x="11122644" y="3785348"/>
            <a:ext cx="837620" cy="825944"/>
            <a:chOff x="6484538" y="1650280"/>
            <a:chExt cx="837620" cy="825944"/>
          </a:xfrm>
        </p:grpSpPr>
        <p:sp>
          <p:nvSpPr>
            <p:cNvPr id="5229"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230" name="L-Shape 5229"/>
            <p:cNvSpPr/>
            <p:nvPr/>
          </p:nvSpPr>
          <p:spPr bwMode="auto">
            <a:xfrm flipH="1">
              <a:off x="6484538" y="1650280"/>
              <a:ext cx="837620" cy="825944"/>
            </a:xfrm>
            <a:prstGeom prst="corner">
              <a:avLst>
                <a:gd name="adj1" fmla="val 38444"/>
                <a:gd name="adj2" fmla="val 8253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1" name="Group 5230"/>
          <p:cNvGrpSpPr/>
          <p:nvPr/>
        </p:nvGrpSpPr>
        <p:grpSpPr>
          <a:xfrm>
            <a:off x="9109867" y="4732415"/>
            <a:ext cx="860880" cy="825944"/>
            <a:chOff x="2677477" y="3725742"/>
            <a:chExt cx="860880" cy="825944"/>
          </a:xfrm>
        </p:grpSpPr>
        <p:sp>
          <p:nvSpPr>
            <p:cNvPr id="523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0607"/>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33" name="L-Shape 5232"/>
            <p:cNvSpPr/>
            <p:nvPr/>
          </p:nvSpPr>
          <p:spPr bwMode="auto">
            <a:xfrm>
              <a:off x="2677477" y="3725742"/>
              <a:ext cx="860880" cy="825944"/>
            </a:xfrm>
            <a:prstGeom prst="corner">
              <a:avLst>
                <a:gd name="adj1" fmla="val 38444"/>
                <a:gd name="adj2" fmla="val 76380"/>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4" name="Group 5233"/>
          <p:cNvGrpSpPr/>
          <p:nvPr/>
        </p:nvGrpSpPr>
        <p:grpSpPr>
          <a:xfrm>
            <a:off x="10094023" y="5517878"/>
            <a:ext cx="1018513" cy="825944"/>
            <a:chOff x="3405639" y="3725742"/>
            <a:chExt cx="1018513" cy="825944"/>
          </a:xfrm>
        </p:grpSpPr>
        <p:pic>
          <p:nvPicPr>
            <p:cNvPr id="5235" name="Picture 3" descr="C:\Users\Jonahs\Dropbox\Projects SCOTT\MEET Windows Azure\source\Background\tile-icon-bigdata.png"/>
            <p:cNvPicPr>
              <a:picLocks noChangeAspect="1" noChangeArrowheads="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236" name="L-Shape 5235"/>
            <p:cNvSpPr/>
            <p:nvPr/>
          </p:nvSpPr>
          <p:spPr bwMode="auto">
            <a:xfrm flipH="1" flipV="1">
              <a:off x="3405639" y="3725742"/>
              <a:ext cx="1018513" cy="825944"/>
            </a:xfrm>
            <a:prstGeom prst="corner">
              <a:avLst>
                <a:gd name="adj1" fmla="val 49207"/>
                <a:gd name="adj2" fmla="val 946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7" name="Group 5236"/>
          <p:cNvGrpSpPr/>
          <p:nvPr/>
        </p:nvGrpSpPr>
        <p:grpSpPr>
          <a:xfrm>
            <a:off x="9315661" y="5661594"/>
            <a:ext cx="860880" cy="820402"/>
            <a:chOff x="4616402" y="3728513"/>
            <a:chExt cx="860880" cy="820402"/>
          </a:xfrm>
        </p:grpSpPr>
        <p:pic>
          <p:nvPicPr>
            <p:cNvPr id="5238" name="Picture 2" descr="C:\Users\Jonahs\Dropbox\Projects SCOTT\MEET Windows Azure\source\Background\tile-icon-storage.png"/>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39" name="L-Shape 5238"/>
            <p:cNvSpPr/>
            <p:nvPr/>
          </p:nvSpPr>
          <p:spPr bwMode="auto">
            <a:xfrm>
              <a:off x="4616402" y="3728513"/>
              <a:ext cx="860880" cy="820402"/>
            </a:xfrm>
            <a:prstGeom prst="corner">
              <a:avLst>
                <a:gd name="adj1" fmla="val 38444"/>
                <a:gd name="adj2" fmla="val 7971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0" name="Group 5239"/>
          <p:cNvGrpSpPr/>
          <p:nvPr/>
        </p:nvGrpSpPr>
        <p:grpSpPr>
          <a:xfrm>
            <a:off x="9847021" y="4442613"/>
            <a:ext cx="860880" cy="822960"/>
            <a:chOff x="5424327" y="3725955"/>
            <a:chExt cx="860880" cy="822960"/>
          </a:xfrm>
        </p:grpSpPr>
        <p:pic>
          <p:nvPicPr>
            <p:cNvPr id="5241" name="Picture 5240"/>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242" name="L-Shape 5241"/>
            <p:cNvSpPr/>
            <p:nvPr/>
          </p:nvSpPr>
          <p:spPr bwMode="auto">
            <a:xfrm flipH="1" flipV="1">
              <a:off x="5424327" y="3725955"/>
              <a:ext cx="860880" cy="822960"/>
            </a:xfrm>
            <a:prstGeom prst="corner">
              <a:avLst>
                <a:gd name="adj1" fmla="val 44546"/>
                <a:gd name="adj2" fmla="val 73388"/>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69" name="L-Shape 5168"/>
          <p:cNvSpPr/>
          <p:nvPr/>
        </p:nvSpPr>
        <p:spPr bwMode="auto">
          <a:xfrm>
            <a:off x="2677477" y="3725742"/>
            <a:ext cx="860880" cy="825944"/>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33" name="Picture 3" descr="C:\Users\Jonahs\Dropbox\Projects SCOTT\MEET Windows Azure\source\Background\tile-icon-bigdata.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170" name="L-Shape 5169"/>
          <p:cNvSpPr/>
          <p:nvPr/>
        </p:nvSpPr>
        <p:spPr bwMode="auto">
          <a:xfrm flipH="1" flipV="1">
            <a:off x="3405639" y="3725742"/>
            <a:ext cx="1018513" cy="825944"/>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5" name="Picture 2" descr="C:\Users\Jonahs\Dropbox\Projects SCOTT\MEET Windows Azure\source\Background\tile-icon-storag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172" name="L-Shape 5171"/>
          <p:cNvSpPr/>
          <p:nvPr/>
        </p:nvSpPr>
        <p:spPr bwMode="auto">
          <a:xfrm>
            <a:off x="4616402" y="3728513"/>
            <a:ext cx="860880" cy="820402"/>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1" name="Picture 253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173" name="L-Shape 5172"/>
          <p:cNvSpPr/>
          <p:nvPr/>
        </p:nvSpPr>
        <p:spPr bwMode="auto">
          <a:xfrm flipH="1" flipV="1">
            <a:off x="5424327" y="3725955"/>
            <a:ext cx="860880" cy="822960"/>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243" name="Group 5242"/>
          <p:cNvGrpSpPr/>
          <p:nvPr/>
        </p:nvGrpSpPr>
        <p:grpSpPr>
          <a:xfrm>
            <a:off x="10663691" y="4647697"/>
            <a:ext cx="860880" cy="822960"/>
            <a:chOff x="2677477" y="4973462"/>
            <a:chExt cx="860880" cy="822960"/>
          </a:xfrm>
        </p:grpSpPr>
        <p:pic>
          <p:nvPicPr>
            <p:cNvPr id="5244" name="Picture 5243"/>
            <p:cNvPicPr>
              <a:picLocks noChangeAspect="1"/>
            </p:cNvPicPr>
            <p:nvPr/>
          </p:nvPicPr>
          <p:blipFill>
            <a:blip r:embed="rId33" cstate="print">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5" name="L-Shape 5244"/>
            <p:cNvSpPr/>
            <p:nvPr/>
          </p:nvSpPr>
          <p:spPr bwMode="auto">
            <a:xfrm flipV="1">
              <a:off x="2677477" y="4973462"/>
              <a:ext cx="860880" cy="822960"/>
            </a:xfrm>
            <a:prstGeom prst="corner">
              <a:avLst>
                <a:gd name="adj1" fmla="val 38444"/>
                <a:gd name="adj2" fmla="val 9369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6" name="Group 5245"/>
          <p:cNvGrpSpPr/>
          <p:nvPr/>
        </p:nvGrpSpPr>
        <p:grpSpPr>
          <a:xfrm>
            <a:off x="9570245" y="4705118"/>
            <a:ext cx="854111" cy="822960"/>
            <a:chOff x="3544779" y="4973462"/>
            <a:chExt cx="854111" cy="822960"/>
          </a:xfrm>
        </p:grpSpPr>
        <p:sp>
          <p:nvSpPr>
            <p:cNvPr id="5247"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8" name="L-Shape 5247"/>
            <p:cNvSpPr/>
            <p:nvPr/>
          </p:nvSpPr>
          <p:spPr bwMode="auto">
            <a:xfrm flipH="1">
              <a:off x="3544779" y="4973462"/>
              <a:ext cx="854111" cy="822960"/>
            </a:xfrm>
            <a:prstGeom prst="corner">
              <a:avLst>
                <a:gd name="adj1" fmla="val 38444"/>
                <a:gd name="adj2" fmla="val 8610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9" name="Group 5248"/>
          <p:cNvGrpSpPr/>
          <p:nvPr/>
        </p:nvGrpSpPr>
        <p:grpSpPr>
          <a:xfrm>
            <a:off x="8618033" y="4687022"/>
            <a:ext cx="879841" cy="822960"/>
            <a:chOff x="4600064" y="4973462"/>
            <a:chExt cx="879841" cy="822960"/>
          </a:xfrm>
        </p:grpSpPr>
        <p:sp>
          <p:nvSpPr>
            <p:cNvPr id="5250"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251" name="L-Shape 5250"/>
            <p:cNvSpPr/>
            <p:nvPr/>
          </p:nvSpPr>
          <p:spPr bwMode="auto">
            <a:xfrm flipV="1">
              <a:off x="4600064" y="4973462"/>
              <a:ext cx="879841" cy="822960"/>
            </a:xfrm>
            <a:prstGeom prst="corner">
              <a:avLst>
                <a:gd name="adj1" fmla="val 43057"/>
                <a:gd name="adj2" fmla="val 7485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2" name="Group 5251"/>
          <p:cNvGrpSpPr/>
          <p:nvPr/>
        </p:nvGrpSpPr>
        <p:grpSpPr>
          <a:xfrm>
            <a:off x="9108885" y="3755668"/>
            <a:ext cx="990808" cy="822960"/>
            <a:chOff x="5292557" y="4973462"/>
            <a:chExt cx="990808" cy="822960"/>
          </a:xfrm>
        </p:grpSpPr>
        <p:pic>
          <p:nvPicPr>
            <p:cNvPr id="5253" name="Picture 2"/>
            <p:cNvPicPr>
              <a:picLocks noChangeAspect="1" noChangeArrowheads="1"/>
            </p:cNvPicPr>
            <p:nvPr/>
          </p:nvPicPr>
          <p:blipFill>
            <a:blip r:embed="rId35" cstate="print">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254" name="L-Shape 5253"/>
            <p:cNvSpPr/>
            <p:nvPr/>
          </p:nvSpPr>
          <p:spPr bwMode="auto">
            <a:xfrm flipH="1">
              <a:off x="5292557" y="4973462"/>
              <a:ext cx="990808" cy="822960"/>
            </a:xfrm>
            <a:prstGeom prst="corner">
              <a:avLst>
                <a:gd name="adj1" fmla="val 49207"/>
                <a:gd name="adj2" fmla="val 9020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5" name="Group 5254"/>
          <p:cNvGrpSpPr/>
          <p:nvPr/>
        </p:nvGrpSpPr>
        <p:grpSpPr>
          <a:xfrm>
            <a:off x="10270063" y="3707322"/>
            <a:ext cx="822960" cy="835291"/>
            <a:chOff x="6489681" y="4973462"/>
            <a:chExt cx="822960" cy="835291"/>
          </a:xfrm>
        </p:grpSpPr>
        <p:pic>
          <p:nvPicPr>
            <p:cNvPr id="5256" name="Picture 5" descr="C:\Users\Jonahs\Dropbox\Projects SCOTT\MEET Windows Azure\source\Background\tile-icon-CDN.png"/>
            <p:cNvPicPr>
              <a:picLocks noChangeAspect="1" noChangeArrowheads="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57" name="L-Shape 5256"/>
            <p:cNvSpPr/>
            <p:nvPr/>
          </p:nvSpPr>
          <p:spPr bwMode="auto">
            <a:xfrm rot="5400000" flipV="1">
              <a:off x="6483515" y="4979628"/>
              <a:ext cx="835291" cy="822960"/>
            </a:xfrm>
            <a:prstGeom prst="corner">
              <a:avLst>
                <a:gd name="adj1" fmla="val 80102"/>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332473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800"/>
                                  </p:stCondLst>
                                  <p:childTnLst>
                                    <p:set>
                                      <p:cBhvr>
                                        <p:cTn id="9" dur="1" fill="hold">
                                          <p:stCondLst>
                                            <p:cond delay="0"/>
                                          </p:stCondLst>
                                        </p:cTn>
                                        <p:tgtEl>
                                          <p:spTgt spid="5183"/>
                                        </p:tgtEl>
                                        <p:attrNameLst>
                                          <p:attrName>style.visibility</p:attrName>
                                        </p:attrNameLst>
                                      </p:cBhvr>
                                      <p:to>
                                        <p:strVal val="visible"/>
                                      </p:to>
                                    </p:set>
                                    <p:animEffect transition="in" filter="fade">
                                      <p:cBhvr>
                                        <p:cTn id="10" dur="250"/>
                                        <p:tgtEl>
                                          <p:spTgt spid="5183"/>
                                        </p:tgtEl>
                                      </p:cBhvr>
                                    </p:animEffect>
                                  </p:childTnLst>
                                </p:cTn>
                              </p:par>
                              <p:par>
                                <p:cTn id="11" presetID="10" presetClass="entr" presetSubtype="0" fill="hold" nodeType="withEffect">
                                  <p:stCondLst>
                                    <p:cond delay="800"/>
                                  </p:stCondLst>
                                  <p:childTnLst>
                                    <p:set>
                                      <p:cBhvr>
                                        <p:cTn id="12" dur="1" fill="hold">
                                          <p:stCondLst>
                                            <p:cond delay="0"/>
                                          </p:stCondLst>
                                        </p:cTn>
                                        <p:tgtEl>
                                          <p:spTgt spid="5186"/>
                                        </p:tgtEl>
                                        <p:attrNameLst>
                                          <p:attrName>style.visibility</p:attrName>
                                        </p:attrNameLst>
                                      </p:cBhvr>
                                      <p:to>
                                        <p:strVal val="visible"/>
                                      </p:to>
                                    </p:set>
                                    <p:animEffect transition="in" filter="fade">
                                      <p:cBhvr>
                                        <p:cTn id="13" dur="250"/>
                                        <p:tgtEl>
                                          <p:spTgt spid="5186"/>
                                        </p:tgtEl>
                                      </p:cBhvr>
                                    </p:animEffect>
                                  </p:childTnLst>
                                </p:cTn>
                              </p:par>
                              <p:par>
                                <p:cTn id="14" presetID="10" presetClass="entr" presetSubtype="0" fill="hold" nodeType="withEffect">
                                  <p:stCondLst>
                                    <p:cond delay="800"/>
                                  </p:stCondLst>
                                  <p:childTnLst>
                                    <p:set>
                                      <p:cBhvr>
                                        <p:cTn id="15" dur="1" fill="hold">
                                          <p:stCondLst>
                                            <p:cond delay="0"/>
                                          </p:stCondLst>
                                        </p:cTn>
                                        <p:tgtEl>
                                          <p:spTgt spid="5197"/>
                                        </p:tgtEl>
                                        <p:attrNameLst>
                                          <p:attrName>style.visibility</p:attrName>
                                        </p:attrNameLst>
                                      </p:cBhvr>
                                      <p:to>
                                        <p:strVal val="visible"/>
                                      </p:to>
                                    </p:set>
                                    <p:animEffect transition="in" filter="fade">
                                      <p:cBhvr>
                                        <p:cTn id="16" dur="250"/>
                                        <p:tgtEl>
                                          <p:spTgt spid="5197"/>
                                        </p:tgtEl>
                                      </p:cBhvr>
                                    </p:animEffect>
                                  </p:childTnLst>
                                </p:cTn>
                              </p:par>
                              <p:par>
                                <p:cTn id="17" presetID="10" presetClass="entr" presetSubtype="0" fill="hold" nodeType="withEffect">
                                  <p:stCondLst>
                                    <p:cond delay="800"/>
                                  </p:stCondLst>
                                  <p:childTnLst>
                                    <p:set>
                                      <p:cBhvr>
                                        <p:cTn id="18" dur="1" fill="hold">
                                          <p:stCondLst>
                                            <p:cond delay="0"/>
                                          </p:stCondLst>
                                        </p:cTn>
                                        <p:tgtEl>
                                          <p:spTgt spid="5200"/>
                                        </p:tgtEl>
                                        <p:attrNameLst>
                                          <p:attrName>style.visibility</p:attrName>
                                        </p:attrNameLst>
                                      </p:cBhvr>
                                      <p:to>
                                        <p:strVal val="visible"/>
                                      </p:to>
                                    </p:set>
                                    <p:animEffect transition="in" filter="fade">
                                      <p:cBhvr>
                                        <p:cTn id="19" dur="250"/>
                                        <p:tgtEl>
                                          <p:spTgt spid="5200"/>
                                        </p:tgtEl>
                                      </p:cBhvr>
                                    </p:animEffect>
                                  </p:childTnLst>
                                </p:cTn>
                              </p:par>
                              <p:par>
                                <p:cTn id="20" presetID="10" presetClass="entr" presetSubtype="0" fill="hold" nodeType="withEffect">
                                  <p:stCondLst>
                                    <p:cond delay="800"/>
                                  </p:stCondLst>
                                  <p:childTnLst>
                                    <p:set>
                                      <p:cBhvr>
                                        <p:cTn id="21" dur="1" fill="hold">
                                          <p:stCondLst>
                                            <p:cond delay="0"/>
                                          </p:stCondLst>
                                        </p:cTn>
                                        <p:tgtEl>
                                          <p:spTgt spid="5203"/>
                                        </p:tgtEl>
                                        <p:attrNameLst>
                                          <p:attrName>style.visibility</p:attrName>
                                        </p:attrNameLst>
                                      </p:cBhvr>
                                      <p:to>
                                        <p:strVal val="visible"/>
                                      </p:to>
                                    </p:set>
                                    <p:animEffect transition="in" filter="fade">
                                      <p:cBhvr>
                                        <p:cTn id="22" dur="250"/>
                                        <p:tgtEl>
                                          <p:spTgt spid="5203"/>
                                        </p:tgtEl>
                                      </p:cBhvr>
                                    </p:animEffect>
                                  </p:childTnLst>
                                </p:cTn>
                              </p:par>
                              <p:par>
                                <p:cTn id="23" presetID="10" presetClass="entr" presetSubtype="0" fill="hold" nodeType="withEffect">
                                  <p:stCondLst>
                                    <p:cond delay="800"/>
                                  </p:stCondLst>
                                  <p:childTnLst>
                                    <p:set>
                                      <p:cBhvr>
                                        <p:cTn id="24" dur="1" fill="hold">
                                          <p:stCondLst>
                                            <p:cond delay="0"/>
                                          </p:stCondLst>
                                        </p:cTn>
                                        <p:tgtEl>
                                          <p:spTgt spid="5215"/>
                                        </p:tgtEl>
                                        <p:attrNameLst>
                                          <p:attrName>style.visibility</p:attrName>
                                        </p:attrNameLst>
                                      </p:cBhvr>
                                      <p:to>
                                        <p:strVal val="visible"/>
                                      </p:to>
                                    </p:set>
                                    <p:animEffect transition="in" filter="fade">
                                      <p:cBhvr>
                                        <p:cTn id="25" dur="250"/>
                                        <p:tgtEl>
                                          <p:spTgt spid="5215"/>
                                        </p:tgtEl>
                                      </p:cBhvr>
                                    </p:animEffect>
                                  </p:childTnLst>
                                </p:cTn>
                              </p:par>
                              <p:par>
                                <p:cTn id="26" presetID="10" presetClass="entr" presetSubtype="0" fill="hold" nodeType="withEffect">
                                  <p:stCondLst>
                                    <p:cond delay="800"/>
                                  </p:stCondLst>
                                  <p:childTnLst>
                                    <p:set>
                                      <p:cBhvr>
                                        <p:cTn id="27" dur="1" fill="hold">
                                          <p:stCondLst>
                                            <p:cond delay="0"/>
                                          </p:stCondLst>
                                        </p:cTn>
                                        <p:tgtEl>
                                          <p:spTgt spid="5212"/>
                                        </p:tgtEl>
                                        <p:attrNameLst>
                                          <p:attrName>style.visibility</p:attrName>
                                        </p:attrNameLst>
                                      </p:cBhvr>
                                      <p:to>
                                        <p:strVal val="visible"/>
                                      </p:to>
                                    </p:set>
                                    <p:animEffect transition="in" filter="fade">
                                      <p:cBhvr>
                                        <p:cTn id="28" dur="250"/>
                                        <p:tgtEl>
                                          <p:spTgt spid="5212"/>
                                        </p:tgtEl>
                                      </p:cBhvr>
                                    </p:animEffect>
                                  </p:childTnLst>
                                </p:cTn>
                              </p:par>
                              <p:par>
                                <p:cTn id="29" presetID="10" presetClass="entr" presetSubtype="0" fill="hold" nodeType="withEffect">
                                  <p:stCondLst>
                                    <p:cond delay="800"/>
                                  </p:stCondLst>
                                  <p:childTnLst>
                                    <p:set>
                                      <p:cBhvr>
                                        <p:cTn id="30" dur="1" fill="hold">
                                          <p:stCondLst>
                                            <p:cond delay="0"/>
                                          </p:stCondLst>
                                        </p:cTn>
                                        <p:tgtEl>
                                          <p:spTgt spid="5225"/>
                                        </p:tgtEl>
                                        <p:attrNameLst>
                                          <p:attrName>style.visibility</p:attrName>
                                        </p:attrNameLst>
                                      </p:cBhvr>
                                      <p:to>
                                        <p:strVal val="visible"/>
                                      </p:to>
                                    </p:set>
                                    <p:animEffect transition="in" filter="fade">
                                      <p:cBhvr>
                                        <p:cTn id="31" dur="250"/>
                                        <p:tgtEl>
                                          <p:spTgt spid="5225"/>
                                        </p:tgtEl>
                                      </p:cBhvr>
                                    </p:animEffect>
                                  </p:childTnLst>
                                </p:cTn>
                              </p:par>
                              <p:par>
                                <p:cTn id="32" presetID="10" presetClass="entr" presetSubtype="0" fill="hold" nodeType="withEffect">
                                  <p:stCondLst>
                                    <p:cond delay="800"/>
                                  </p:stCondLst>
                                  <p:childTnLst>
                                    <p:set>
                                      <p:cBhvr>
                                        <p:cTn id="33" dur="1" fill="hold">
                                          <p:stCondLst>
                                            <p:cond delay="0"/>
                                          </p:stCondLst>
                                        </p:cTn>
                                        <p:tgtEl>
                                          <p:spTgt spid="5228"/>
                                        </p:tgtEl>
                                        <p:attrNameLst>
                                          <p:attrName>style.visibility</p:attrName>
                                        </p:attrNameLst>
                                      </p:cBhvr>
                                      <p:to>
                                        <p:strVal val="visible"/>
                                      </p:to>
                                    </p:set>
                                    <p:animEffect transition="in" filter="fade">
                                      <p:cBhvr>
                                        <p:cTn id="34" dur="250"/>
                                        <p:tgtEl>
                                          <p:spTgt spid="5228"/>
                                        </p:tgtEl>
                                      </p:cBhvr>
                                    </p:animEffect>
                                  </p:childTnLst>
                                </p:cTn>
                              </p:par>
                              <p:par>
                                <p:cTn id="35" presetID="10" presetClass="entr" presetSubtype="0" fill="hold" nodeType="withEffect">
                                  <p:stCondLst>
                                    <p:cond delay="800"/>
                                  </p:stCondLst>
                                  <p:childTnLst>
                                    <p:set>
                                      <p:cBhvr>
                                        <p:cTn id="36" dur="1" fill="hold">
                                          <p:stCondLst>
                                            <p:cond delay="0"/>
                                          </p:stCondLst>
                                        </p:cTn>
                                        <p:tgtEl>
                                          <p:spTgt spid="5222"/>
                                        </p:tgtEl>
                                        <p:attrNameLst>
                                          <p:attrName>style.visibility</p:attrName>
                                        </p:attrNameLst>
                                      </p:cBhvr>
                                      <p:to>
                                        <p:strVal val="visible"/>
                                      </p:to>
                                    </p:set>
                                    <p:animEffect transition="in" filter="fade">
                                      <p:cBhvr>
                                        <p:cTn id="37" dur="250"/>
                                        <p:tgtEl>
                                          <p:spTgt spid="5222"/>
                                        </p:tgtEl>
                                      </p:cBhvr>
                                    </p:animEffect>
                                  </p:childTnLst>
                                </p:cTn>
                              </p:par>
                              <p:par>
                                <p:cTn id="38" presetID="42" presetClass="path" presetSubtype="0" decel="100000" fill="hold" nodeType="withEffect">
                                  <p:stCondLst>
                                    <p:cond delay="1100"/>
                                  </p:stCondLst>
                                  <p:childTnLst>
                                    <p:animMotion origin="layout" path="M -1.30968E-6 -6.67272E-7 L -0.44409 -0.33159 " pathEditMode="relative" rAng="0" ptsTypes="AA">
                                      <p:cBhvr>
                                        <p:cTn id="39" dur="1000" fill="hold"/>
                                        <p:tgtEl>
                                          <p:spTgt spid="5183"/>
                                        </p:tgtEl>
                                        <p:attrNameLst>
                                          <p:attrName>ppt_x</p:attrName>
                                          <p:attrName>ppt_y</p:attrName>
                                        </p:attrNameLst>
                                      </p:cBhvr>
                                      <p:rCtr x="-22211" y="-16591"/>
                                    </p:animMotion>
                                  </p:childTnLst>
                                </p:cTn>
                              </p:par>
                              <p:par>
                                <p:cTn id="40" presetID="42" presetClass="path" presetSubtype="0" decel="100000" fill="hold" nodeType="withEffect">
                                  <p:stCondLst>
                                    <p:cond delay="1100"/>
                                  </p:stCondLst>
                                  <p:childTnLst>
                                    <p:animMotion origin="layout" path="M -4.40133E-6 -4.58466E-6 L -0.40988 -0.32252 " pathEditMode="relative" rAng="0" ptsTypes="AA">
                                      <p:cBhvr>
                                        <p:cTn id="41" dur="1000" fill="hold"/>
                                        <p:tgtEl>
                                          <p:spTgt spid="5186"/>
                                        </p:tgtEl>
                                        <p:attrNameLst>
                                          <p:attrName>ppt_x</p:attrName>
                                          <p:attrName>ppt_y</p:attrName>
                                        </p:attrNameLst>
                                      </p:cBhvr>
                                      <p:rCtr x="-20500" y="-16114"/>
                                    </p:animMotion>
                                  </p:childTnLst>
                                </p:cTn>
                              </p:par>
                              <p:par>
                                <p:cTn id="42" presetID="42" presetClass="path" presetSubtype="0" decel="100000" fill="hold" nodeType="withEffect">
                                  <p:stCondLst>
                                    <p:cond delay="1100"/>
                                  </p:stCondLst>
                                  <p:childTnLst>
                                    <p:animMotion origin="layout" path="M -2.43809E-6 2.67363E-6 L -0.40567 -0.51226 " pathEditMode="relative" rAng="0" ptsTypes="AA">
                                      <p:cBhvr>
                                        <p:cTn id="43" dur="1000" fill="hold"/>
                                        <p:tgtEl>
                                          <p:spTgt spid="5197"/>
                                        </p:tgtEl>
                                        <p:attrNameLst>
                                          <p:attrName>ppt_x</p:attrName>
                                          <p:attrName>ppt_y</p:attrName>
                                        </p:attrNameLst>
                                      </p:cBhvr>
                                      <p:rCtr x="-20232" y="-25624"/>
                                    </p:animMotion>
                                  </p:childTnLst>
                                </p:cTn>
                              </p:par>
                              <p:par>
                                <p:cTn id="44" presetID="42" presetClass="path" presetSubtype="0" decel="57000" fill="hold" nodeType="withEffect">
                                  <p:stCondLst>
                                    <p:cond delay="1100"/>
                                  </p:stCondLst>
                                  <p:childTnLst>
                                    <p:animMotion origin="layout" path="M -3.70692E-6 4.56196E-6 L -0.46145 -0.29006 " pathEditMode="relative" rAng="0" ptsTypes="AA">
                                      <p:cBhvr>
                                        <p:cTn id="45" dur="1000" fill="hold"/>
                                        <p:tgtEl>
                                          <p:spTgt spid="5200"/>
                                        </p:tgtEl>
                                        <p:attrNameLst>
                                          <p:attrName>ppt_x</p:attrName>
                                          <p:attrName>ppt_y</p:attrName>
                                        </p:attrNameLst>
                                      </p:cBhvr>
                                      <p:rCtr x="-23117" y="-14526"/>
                                    </p:animMotion>
                                  </p:childTnLst>
                                </p:cTn>
                              </p:par>
                              <p:par>
                                <p:cTn id="46" presetID="42" presetClass="path" presetSubtype="0" decel="100000" fill="hold" nodeType="withEffect">
                                  <p:stCondLst>
                                    <p:cond delay="1100"/>
                                  </p:stCondLst>
                                  <p:childTnLst>
                                    <p:animMotion origin="layout" path="M -3.51034E-6 -3.35906E-6 L -0.38256 -0.28983 " pathEditMode="relative" rAng="0" ptsTypes="AA">
                                      <p:cBhvr>
                                        <p:cTn id="47" dur="1000" fill="hold"/>
                                        <p:tgtEl>
                                          <p:spTgt spid="5203"/>
                                        </p:tgtEl>
                                        <p:attrNameLst>
                                          <p:attrName>ppt_x</p:attrName>
                                          <p:attrName>ppt_y</p:attrName>
                                        </p:attrNameLst>
                                      </p:cBhvr>
                                      <p:rCtr x="-19135" y="-14503"/>
                                    </p:animMotion>
                                  </p:childTnLst>
                                </p:cTn>
                              </p:par>
                              <p:par>
                                <p:cTn id="48" presetID="42" presetClass="path" presetSubtype="0" decel="100000" fill="hold" nodeType="withEffect">
                                  <p:stCondLst>
                                    <p:cond delay="1100"/>
                                  </p:stCondLst>
                                  <p:childTnLst>
                                    <p:animMotion origin="layout" path="M -3.78095E-6 -2.70994E-6 L -0.33227 -0.30072 " pathEditMode="relative" rAng="0" ptsTypes="AA">
                                      <p:cBhvr>
                                        <p:cTn id="49" dur="1000" fill="hold"/>
                                        <p:tgtEl>
                                          <p:spTgt spid="5215"/>
                                        </p:tgtEl>
                                        <p:attrNameLst>
                                          <p:attrName>ppt_x</p:attrName>
                                          <p:attrName>ppt_y</p:attrName>
                                        </p:attrNameLst>
                                      </p:cBhvr>
                                      <p:rCtr x="-16594" y="-15070"/>
                                    </p:animMotion>
                                  </p:childTnLst>
                                </p:cTn>
                              </p:par>
                              <p:par>
                                <p:cTn id="50" presetID="42" presetClass="path" presetSubtype="0" decel="100000" fill="hold" nodeType="withEffect">
                                  <p:stCondLst>
                                    <p:cond delay="1100"/>
                                  </p:stCondLst>
                                  <p:childTnLst>
                                    <p:animMotion origin="layout" path="M -2.78785E-6 2.85066E-6 L -0.41473 -0.42578 " pathEditMode="relative" rAng="0" ptsTypes="AA">
                                      <p:cBhvr>
                                        <p:cTn id="51" dur="1000" fill="hold"/>
                                        <p:tgtEl>
                                          <p:spTgt spid="5212"/>
                                        </p:tgtEl>
                                        <p:attrNameLst>
                                          <p:attrName>ppt_x</p:attrName>
                                          <p:attrName>ppt_y</p:attrName>
                                        </p:attrNameLst>
                                      </p:cBhvr>
                                      <p:rCtr x="-20756" y="-21289"/>
                                    </p:animMotion>
                                  </p:childTnLst>
                                </p:cTn>
                              </p:par>
                              <p:par>
                                <p:cTn id="52" presetID="42" presetClass="path" presetSubtype="0" decel="100000" fill="hold" nodeType="withEffect">
                                  <p:stCondLst>
                                    <p:cond delay="1100"/>
                                  </p:stCondLst>
                                  <p:childTnLst>
                                    <p:animMotion origin="layout" path="M -3.41588E-6 -2.93236E-6 L -0.36801 -0.30413 " pathEditMode="relative" rAng="0" ptsTypes="AA">
                                      <p:cBhvr>
                                        <p:cTn id="53" dur="1000" fill="hold"/>
                                        <p:tgtEl>
                                          <p:spTgt spid="5225"/>
                                        </p:tgtEl>
                                        <p:attrNameLst>
                                          <p:attrName>ppt_x</p:attrName>
                                          <p:attrName>ppt_y</p:attrName>
                                        </p:attrNameLst>
                                      </p:cBhvr>
                                      <p:rCtr x="-18369" y="-15252"/>
                                    </p:animMotion>
                                  </p:childTnLst>
                                </p:cTn>
                              </p:par>
                              <p:par>
                                <p:cTn id="54" presetID="42" presetClass="path" presetSubtype="0" decel="100000" fill="hold" nodeType="withEffect">
                                  <p:stCondLst>
                                    <p:cond delay="1100"/>
                                  </p:stCondLst>
                                  <p:childTnLst>
                                    <p:animMotion origin="layout" path="M 3.87286E-6 -7.85293E-7 L -0.37299 -0.30504 " pathEditMode="relative" rAng="0" ptsTypes="AA">
                                      <p:cBhvr>
                                        <p:cTn id="55" dur="1000" fill="hold"/>
                                        <p:tgtEl>
                                          <p:spTgt spid="5228"/>
                                        </p:tgtEl>
                                        <p:attrNameLst>
                                          <p:attrName>ppt_x</p:attrName>
                                          <p:attrName>ppt_y</p:attrName>
                                        </p:attrNameLst>
                                      </p:cBhvr>
                                      <p:rCtr x="-18586" y="-15297"/>
                                    </p:animMotion>
                                  </p:childTnLst>
                                </p:cTn>
                              </p:par>
                              <p:par>
                                <p:cTn id="56" presetID="42" presetClass="path" presetSubtype="0" decel="100000" fill="hold" nodeType="withEffect">
                                  <p:stCondLst>
                                    <p:cond delay="1100"/>
                                  </p:stCondLst>
                                  <p:childTnLst>
                                    <p:animMotion origin="layout" path="M -2.88231E-6 2.79165E-6 L -0.42583 -0.40967 " pathEditMode="relative" rAng="0" ptsTypes="AA">
                                      <p:cBhvr>
                                        <p:cTn id="57" dur="1000" fill="hold"/>
                                        <p:tgtEl>
                                          <p:spTgt spid="5222"/>
                                        </p:tgtEl>
                                        <p:attrNameLst>
                                          <p:attrName>ppt_x</p:attrName>
                                          <p:attrName>ppt_y</p:attrName>
                                        </p:attrNameLst>
                                      </p:cBhvr>
                                      <p:rCtr x="-21266" y="-20427"/>
                                    </p:animMotion>
                                  </p:childTnLst>
                                </p:cTn>
                              </p:par>
                              <p:par>
                                <p:cTn id="58" presetID="2" presetClass="entr" presetSubtype="8" decel="100000" fill="hold" grpId="0" nodeType="withEffect">
                                  <p:stCondLst>
                                    <p:cond delay="2100"/>
                                  </p:stCondLst>
                                  <p:childTnLst>
                                    <p:set>
                                      <p:cBhvr>
                                        <p:cTn id="59" dur="1" fill="hold">
                                          <p:stCondLst>
                                            <p:cond delay="0"/>
                                          </p:stCondLst>
                                        </p:cTn>
                                        <p:tgtEl>
                                          <p:spTgt spid="2566"/>
                                        </p:tgtEl>
                                        <p:attrNameLst>
                                          <p:attrName>style.visibility</p:attrName>
                                        </p:attrNameLst>
                                      </p:cBhvr>
                                      <p:to>
                                        <p:strVal val="visible"/>
                                      </p:to>
                                    </p:set>
                                    <p:anim calcmode="lin" valueType="num">
                                      <p:cBhvr additive="base">
                                        <p:cTn id="60" dur="750" fill="hold"/>
                                        <p:tgtEl>
                                          <p:spTgt spid="2566"/>
                                        </p:tgtEl>
                                        <p:attrNameLst>
                                          <p:attrName>ppt_x</p:attrName>
                                        </p:attrNameLst>
                                      </p:cBhvr>
                                      <p:tavLst>
                                        <p:tav tm="0">
                                          <p:val>
                                            <p:strVal val="0-#ppt_w/2"/>
                                          </p:val>
                                        </p:tav>
                                        <p:tav tm="100000">
                                          <p:val>
                                            <p:strVal val="#ppt_x"/>
                                          </p:val>
                                        </p:tav>
                                      </p:tavLst>
                                    </p:anim>
                                    <p:anim calcmode="lin" valueType="num">
                                      <p:cBhvr additive="base">
                                        <p:cTn id="61" dur="750" fill="hold"/>
                                        <p:tgtEl>
                                          <p:spTgt spid="2566"/>
                                        </p:tgtEl>
                                        <p:attrNameLst>
                                          <p:attrName>ppt_y</p:attrName>
                                        </p:attrNameLst>
                                      </p:cBhvr>
                                      <p:tavLst>
                                        <p:tav tm="0">
                                          <p:val>
                                            <p:strVal val="#ppt_y"/>
                                          </p:val>
                                        </p:tav>
                                        <p:tav tm="100000">
                                          <p:val>
                                            <p:strVal val="#ppt_y"/>
                                          </p:val>
                                        </p:tav>
                                      </p:tavLst>
                                    </p:anim>
                                  </p:childTnLst>
                                </p:cTn>
                              </p:par>
                              <p:par>
                                <p:cTn id="62" presetID="10" presetClass="entr" presetSubtype="0" fill="hold" nodeType="withEffect">
                                  <p:stCondLst>
                                    <p:cond delay="2200"/>
                                  </p:stCondLst>
                                  <p:childTnLst>
                                    <p:set>
                                      <p:cBhvr>
                                        <p:cTn id="63" dur="1" fill="hold">
                                          <p:stCondLst>
                                            <p:cond delay="0"/>
                                          </p:stCondLst>
                                        </p:cTn>
                                        <p:tgtEl>
                                          <p:spTgt spid="2563"/>
                                        </p:tgtEl>
                                        <p:attrNameLst>
                                          <p:attrName>style.visibility</p:attrName>
                                        </p:attrNameLst>
                                      </p:cBhvr>
                                      <p:to>
                                        <p:strVal val="visible"/>
                                      </p:to>
                                    </p:set>
                                    <p:animEffect transition="in" filter="fade">
                                      <p:cBhvr>
                                        <p:cTn id="64" dur="250"/>
                                        <p:tgtEl>
                                          <p:spTgt spid="2563"/>
                                        </p:tgtEl>
                                      </p:cBhvr>
                                    </p:animEffect>
                                  </p:childTnLst>
                                </p:cTn>
                              </p:par>
                              <p:par>
                                <p:cTn id="65" presetID="10" presetClass="entr" presetSubtype="0" fill="hold" grpId="0" nodeType="withEffect">
                                  <p:stCondLst>
                                    <p:cond delay="2200"/>
                                  </p:stCondLst>
                                  <p:childTnLst>
                                    <p:set>
                                      <p:cBhvr>
                                        <p:cTn id="66" dur="1" fill="hold">
                                          <p:stCondLst>
                                            <p:cond delay="0"/>
                                          </p:stCondLst>
                                        </p:cTn>
                                        <p:tgtEl>
                                          <p:spTgt spid="5148"/>
                                        </p:tgtEl>
                                        <p:attrNameLst>
                                          <p:attrName>style.visibility</p:attrName>
                                        </p:attrNameLst>
                                      </p:cBhvr>
                                      <p:to>
                                        <p:strVal val="visible"/>
                                      </p:to>
                                    </p:set>
                                    <p:animEffect transition="in" filter="fade">
                                      <p:cBhvr>
                                        <p:cTn id="67" dur="250"/>
                                        <p:tgtEl>
                                          <p:spTgt spid="5148"/>
                                        </p:tgtEl>
                                      </p:cBhvr>
                                    </p:animEffect>
                                  </p:childTnLst>
                                </p:cTn>
                              </p:par>
                              <p:par>
                                <p:cTn id="68" presetID="10" presetClass="entr" presetSubtype="0" fill="hold" nodeType="withEffect">
                                  <p:stCondLst>
                                    <p:cond delay="2200"/>
                                  </p:stCondLst>
                                  <p:childTnLst>
                                    <p:set>
                                      <p:cBhvr>
                                        <p:cTn id="69" dur="1" fill="hold">
                                          <p:stCondLst>
                                            <p:cond delay="0"/>
                                          </p:stCondLst>
                                        </p:cTn>
                                        <p:tgtEl>
                                          <p:spTgt spid="2552"/>
                                        </p:tgtEl>
                                        <p:attrNameLst>
                                          <p:attrName>style.visibility</p:attrName>
                                        </p:attrNameLst>
                                      </p:cBhvr>
                                      <p:to>
                                        <p:strVal val="visible"/>
                                      </p:to>
                                    </p:set>
                                    <p:animEffect transition="in" filter="fade">
                                      <p:cBhvr>
                                        <p:cTn id="70" dur="250"/>
                                        <p:tgtEl>
                                          <p:spTgt spid="2552"/>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5103"/>
                                        </p:tgtEl>
                                        <p:attrNameLst>
                                          <p:attrName>style.visibility</p:attrName>
                                        </p:attrNameLst>
                                      </p:cBhvr>
                                      <p:to>
                                        <p:strVal val="visible"/>
                                      </p:to>
                                    </p:set>
                                    <p:animEffect transition="in" filter="fade">
                                      <p:cBhvr>
                                        <p:cTn id="73" dur="250"/>
                                        <p:tgtEl>
                                          <p:spTgt spid="5103"/>
                                        </p:tgtEl>
                                      </p:cBhvr>
                                    </p:animEffect>
                                  </p:childTnLst>
                                </p:cTn>
                              </p:par>
                              <p:par>
                                <p:cTn id="74" presetID="10" presetClass="entr" presetSubtype="0" fill="hold" nodeType="withEffect">
                                  <p:stCondLst>
                                    <p:cond delay="2200"/>
                                  </p:stCondLst>
                                  <p:childTnLst>
                                    <p:set>
                                      <p:cBhvr>
                                        <p:cTn id="75" dur="1" fill="hold">
                                          <p:stCondLst>
                                            <p:cond delay="0"/>
                                          </p:stCondLst>
                                        </p:cTn>
                                        <p:tgtEl>
                                          <p:spTgt spid="2558"/>
                                        </p:tgtEl>
                                        <p:attrNameLst>
                                          <p:attrName>style.visibility</p:attrName>
                                        </p:attrNameLst>
                                      </p:cBhvr>
                                      <p:to>
                                        <p:strVal val="visible"/>
                                      </p:to>
                                    </p:set>
                                    <p:animEffect transition="in" filter="fade">
                                      <p:cBhvr>
                                        <p:cTn id="76" dur="250"/>
                                        <p:tgtEl>
                                          <p:spTgt spid="2558"/>
                                        </p:tgtEl>
                                      </p:cBhvr>
                                    </p:animEffect>
                                  </p:childTnLst>
                                </p:cTn>
                              </p:par>
                              <p:par>
                                <p:cTn id="77" presetID="10" presetClass="entr" presetSubtype="0" fill="hold" grpId="0" nodeType="withEffect">
                                  <p:stCondLst>
                                    <p:cond delay="2200"/>
                                  </p:stCondLst>
                                  <p:childTnLst>
                                    <p:set>
                                      <p:cBhvr>
                                        <p:cTn id="78" dur="1" fill="hold">
                                          <p:stCondLst>
                                            <p:cond delay="0"/>
                                          </p:stCondLst>
                                        </p:cTn>
                                        <p:tgtEl>
                                          <p:spTgt spid="5102"/>
                                        </p:tgtEl>
                                        <p:attrNameLst>
                                          <p:attrName>style.visibility</p:attrName>
                                        </p:attrNameLst>
                                      </p:cBhvr>
                                      <p:to>
                                        <p:strVal val="visible"/>
                                      </p:to>
                                    </p:set>
                                    <p:animEffect transition="in" filter="fade">
                                      <p:cBhvr>
                                        <p:cTn id="79" dur="250"/>
                                        <p:tgtEl>
                                          <p:spTgt spid="5102"/>
                                        </p:tgtEl>
                                      </p:cBhvr>
                                    </p:animEffect>
                                  </p:childTnLst>
                                </p:cTn>
                              </p:par>
                              <p:par>
                                <p:cTn id="80" presetID="10" presetClass="entr" presetSubtype="0" fill="hold" nodeType="withEffect">
                                  <p:stCondLst>
                                    <p:cond delay="2200"/>
                                  </p:stCondLst>
                                  <p:childTnLst>
                                    <p:set>
                                      <p:cBhvr>
                                        <p:cTn id="81" dur="1" fill="hold">
                                          <p:stCondLst>
                                            <p:cond delay="0"/>
                                          </p:stCondLst>
                                        </p:cTn>
                                        <p:tgtEl>
                                          <p:spTgt spid="2502"/>
                                        </p:tgtEl>
                                        <p:attrNameLst>
                                          <p:attrName>style.visibility</p:attrName>
                                        </p:attrNameLst>
                                      </p:cBhvr>
                                      <p:to>
                                        <p:strVal val="visible"/>
                                      </p:to>
                                    </p:set>
                                    <p:animEffect transition="in" filter="fade">
                                      <p:cBhvr>
                                        <p:cTn id="82" dur="250"/>
                                        <p:tgtEl>
                                          <p:spTgt spid="2502"/>
                                        </p:tgtEl>
                                      </p:cBhvr>
                                    </p:animEffect>
                                  </p:childTnLst>
                                </p:cTn>
                              </p:par>
                              <p:par>
                                <p:cTn id="83" presetID="10" presetClass="entr" presetSubtype="0" fill="hold" grpId="0" nodeType="withEffect">
                                  <p:stCondLst>
                                    <p:cond delay="2200"/>
                                  </p:stCondLst>
                                  <p:childTnLst>
                                    <p:set>
                                      <p:cBhvr>
                                        <p:cTn id="84" dur="1" fill="hold">
                                          <p:stCondLst>
                                            <p:cond delay="0"/>
                                          </p:stCondLst>
                                        </p:cTn>
                                        <p:tgtEl>
                                          <p:spTgt spid="5177"/>
                                        </p:tgtEl>
                                        <p:attrNameLst>
                                          <p:attrName>style.visibility</p:attrName>
                                        </p:attrNameLst>
                                      </p:cBhvr>
                                      <p:to>
                                        <p:strVal val="visible"/>
                                      </p:to>
                                    </p:set>
                                    <p:animEffect transition="in" filter="fade">
                                      <p:cBhvr>
                                        <p:cTn id="85" dur="250"/>
                                        <p:tgtEl>
                                          <p:spTgt spid="5177"/>
                                        </p:tgtEl>
                                      </p:cBhvr>
                                    </p:animEffect>
                                  </p:childTnLst>
                                </p:cTn>
                              </p:par>
                              <p:par>
                                <p:cTn id="86" presetID="10" presetClass="entr" presetSubtype="0" fill="hold" nodeType="withEffect">
                                  <p:stCondLst>
                                    <p:cond delay="2200"/>
                                  </p:stCondLst>
                                  <p:childTnLst>
                                    <p:set>
                                      <p:cBhvr>
                                        <p:cTn id="87" dur="1" fill="hold">
                                          <p:stCondLst>
                                            <p:cond delay="0"/>
                                          </p:stCondLst>
                                        </p:cTn>
                                        <p:tgtEl>
                                          <p:spTgt spid="2508"/>
                                        </p:tgtEl>
                                        <p:attrNameLst>
                                          <p:attrName>style.visibility</p:attrName>
                                        </p:attrNameLst>
                                      </p:cBhvr>
                                      <p:to>
                                        <p:strVal val="visible"/>
                                      </p:to>
                                    </p:set>
                                    <p:animEffect transition="in" filter="fade">
                                      <p:cBhvr>
                                        <p:cTn id="88" dur="250"/>
                                        <p:tgtEl>
                                          <p:spTgt spid="2508"/>
                                        </p:tgtEl>
                                      </p:cBhvr>
                                    </p:animEffect>
                                  </p:childTnLst>
                                </p:cTn>
                              </p:par>
                              <p:par>
                                <p:cTn id="89" presetID="10" presetClass="entr" presetSubtype="0" fill="hold" grpId="0" nodeType="withEffect">
                                  <p:stCondLst>
                                    <p:cond delay="2200"/>
                                  </p:stCondLst>
                                  <p:childTnLst>
                                    <p:set>
                                      <p:cBhvr>
                                        <p:cTn id="90" dur="1" fill="hold">
                                          <p:stCondLst>
                                            <p:cond delay="0"/>
                                          </p:stCondLst>
                                        </p:cTn>
                                        <p:tgtEl>
                                          <p:spTgt spid="5176"/>
                                        </p:tgtEl>
                                        <p:attrNameLst>
                                          <p:attrName>style.visibility</p:attrName>
                                        </p:attrNameLst>
                                      </p:cBhvr>
                                      <p:to>
                                        <p:strVal val="visible"/>
                                      </p:to>
                                    </p:set>
                                    <p:animEffect transition="in" filter="fade">
                                      <p:cBhvr>
                                        <p:cTn id="91" dur="250"/>
                                        <p:tgtEl>
                                          <p:spTgt spid="5176"/>
                                        </p:tgtEl>
                                      </p:cBhvr>
                                    </p:animEffect>
                                  </p:childTnLst>
                                </p:cTn>
                              </p:par>
                              <p:par>
                                <p:cTn id="92" presetID="10" presetClass="entr" presetSubtype="0" fill="hold" nodeType="withEffect">
                                  <p:stCondLst>
                                    <p:cond delay="2200"/>
                                  </p:stCondLst>
                                  <p:childTnLst>
                                    <p:set>
                                      <p:cBhvr>
                                        <p:cTn id="93" dur="1" fill="hold">
                                          <p:stCondLst>
                                            <p:cond delay="0"/>
                                          </p:stCondLst>
                                        </p:cTn>
                                        <p:tgtEl>
                                          <p:spTgt spid="2504"/>
                                        </p:tgtEl>
                                        <p:attrNameLst>
                                          <p:attrName>style.visibility</p:attrName>
                                        </p:attrNameLst>
                                      </p:cBhvr>
                                      <p:to>
                                        <p:strVal val="visible"/>
                                      </p:to>
                                    </p:set>
                                    <p:animEffect transition="in" filter="fade">
                                      <p:cBhvr>
                                        <p:cTn id="94" dur="250"/>
                                        <p:tgtEl>
                                          <p:spTgt spid="2504"/>
                                        </p:tgtEl>
                                      </p:cBhvr>
                                    </p:animEffect>
                                  </p:childTnLst>
                                </p:cTn>
                              </p:par>
                              <p:par>
                                <p:cTn id="95" presetID="10" presetClass="entr" presetSubtype="0" fill="hold" grpId="0" nodeType="withEffect">
                                  <p:stCondLst>
                                    <p:cond delay="2200"/>
                                  </p:stCondLst>
                                  <p:childTnLst>
                                    <p:set>
                                      <p:cBhvr>
                                        <p:cTn id="96" dur="1" fill="hold">
                                          <p:stCondLst>
                                            <p:cond delay="0"/>
                                          </p:stCondLst>
                                        </p:cTn>
                                        <p:tgtEl>
                                          <p:spTgt spid="5175"/>
                                        </p:tgtEl>
                                        <p:attrNameLst>
                                          <p:attrName>style.visibility</p:attrName>
                                        </p:attrNameLst>
                                      </p:cBhvr>
                                      <p:to>
                                        <p:strVal val="visible"/>
                                      </p:to>
                                    </p:set>
                                    <p:animEffect transition="in" filter="fade">
                                      <p:cBhvr>
                                        <p:cTn id="97" dur="250"/>
                                        <p:tgtEl>
                                          <p:spTgt spid="5175"/>
                                        </p:tgtEl>
                                      </p:cBhvr>
                                    </p:animEffect>
                                  </p:childTnLst>
                                </p:cTn>
                              </p:par>
                              <p:par>
                                <p:cTn id="98" presetID="10" presetClass="entr" presetSubtype="0" fill="hold" grpId="0" nodeType="withEffect">
                                  <p:stCondLst>
                                    <p:cond delay="2200"/>
                                  </p:stCondLst>
                                  <p:childTnLst>
                                    <p:set>
                                      <p:cBhvr>
                                        <p:cTn id="99" dur="1" fill="hold">
                                          <p:stCondLst>
                                            <p:cond delay="0"/>
                                          </p:stCondLst>
                                        </p:cTn>
                                        <p:tgtEl>
                                          <p:spTgt spid="5082"/>
                                        </p:tgtEl>
                                        <p:attrNameLst>
                                          <p:attrName>style.visibility</p:attrName>
                                        </p:attrNameLst>
                                      </p:cBhvr>
                                      <p:to>
                                        <p:strVal val="visible"/>
                                      </p:to>
                                    </p:set>
                                    <p:animEffect transition="in" filter="fade">
                                      <p:cBhvr>
                                        <p:cTn id="100" dur="250"/>
                                        <p:tgtEl>
                                          <p:spTgt spid="5082"/>
                                        </p:tgtEl>
                                      </p:cBhvr>
                                    </p:animEffect>
                                  </p:childTnLst>
                                </p:cTn>
                              </p:par>
                              <p:par>
                                <p:cTn id="101" presetID="10" presetClass="entr" presetSubtype="0" fill="hold" grpId="0" nodeType="withEffect">
                                  <p:stCondLst>
                                    <p:cond delay="2200"/>
                                  </p:stCondLst>
                                  <p:childTnLst>
                                    <p:set>
                                      <p:cBhvr>
                                        <p:cTn id="102" dur="1" fill="hold">
                                          <p:stCondLst>
                                            <p:cond delay="0"/>
                                          </p:stCondLst>
                                        </p:cTn>
                                        <p:tgtEl>
                                          <p:spTgt spid="5104"/>
                                        </p:tgtEl>
                                        <p:attrNameLst>
                                          <p:attrName>style.visibility</p:attrName>
                                        </p:attrNameLst>
                                      </p:cBhvr>
                                      <p:to>
                                        <p:strVal val="visible"/>
                                      </p:to>
                                    </p:set>
                                    <p:animEffect transition="in" filter="fade">
                                      <p:cBhvr>
                                        <p:cTn id="103" dur="250"/>
                                        <p:tgtEl>
                                          <p:spTgt spid="5104"/>
                                        </p:tgtEl>
                                      </p:cBhvr>
                                    </p:animEffect>
                                  </p:childTnLst>
                                </p:cTn>
                              </p:par>
                              <p:par>
                                <p:cTn id="104" presetID="10" presetClass="entr" presetSubtype="0" fill="hold" grpId="0" nodeType="withEffect">
                                  <p:stCondLst>
                                    <p:cond delay="2200"/>
                                  </p:stCondLst>
                                  <p:childTnLst>
                                    <p:set>
                                      <p:cBhvr>
                                        <p:cTn id="105" dur="1" fill="hold">
                                          <p:stCondLst>
                                            <p:cond delay="0"/>
                                          </p:stCondLst>
                                        </p:cTn>
                                        <p:tgtEl>
                                          <p:spTgt spid="5080"/>
                                        </p:tgtEl>
                                        <p:attrNameLst>
                                          <p:attrName>style.visibility</p:attrName>
                                        </p:attrNameLst>
                                      </p:cBhvr>
                                      <p:to>
                                        <p:strVal val="visible"/>
                                      </p:to>
                                    </p:set>
                                    <p:animEffect transition="in" filter="fade">
                                      <p:cBhvr>
                                        <p:cTn id="106" dur="250"/>
                                        <p:tgtEl>
                                          <p:spTgt spid="5080"/>
                                        </p:tgtEl>
                                      </p:cBhvr>
                                    </p:animEffect>
                                  </p:childTnLst>
                                </p:cTn>
                              </p:par>
                              <p:par>
                                <p:cTn id="107" presetID="10" presetClass="entr" presetSubtype="0" fill="hold" grpId="0" nodeType="withEffect">
                                  <p:stCondLst>
                                    <p:cond delay="2200"/>
                                  </p:stCondLst>
                                  <p:childTnLst>
                                    <p:set>
                                      <p:cBhvr>
                                        <p:cTn id="108" dur="1" fill="hold">
                                          <p:stCondLst>
                                            <p:cond delay="0"/>
                                          </p:stCondLst>
                                        </p:cTn>
                                        <p:tgtEl>
                                          <p:spTgt spid="5161"/>
                                        </p:tgtEl>
                                        <p:attrNameLst>
                                          <p:attrName>style.visibility</p:attrName>
                                        </p:attrNameLst>
                                      </p:cBhvr>
                                      <p:to>
                                        <p:strVal val="visible"/>
                                      </p:to>
                                    </p:set>
                                    <p:animEffect transition="in" filter="fade">
                                      <p:cBhvr>
                                        <p:cTn id="109" dur="250"/>
                                        <p:tgtEl>
                                          <p:spTgt spid="5161"/>
                                        </p:tgtEl>
                                      </p:cBhvr>
                                    </p:animEffect>
                                  </p:childTnLst>
                                </p:cTn>
                              </p:par>
                              <p:par>
                                <p:cTn id="110" presetID="10" presetClass="entr" presetSubtype="0" fill="hold" grpId="0" nodeType="withEffect">
                                  <p:stCondLst>
                                    <p:cond delay="2200"/>
                                  </p:stCondLst>
                                  <p:childTnLst>
                                    <p:set>
                                      <p:cBhvr>
                                        <p:cTn id="111" dur="1" fill="hold">
                                          <p:stCondLst>
                                            <p:cond delay="0"/>
                                          </p:stCondLst>
                                        </p:cTn>
                                        <p:tgtEl>
                                          <p:spTgt spid="2550"/>
                                        </p:tgtEl>
                                        <p:attrNameLst>
                                          <p:attrName>style.visibility</p:attrName>
                                        </p:attrNameLst>
                                      </p:cBhvr>
                                      <p:to>
                                        <p:strVal val="visible"/>
                                      </p:to>
                                    </p:set>
                                    <p:animEffect transition="in" filter="fade">
                                      <p:cBhvr>
                                        <p:cTn id="112" dur="250"/>
                                        <p:tgtEl>
                                          <p:spTgt spid="2550"/>
                                        </p:tgtEl>
                                      </p:cBhvr>
                                    </p:animEffect>
                                  </p:childTnLst>
                                </p:cTn>
                              </p:par>
                              <p:par>
                                <p:cTn id="113" presetID="10" presetClass="entr" presetSubtype="0" fill="hold" grpId="0" nodeType="withEffect">
                                  <p:stCondLst>
                                    <p:cond delay="2200"/>
                                  </p:stCondLst>
                                  <p:childTnLst>
                                    <p:set>
                                      <p:cBhvr>
                                        <p:cTn id="114" dur="1" fill="hold">
                                          <p:stCondLst>
                                            <p:cond delay="0"/>
                                          </p:stCondLst>
                                        </p:cTn>
                                        <p:tgtEl>
                                          <p:spTgt spid="5168"/>
                                        </p:tgtEl>
                                        <p:attrNameLst>
                                          <p:attrName>style.visibility</p:attrName>
                                        </p:attrNameLst>
                                      </p:cBhvr>
                                      <p:to>
                                        <p:strVal val="visible"/>
                                      </p:to>
                                    </p:set>
                                    <p:animEffect transition="in" filter="fade">
                                      <p:cBhvr>
                                        <p:cTn id="115" dur="250"/>
                                        <p:tgtEl>
                                          <p:spTgt spid="5168"/>
                                        </p:tgtEl>
                                      </p:cBhvr>
                                    </p:animEffect>
                                  </p:childTnLst>
                                </p:cTn>
                              </p:par>
                              <p:par>
                                <p:cTn id="116" presetID="10" presetClass="entr" presetSubtype="0" fill="hold" nodeType="withEffect">
                                  <p:stCondLst>
                                    <p:cond delay="2200"/>
                                  </p:stCondLst>
                                  <p:childTnLst>
                                    <p:set>
                                      <p:cBhvr>
                                        <p:cTn id="117" dur="1" fill="hold">
                                          <p:stCondLst>
                                            <p:cond delay="0"/>
                                          </p:stCondLst>
                                        </p:cTn>
                                        <p:tgtEl>
                                          <p:spTgt spid="2556"/>
                                        </p:tgtEl>
                                        <p:attrNameLst>
                                          <p:attrName>style.visibility</p:attrName>
                                        </p:attrNameLst>
                                      </p:cBhvr>
                                      <p:to>
                                        <p:strVal val="visible"/>
                                      </p:to>
                                    </p:set>
                                    <p:animEffect transition="in" filter="fade">
                                      <p:cBhvr>
                                        <p:cTn id="118" dur="250"/>
                                        <p:tgtEl>
                                          <p:spTgt spid="2556"/>
                                        </p:tgtEl>
                                      </p:cBhvr>
                                    </p:animEffect>
                                  </p:childTnLst>
                                </p:cTn>
                              </p:par>
                              <p:par>
                                <p:cTn id="119" presetID="10" presetClass="entr" presetSubtype="0" fill="hold" grpId="0" nodeType="withEffect">
                                  <p:stCondLst>
                                    <p:cond delay="2200"/>
                                  </p:stCondLst>
                                  <p:childTnLst>
                                    <p:set>
                                      <p:cBhvr>
                                        <p:cTn id="120" dur="1" fill="hold">
                                          <p:stCondLst>
                                            <p:cond delay="0"/>
                                          </p:stCondLst>
                                        </p:cTn>
                                        <p:tgtEl>
                                          <p:spTgt spid="5164"/>
                                        </p:tgtEl>
                                        <p:attrNameLst>
                                          <p:attrName>style.visibility</p:attrName>
                                        </p:attrNameLst>
                                      </p:cBhvr>
                                      <p:to>
                                        <p:strVal val="visible"/>
                                      </p:to>
                                    </p:set>
                                    <p:animEffect transition="in" filter="fade">
                                      <p:cBhvr>
                                        <p:cTn id="121" dur="250"/>
                                        <p:tgtEl>
                                          <p:spTgt spid="5164"/>
                                        </p:tgtEl>
                                      </p:cBhvr>
                                    </p:animEffect>
                                  </p:childTnLst>
                                </p:cTn>
                              </p:par>
                              <p:par>
                                <p:cTn id="122" presetID="10" presetClass="exit" presetSubtype="0" fill="hold" nodeType="withEffect">
                                  <p:stCondLst>
                                    <p:cond delay="2200"/>
                                  </p:stCondLst>
                                  <p:childTnLst>
                                    <p:animEffect transition="out" filter="fade">
                                      <p:cBhvr>
                                        <p:cTn id="123" dur="250"/>
                                        <p:tgtEl>
                                          <p:spTgt spid="5183"/>
                                        </p:tgtEl>
                                      </p:cBhvr>
                                    </p:animEffect>
                                    <p:set>
                                      <p:cBhvr>
                                        <p:cTn id="124" dur="1" fill="hold">
                                          <p:stCondLst>
                                            <p:cond delay="249"/>
                                          </p:stCondLst>
                                        </p:cTn>
                                        <p:tgtEl>
                                          <p:spTgt spid="5183"/>
                                        </p:tgtEl>
                                        <p:attrNameLst>
                                          <p:attrName>style.visibility</p:attrName>
                                        </p:attrNameLst>
                                      </p:cBhvr>
                                      <p:to>
                                        <p:strVal val="hidden"/>
                                      </p:to>
                                    </p:set>
                                  </p:childTnLst>
                                </p:cTn>
                              </p:par>
                              <p:par>
                                <p:cTn id="125" presetID="10" presetClass="exit" presetSubtype="0" fill="hold" nodeType="withEffect">
                                  <p:stCondLst>
                                    <p:cond delay="2100"/>
                                  </p:stCondLst>
                                  <p:childTnLst>
                                    <p:animEffect transition="out" filter="fade">
                                      <p:cBhvr>
                                        <p:cTn id="126" dur="250"/>
                                        <p:tgtEl>
                                          <p:spTgt spid="5186"/>
                                        </p:tgtEl>
                                      </p:cBhvr>
                                    </p:animEffect>
                                    <p:set>
                                      <p:cBhvr>
                                        <p:cTn id="127" dur="1" fill="hold">
                                          <p:stCondLst>
                                            <p:cond delay="249"/>
                                          </p:stCondLst>
                                        </p:cTn>
                                        <p:tgtEl>
                                          <p:spTgt spid="5186"/>
                                        </p:tgtEl>
                                        <p:attrNameLst>
                                          <p:attrName>style.visibility</p:attrName>
                                        </p:attrNameLst>
                                      </p:cBhvr>
                                      <p:to>
                                        <p:strVal val="hidden"/>
                                      </p:to>
                                    </p:set>
                                  </p:childTnLst>
                                </p:cTn>
                              </p:par>
                              <p:par>
                                <p:cTn id="128" presetID="10" presetClass="exit" presetSubtype="0" fill="hold" nodeType="withEffect">
                                  <p:stCondLst>
                                    <p:cond delay="2100"/>
                                  </p:stCondLst>
                                  <p:childTnLst>
                                    <p:animEffect transition="out" filter="fade">
                                      <p:cBhvr>
                                        <p:cTn id="129" dur="250"/>
                                        <p:tgtEl>
                                          <p:spTgt spid="5197"/>
                                        </p:tgtEl>
                                      </p:cBhvr>
                                    </p:animEffect>
                                    <p:set>
                                      <p:cBhvr>
                                        <p:cTn id="130" dur="1" fill="hold">
                                          <p:stCondLst>
                                            <p:cond delay="249"/>
                                          </p:stCondLst>
                                        </p:cTn>
                                        <p:tgtEl>
                                          <p:spTgt spid="5197"/>
                                        </p:tgtEl>
                                        <p:attrNameLst>
                                          <p:attrName>style.visibility</p:attrName>
                                        </p:attrNameLst>
                                      </p:cBhvr>
                                      <p:to>
                                        <p:strVal val="hidden"/>
                                      </p:to>
                                    </p:set>
                                  </p:childTnLst>
                                </p:cTn>
                              </p:par>
                              <p:par>
                                <p:cTn id="131" presetID="10" presetClass="exit" presetSubtype="0" fill="hold" nodeType="withEffect">
                                  <p:stCondLst>
                                    <p:cond delay="2100"/>
                                  </p:stCondLst>
                                  <p:childTnLst>
                                    <p:animEffect transition="out" filter="fade">
                                      <p:cBhvr>
                                        <p:cTn id="132" dur="250"/>
                                        <p:tgtEl>
                                          <p:spTgt spid="5200"/>
                                        </p:tgtEl>
                                      </p:cBhvr>
                                    </p:animEffect>
                                    <p:set>
                                      <p:cBhvr>
                                        <p:cTn id="133" dur="1" fill="hold">
                                          <p:stCondLst>
                                            <p:cond delay="249"/>
                                          </p:stCondLst>
                                        </p:cTn>
                                        <p:tgtEl>
                                          <p:spTgt spid="5200"/>
                                        </p:tgtEl>
                                        <p:attrNameLst>
                                          <p:attrName>style.visibility</p:attrName>
                                        </p:attrNameLst>
                                      </p:cBhvr>
                                      <p:to>
                                        <p:strVal val="hidden"/>
                                      </p:to>
                                    </p:set>
                                  </p:childTnLst>
                                </p:cTn>
                              </p:par>
                              <p:par>
                                <p:cTn id="134" presetID="10" presetClass="exit" presetSubtype="0" fill="hold" nodeType="withEffect">
                                  <p:stCondLst>
                                    <p:cond delay="2100"/>
                                  </p:stCondLst>
                                  <p:childTnLst>
                                    <p:animEffect transition="out" filter="fade">
                                      <p:cBhvr>
                                        <p:cTn id="135" dur="250"/>
                                        <p:tgtEl>
                                          <p:spTgt spid="5203"/>
                                        </p:tgtEl>
                                      </p:cBhvr>
                                    </p:animEffect>
                                    <p:set>
                                      <p:cBhvr>
                                        <p:cTn id="136" dur="1" fill="hold">
                                          <p:stCondLst>
                                            <p:cond delay="249"/>
                                          </p:stCondLst>
                                        </p:cTn>
                                        <p:tgtEl>
                                          <p:spTgt spid="5203"/>
                                        </p:tgtEl>
                                        <p:attrNameLst>
                                          <p:attrName>style.visibility</p:attrName>
                                        </p:attrNameLst>
                                      </p:cBhvr>
                                      <p:to>
                                        <p:strVal val="hidden"/>
                                      </p:to>
                                    </p:set>
                                  </p:childTnLst>
                                </p:cTn>
                              </p:par>
                              <p:par>
                                <p:cTn id="137" presetID="10" presetClass="exit" presetSubtype="0" fill="hold" nodeType="withEffect">
                                  <p:stCondLst>
                                    <p:cond delay="2100"/>
                                  </p:stCondLst>
                                  <p:childTnLst>
                                    <p:animEffect transition="out" filter="fade">
                                      <p:cBhvr>
                                        <p:cTn id="138" dur="250"/>
                                        <p:tgtEl>
                                          <p:spTgt spid="5215"/>
                                        </p:tgtEl>
                                      </p:cBhvr>
                                    </p:animEffect>
                                    <p:set>
                                      <p:cBhvr>
                                        <p:cTn id="139" dur="1" fill="hold">
                                          <p:stCondLst>
                                            <p:cond delay="249"/>
                                          </p:stCondLst>
                                        </p:cTn>
                                        <p:tgtEl>
                                          <p:spTgt spid="5215"/>
                                        </p:tgtEl>
                                        <p:attrNameLst>
                                          <p:attrName>style.visibility</p:attrName>
                                        </p:attrNameLst>
                                      </p:cBhvr>
                                      <p:to>
                                        <p:strVal val="hidden"/>
                                      </p:to>
                                    </p:set>
                                  </p:childTnLst>
                                </p:cTn>
                              </p:par>
                              <p:par>
                                <p:cTn id="140" presetID="10" presetClass="exit" presetSubtype="0" fill="hold" nodeType="withEffect">
                                  <p:stCondLst>
                                    <p:cond delay="2100"/>
                                  </p:stCondLst>
                                  <p:childTnLst>
                                    <p:animEffect transition="out" filter="fade">
                                      <p:cBhvr>
                                        <p:cTn id="141" dur="250"/>
                                        <p:tgtEl>
                                          <p:spTgt spid="5212"/>
                                        </p:tgtEl>
                                      </p:cBhvr>
                                    </p:animEffect>
                                    <p:set>
                                      <p:cBhvr>
                                        <p:cTn id="142" dur="1" fill="hold">
                                          <p:stCondLst>
                                            <p:cond delay="249"/>
                                          </p:stCondLst>
                                        </p:cTn>
                                        <p:tgtEl>
                                          <p:spTgt spid="5212"/>
                                        </p:tgtEl>
                                        <p:attrNameLst>
                                          <p:attrName>style.visibility</p:attrName>
                                        </p:attrNameLst>
                                      </p:cBhvr>
                                      <p:to>
                                        <p:strVal val="hidden"/>
                                      </p:to>
                                    </p:set>
                                  </p:childTnLst>
                                </p:cTn>
                              </p:par>
                              <p:par>
                                <p:cTn id="143" presetID="10" presetClass="exit" presetSubtype="0" fill="hold" nodeType="withEffect">
                                  <p:stCondLst>
                                    <p:cond delay="2100"/>
                                  </p:stCondLst>
                                  <p:childTnLst>
                                    <p:animEffect transition="out" filter="fade">
                                      <p:cBhvr>
                                        <p:cTn id="144" dur="250"/>
                                        <p:tgtEl>
                                          <p:spTgt spid="5225"/>
                                        </p:tgtEl>
                                      </p:cBhvr>
                                    </p:animEffect>
                                    <p:set>
                                      <p:cBhvr>
                                        <p:cTn id="145" dur="1" fill="hold">
                                          <p:stCondLst>
                                            <p:cond delay="249"/>
                                          </p:stCondLst>
                                        </p:cTn>
                                        <p:tgtEl>
                                          <p:spTgt spid="5225"/>
                                        </p:tgtEl>
                                        <p:attrNameLst>
                                          <p:attrName>style.visibility</p:attrName>
                                        </p:attrNameLst>
                                      </p:cBhvr>
                                      <p:to>
                                        <p:strVal val="hidden"/>
                                      </p:to>
                                    </p:set>
                                  </p:childTnLst>
                                </p:cTn>
                              </p:par>
                              <p:par>
                                <p:cTn id="146" presetID="10" presetClass="exit" presetSubtype="0" fill="hold" nodeType="withEffect">
                                  <p:stCondLst>
                                    <p:cond delay="2100"/>
                                  </p:stCondLst>
                                  <p:childTnLst>
                                    <p:animEffect transition="out" filter="fade">
                                      <p:cBhvr>
                                        <p:cTn id="147" dur="250"/>
                                        <p:tgtEl>
                                          <p:spTgt spid="5228"/>
                                        </p:tgtEl>
                                      </p:cBhvr>
                                    </p:animEffect>
                                    <p:set>
                                      <p:cBhvr>
                                        <p:cTn id="148" dur="1" fill="hold">
                                          <p:stCondLst>
                                            <p:cond delay="249"/>
                                          </p:stCondLst>
                                        </p:cTn>
                                        <p:tgtEl>
                                          <p:spTgt spid="5228"/>
                                        </p:tgtEl>
                                        <p:attrNameLst>
                                          <p:attrName>style.visibility</p:attrName>
                                        </p:attrNameLst>
                                      </p:cBhvr>
                                      <p:to>
                                        <p:strVal val="hidden"/>
                                      </p:to>
                                    </p:set>
                                  </p:childTnLst>
                                </p:cTn>
                              </p:par>
                              <p:par>
                                <p:cTn id="149" presetID="10" presetClass="exit" presetSubtype="0" fill="hold" nodeType="withEffect">
                                  <p:stCondLst>
                                    <p:cond delay="2100"/>
                                  </p:stCondLst>
                                  <p:childTnLst>
                                    <p:animEffect transition="out" filter="fade">
                                      <p:cBhvr>
                                        <p:cTn id="150" dur="250"/>
                                        <p:tgtEl>
                                          <p:spTgt spid="5222"/>
                                        </p:tgtEl>
                                      </p:cBhvr>
                                    </p:animEffect>
                                    <p:set>
                                      <p:cBhvr>
                                        <p:cTn id="151" dur="1" fill="hold">
                                          <p:stCondLst>
                                            <p:cond delay="249"/>
                                          </p:stCondLst>
                                        </p:cTn>
                                        <p:tgtEl>
                                          <p:spTgt spid="5222"/>
                                        </p:tgtEl>
                                        <p:attrNameLst>
                                          <p:attrName>style.visibility</p:attrName>
                                        </p:attrNameLst>
                                      </p:cBhvr>
                                      <p:to>
                                        <p:strVal val="hidden"/>
                                      </p:to>
                                    </p:set>
                                  </p:childTnLst>
                                </p:cTn>
                              </p:par>
                              <p:par>
                                <p:cTn id="152" presetID="10" presetClass="entr" presetSubtype="0" fill="hold" grpId="0" nodeType="withEffect">
                                  <p:stCondLst>
                                    <p:cond delay="2800"/>
                                  </p:stCondLst>
                                  <p:childTnLst>
                                    <p:set>
                                      <p:cBhvr>
                                        <p:cTn id="153" dur="1" fill="hold">
                                          <p:stCondLst>
                                            <p:cond delay="0"/>
                                          </p:stCondLst>
                                        </p:cTn>
                                        <p:tgtEl>
                                          <p:spTgt spid="2501"/>
                                        </p:tgtEl>
                                        <p:attrNameLst>
                                          <p:attrName>style.visibility</p:attrName>
                                        </p:attrNameLst>
                                      </p:cBhvr>
                                      <p:to>
                                        <p:strVal val="visible"/>
                                      </p:to>
                                    </p:set>
                                    <p:animEffect transition="in" filter="fade">
                                      <p:cBhvr>
                                        <p:cTn id="154" dur="250"/>
                                        <p:tgtEl>
                                          <p:spTgt spid="2501"/>
                                        </p:tgtEl>
                                      </p:cBhvr>
                                    </p:animEffect>
                                  </p:childTnLst>
                                </p:cTn>
                              </p:par>
                              <p:par>
                                <p:cTn id="155" presetID="10" presetClass="entr" presetSubtype="0" fill="hold" grpId="0" nodeType="withEffect">
                                  <p:stCondLst>
                                    <p:cond delay="2800"/>
                                  </p:stCondLst>
                                  <p:childTnLst>
                                    <p:set>
                                      <p:cBhvr>
                                        <p:cTn id="156" dur="1" fill="hold">
                                          <p:stCondLst>
                                            <p:cond delay="0"/>
                                          </p:stCondLst>
                                        </p:cTn>
                                        <p:tgtEl>
                                          <p:spTgt spid="2507"/>
                                        </p:tgtEl>
                                        <p:attrNameLst>
                                          <p:attrName>style.visibility</p:attrName>
                                        </p:attrNameLst>
                                      </p:cBhvr>
                                      <p:to>
                                        <p:strVal val="visible"/>
                                      </p:to>
                                    </p:set>
                                    <p:animEffect transition="in" filter="fade">
                                      <p:cBhvr>
                                        <p:cTn id="157" dur="250"/>
                                        <p:tgtEl>
                                          <p:spTgt spid="2507"/>
                                        </p:tgtEl>
                                      </p:cBhvr>
                                    </p:animEffect>
                                  </p:childTnLst>
                                </p:cTn>
                              </p:par>
                              <p:par>
                                <p:cTn id="158" presetID="10" presetClass="entr" presetSubtype="0" fill="hold" grpId="0" nodeType="withEffect">
                                  <p:stCondLst>
                                    <p:cond delay="2800"/>
                                  </p:stCondLst>
                                  <p:childTnLst>
                                    <p:set>
                                      <p:cBhvr>
                                        <p:cTn id="159" dur="1" fill="hold">
                                          <p:stCondLst>
                                            <p:cond delay="0"/>
                                          </p:stCondLst>
                                        </p:cTn>
                                        <p:tgtEl>
                                          <p:spTgt spid="2557"/>
                                        </p:tgtEl>
                                        <p:attrNameLst>
                                          <p:attrName>style.visibility</p:attrName>
                                        </p:attrNameLst>
                                      </p:cBhvr>
                                      <p:to>
                                        <p:strVal val="visible"/>
                                      </p:to>
                                    </p:set>
                                    <p:animEffect transition="in" filter="fade">
                                      <p:cBhvr>
                                        <p:cTn id="160" dur="250"/>
                                        <p:tgtEl>
                                          <p:spTgt spid="2557"/>
                                        </p:tgtEl>
                                      </p:cBhvr>
                                    </p:animEffect>
                                  </p:childTnLst>
                                </p:cTn>
                              </p:par>
                              <p:par>
                                <p:cTn id="161" presetID="10" presetClass="entr" presetSubtype="0" fill="hold" grpId="0" nodeType="withEffect">
                                  <p:stCondLst>
                                    <p:cond delay="2800"/>
                                  </p:stCondLst>
                                  <p:childTnLst>
                                    <p:set>
                                      <p:cBhvr>
                                        <p:cTn id="162" dur="1" fill="hold">
                                          <p:stCondLst>
                                            <p:cond delay="0"/>
                                          </p:stCondLst>
                                        </p:cTn>
                                        <p:tgtEl>
                                          <p:spTgt spid="2503"/>
                                        </p:tgtEl>
                                        <p:attrNameLst>
                                          <p:attrName>style.visibility</p:attrName>
                                        </p:attrNameLst>
                                      </p:cBhvr>
                                      <p:to>
                                        <p:strVal val="visible"/>
                                      </p:to>
                                    </p:set>
                                    <p:animEffect transition="in" filter="fade">
                                      <p:cBhvr>
                                        <p:cTn id="163" dur="250"/>
                                        <p:tgtEl>
                                          <p:spTgt spid="2503"/>
                                        </p:tgtEl>
                                      </p:cBhvr>
                                    </p:animEffect>
                                  </p:childTnLst>
                                </p:cTn>
                              </p:par>
                              <p:par>
                                <p:cTn id="164" presetID="10" presetClass="entr" presetSubtype="0" fill="hold" grpId="0" nodeType="withEffect">
                                  <p:stCondLst>
                                    <p:cond delay="2800"/>
                                  </p:stCondLst>
                                  <p:childTnLst>
                                    <p:set>
                                      <p:cBhvr>
                                        <p:cTn id="165" dur="1" fill="hold">
                                          <p:stCondLst>
                                            <p:cond delay="0"/>
                                          </p:stCondLst>
                                        </p:cTn>
                                        <p:tgtEl>
                                          <p:spTgt spid="2551"/>
                                        </p:tgtEl>
                                        <p:attrNameLst>
                                          <p:attrName>style.visibility</p:attrName>
                                        </p:attrNameLst>
                                      </p:cBhvr>
                                      <p:to>
                                        <p:strVal val="visible"/>
                                      </p:to>
                                    </p:set>
                                    <p:animEffect transition="in" filter="fade">
                                      <p:cBhvr>
                                        <p:cTn id="166" dur="250"/>
                                        <p:tgtEl>
                                          <p:spTgt spid="2551"/>
                                        </p:tgtEl>
                                      </p:cBhvr>
                                    </p:animEffect>
                                  </p:childTnLst>
                                </p:cTn>
                              </p:par>
                              <p:par>
                                <p:cTn id="167" presetID="10" presetClass="entr" presetSubtype="0" fill="hold" grpId="0" nodeType="withEffect">
                                  <p:stCondLst>
                                    <p:cond delay="2800"/>
                                  </p:stCondLst>
                                  <p:childTnLst>
                                    <p:set>
                                      <p:cBhvr>
                                        <p:cTn id="168" dur="1" fill="hold">
                                          <p:stCondLst>
                                            <p:cond delay="0"/>
                                          </p:stCondLst>
                                        </p:cTn>
                                        <p:tgtEl>
                                          <p:spTgt spid="2553"/>
                                        </p:tgtEl>
                                        <p:attrNameLst>
                                          <p:attrName>style.visibility</p:attrName>
                                        </p:attrNameLst>
                                      </p:cBhvr>
                                      <p:to>
                                        <p:strVal val="visible"/>
                                      </p:to>
                                    </p:set>
                                    <p:animEffect transition="in" filter="fade">
                                      <p:cBhvr>
                                        <p:cTn id="169" dur="250"/>
                                        <p:tgtEl>
                                          <p:spTgt spid="2553"/>
                                        </p:tgtEl>
                                      </p:cBhvr>
                                    </p:animEffect>
                                  </p:childTnLst>
                                </p:cTn>
                              </p:par>
                              <p:par>
                                <p:cTn id="170" presetID="10" presetClass="entr" presetSubtype="0" fill="hold" grpId="0" nodeType="withEffect">
                                  <p:stCondLst>
                                    <p:cond delay="2800"/>
                                  </p:stCondLst>
                                  <p:childTnLst>
                                    <p:set>
                                      <p:cBhvr>
                                        <p:cTn id="171" dur="1" fill="hold">
                                          <p:stCondLst>
                                            <p:cond delay="0"/>
                                          </p:stCondLst>
                                        </p:cTn>
                                        <p:tgtEl>
                                          <p:spTgt spid="2562"/>
                                        </p:tgtEl>
                                        <p:attrNameLst>
                                          <p:attrName>style.visibility</p:attrName>
                                        </p:attrNameLst>
                                      </p:cBhvr>
                                      <p:to>
                                        <p:strVal val="visible"/>
                                      </p:to>
                                    </p:set>
                                    <p:animEffect transition="in" filter="fade">
                                      <p:cBhvr>
                                        <p:cTn id="172" dur="250"/>
                                        <p:tgtEl>
                                          <p:spTgt spid="2562"/>
                                        </p:tgtEl>
                                      </p:cBhvr>
                                    </p:animEffect>
                                  </p:childTnLst>
                                </p:cTn>
                              </p:par>
                              <p:par>
                                <p:cTn id="173" presetID="10" presetClass="entr" presetSubtype="0" fill="hold" grpId="0" nodeType="withEffect">
                                  <p:stCondLst>
                                    <p:cond delay="2800"/>
                                  </p:stCondLst>
                                  <p:childTnLst>
                                    <p:set>
                                      <p:cBhvr>
                                        <p:cTn id="174" dur="1" fill="hold">
                                          <p:stCondLst>
                                            <p:cond delay="0"/>
                                          </p:stCondLst>
                                        </p:cTn>
                                        <p:tgtEl>
                                          <p:spTgt spid="2555"/>
                                        </p:tgtEl>
                                        <p:attrNameLst>
                                          <p:attrName>style.visibility</p:attrName>
                                        </p:attrNameLst>
                                      </p:cBhvr>
                                      <p:to>
                                        <p:strVal val="visible"/>
                                      </p:to>
                                    </p:set>
                                    <p:animEffect transition="in" filter="fade">
                                      <p:cBhvr>
                                        <p:cTn id="175" dur="250"/>
                                        <p:tgtEl>
                                          <p:spTgt spid="2555"/>
                                        </p:tgtEl>
                                      </p:cBhvr>
                                    </p:animEffect>
                                  </p:childTnLst>
                                </p:cTn>
                              </p:par>
                              <p:par>
                                <p:cTn id="176" presetID="10" presetClass="entr" presetSubtype="0" fill="hold" grpId="0" nodeType="withEffect">
                                  <p:stCondLst>
                                    <p:cond delay="2800"/>
                                  </p:stCondLst>
                                  <p:childTnLst>
                                    <p:set>
                                      <p:cBhvr>
                                        <p:cTn id="177" dur="1" fill="hold">
                                          <p:stCondLst>
                                            <p:cond delay="0"/>
                                          </p:stCondLst>
                                        </p:cTn>
                                        <p:tgtEl>
                                          <p:spTgt spid="2564"/>
                                        </p:tgtEl>
                                        <p:attrNameLst>
                                          <p:attrName>style.visibility</p:attrName>
                                        </p:attrNameLst>
                                      </p:cBhvr>
                                      <p:to>
                                        <p:strVal val="visible"/>
                                      </p:to>
                                    </p:set>
                                    <p:animEffect transition="in" filter="fade">
                                      <p:cBhvr>
                                        <p:cTn id="178" dur="250"/>
                                        <p:tgtEl>
                                          <p:spTgt spid="2564"/>
                                        </p:tgtEl>
                                      </p:cBhvr>
                                    </p:animEffect>
                                  </p:childTnLst>
                                </p:cTn>
                              </p:par>
                              <p:par>
                                <p:cTn id="179" presetID="10" presetClass="entr" presetSubtype="0" fill="hold" grpId="0" nodeType="withEffect">
                                  <p:stCondLst>
                                    <p:cond delay="2800"/>
                                  </p:stCondLst>
                                  <p:childTnLst>
                                    <p:set>
                                      <p:cBhvr>
                                        <p:cTn id="180" dur="1" fill="hold">
                                          <p:stCondLst>
                                            <p:cond delay="0"/>
                                          </p:stCondLst>
                                        </p:cTn>
                                        <p:tgtEl>
                                          <p:spTgt spid="2549"/>
                                        </p:tgtEl>
                                        <p:attrNameLst>
                                          <p:attrName>style.visibility</p:attrName>
                                        </p:attrNameLst>
                                      </p:cBhvr>
                                      <p:to>
                                        <p:strVal val="visible"/>
                                      </p:to>
                                    </p:set>
                                    <p:animEffect transition="in" filter="fade">
                                      <p:cBhvr>
                                        <p:cTn id="181" dur="250"/>
                                        <p:tgtEl>
                                          <p:spTgt spid="2549"/>
                                        </p:tgtEl>
                                      </p:cBhvr>
                                    </p:animEffect>
                                  </p:childTnLst>
                                </p:cTn>
                              </p:par>
                              <p:par>
                                <p:cTn id="182" presetID="10" presetClass="exit" presetSubtype="0" fill="hold" grpId="1" nodeType="withEffect">
                                  <p:stCondLst>
                                    <p:cond delay="2800"/>
                                  </p:stCondLst>
                                  <p:childTnLst>
                                    <p:animEffect transition="out" filter="fade">
                                      <p:cBhvr>
                                        <p:cTn id="183" dur="250"/>
                                        <p:tgtEl>
                                          <p:spTgt spid="5148"/>
                                        </p:tgtEl>
                                      </p:cBhvr>
                                    </p:animEffect>
                                    <p:set>
                                      <p:cBhvr>
                                        <p:cTn id="184" dur="1" fill="hold">
                                          <p:stCondLst>
                                            <p:cond delay="249"/>
                                          </p:stCondLst>
                                        </p:cTn>
                                        <p:tgtEl>
                                          <p:spTgt spid="5148"/>
                                        </p:tgtEl>
                                        <p:attrNameLst>
                                          <p:attrName>style.visibility</p:attrName>
                                        </p:attrNameLst>
                                      </p:cBhvr>
                                      <p:to>
                                        <p:strVal val="hidden"/>
                                      </p:to>
                                    </p:set>
                                  </p:childTnLst>
                                </p:cTn>
                              </p:par>
                              <p:par>
                                <p:cTn id="185" presetID="10" presetClass="exit" presetSubtype="0" fill="hold" grpId="1" nodeType="withEffect">
                                  <p:stCondLst>
                                    <p:cond delay="2800"/>
                                  </p:stCondLst>
                                  <p:childTnLst>
                                    <p:animEffect transition="out" filter="fade">
                                      <p:cBhvr>
                                        <p:cTn id="186" dur="250"/>
                                        <p:tgtEl>
                                          <p:spTgt spid="5103"/>
                                        </p:tgtEl>
                                      </p:cBhvr>
                                    </p:animEffect>
                                    <p:set>
                                      <p:cBhvr>
                                        <p:cTn id="187" dur="1" fill="hold">
                                          <p:stCondLst>
                                            <p:cond delay="249"/>
                                          </p:stCondLst>
                                        </p:cTn>
                                        <p:tgtEl>
                                          <p:spTgt spid="5103"/>
                                        </p:tgtEl>
                                        <p:attrNameLst>
                                          <p:attrName>style.visibility</p:attrName>
                                        </p:attrNameLst>
                                      </p:cBhvr>
                                      <p:to>
                                        <p:strVal val="hidden"/>
                                      </p:to>
                                    </p:set>
                                  </p:childTnLst>
                                </p:cTn>
                              </p:par>
                              <p:par>
                                <p:cTn id="188" presetID="10" presetClass="exit" presetSubtype="0" fill="hold" grpId="1" nodeType="withEffect">
                                  <p:stCondLst>
                                    <p:cond delay="2800"/>
                                  </p:stCondLst>
                                  <p:childTnLst>
                                    <p:animEffect transition="out" filter="fade">
                                      <p:cBhvr>
                                        <p:cTn id="189" dur="250"/>
                                        <p:tgtEl>
                                          <p:spTgt spid="5102"/>
                                        </p:tgtEl>
                                      </p:cBhvr>
                                    </p:animEffect>
                                    <p:set>
                                      <p:cBhvr>
                                        <p:cTn id="190" dur="1" fill="hold">
                                          <p:stCondLst>
                                            <p:cond delay="249"/>
                                          </p:stCondLst>
                                        </p:cTn>
                                        <p:tgtEl>
                                          <p:spTgt spid="5102"/>
                                        </p:tgtEl>
                                        <p:attrNameLst>
                                          <p:attrName>style.visibility</p:attrName>
                                        </p:attrNameLst>
                                      </p:cBhvr>
                                      <p:to>
                                        <p:strVal val="hidden"/>
                                      </p:to>
                                    </p:set>
                                  </p:childTnLst>
                                </p:cTn>
                              </p:par>
                              <p:par>
                                <p:cTn id="191" presetID="10" presetClass="exit" presetSubtype="0" fill="hold" grpId="1" nodeType="withEffect">
                                  <p:stCondLst>
                                    <p:cond delay="2800"/>
                                  </p:stCondLst>
                                  <p:childTnLst>
                                    <p:animEffect transition="out" filter="fade">
                                      <p:cBhvr>
                                        <p:cTn id="192" dur="250"/>
                                        <p:tgtEl>
                                          <p:spTgt spid="5177"/>
                                        </p:tgtEl>
                                      </p:cBhvr>
                                    </p:animEffect>
                                    <p:set>
                                      <p:cBhvr>
                                        <p:cTn id="193" dur="1" fill="hold">
                                          <p:stCondLst>
                                            <p:cond delay="249"/>
                                          </p:stCondLst>
                                        </p:cTn>
                                        <p:tgtEl>
                                          <p:spTgt spid="5177"/>
                                        </p:tgtEl>
                                        <p:attrNameLst>
                                          <p:attrName>style.visibility</p:attrName>
                                        </p:attrNameLst>
                                      </p:cBhvr>
                                      <p:to>
                                        <p:strVal val="hidden"/>
                                      </p:to>
                                    </p:set>
                                  </p:childTnLst>
                                </p:cTn>
                              </p:par>
                              <p:par>
                                <p:cTn id="194" presetID="10" presetClass="exit" presetSubtype="0" fill="hold" grpId="1" nodeType="withEffect">
                                  <p:stCondLst>
                                    <p:cond delay="2800"/>
                                  </p:stCondLst>
                                  <p:childTnLst>
                                    <p:animEffect transition="out" filter="fade">
                                      <p:cBhvr>
                                        <p:cTn id="195" dur="250"/>
                                        <p:tgtEl>
                                          <p:spTgt spid="5176"/>
                                        </p:tgtEl>
                                      </p:cBhvr>
                                    </p:animEffect>
                                    <p:set>
                                      <p:cBhvr>
                                        <p:cTn id="196" dur="1" fill="hold">
                                          <p:stCondLst>
                                            <p:cond delay="249"/>
                                          </p:stCondLst>
                                        </p:cTn>
                                        <p:tgtEl>
                                          <p:spTgt spid="5176"/>
                                        </p:tgtEl>
                                        <p:attrNameLst>
                                          <p:attrName>style.visibility</p:attrName>
                                        </p:attrNameLst>
                                      </p:cBhvr>
                                      <p:to>
                                        <p:strVal val="hidden"/>
                                      </p:to>
                                    </p:set>
                                  </p:childTnLst>
                                </p:cTn>
                              </p:par>
                              <p:par>
                                <p:cTn id="197" presetID="10" presetClass="exit" presetSubtype="0" fill="hold" grpId="1" nodeType="withEffect">
                                  <p:stCondLst>
                                    <p:cond delay="2800"/>
                                  </p:stCondLst>
                                  <p:childTnLst>
                                    <p:animEffect transition="out" filter="fade">
                                      <p:cBhvr>
                                        <p:cTn id="198" dur="250"/>
                                        <p:tgtEl>
                                          <p:spTgt spid="5175"/>
                                        </p:tgtEl>
                                      </p:cBhvr>
                                    </p:animEffect>
                                    <p:set>
                                      <p:cBhvr>
                                        <p:cTn id="199" dur="1" fill="hold">
                                          <p:stCondLst>
                                            <p:cond delay="249"/>
                                          </p:stCondLst>
                                        </p:cTn>
                                        <p:tgtEl>
                                          <p:spTgt spid="5175"/>
                                        </p:tgtEl>
                                        <p:attrNameLst>
                                          <p:attrName>style.visibility</p:attrName>
                                        </p:attrNameLst>
                                      </p:cBhvr>
                                      <p:to>
                                        <p:strVal val="hidden"/>
                                      </p:to>
                                    </p:set>
                                  </p:childTnLst>
                                </p:cTn>
                              </p:par>
                              <p:par>
                                <p:cTn id="200" presetID="10" presetClass="exit" presetSubtype="0" fill="hold" grpId="1" nodeType="withEffect">
                                  <p:stCondLst>
                                    <p:cond delay="2800"/>
                                  </p:stCondLst>
                                  <p:childTnLst>
                                    <p:animEffect transition="out" filter="fade">
                                      <p:cBhvr>
                                        <p:cTn id="201" dur="250"/>
                                        <p:tgtEl>
                                          <p:spTgt spid="5104"/>
                                        </p:tgtEl>
                                      </p:cBhvr>
                                    </p:animEffect>
                                    <p:set>
                                      <p:cBhvr>
                                        <p:cTn id="202" dur="1" fill="hold">
                                          <p:stCondLst>
                                            <p:cond delay="249"/>
                                          </p:stCondLst>
                                        </p:cTn>
                                        <p:tgtEl>
                                          <p:spTgt spid="5104"/>
                                        </p:tgtEl>
                                        <p:attrNameLst>
                                          <p:attrName>style.visibility</p:attrName>
                                        </p:attrNameLst>
                                      </p:cBhvr>
                                      <p:to>
                                        <p:strVal val="hidden"/>
                                      </p:to>
                                    </p:set>
                                  </p:childTnLst>
                                </p:cTn>
                              </p:par>
                              <p:par>
                                <p:cTn id="203" presetID="10" presetClass="exit" presetSubtype="0" fill="hold" grpId="1" nodeType="withEffect">
                                  <p:stCondLst>
                                    <p:cond delay="2800"/>
                                  </p:stCondLst>
                                  <p:childTnLst>
                                    <p:animEffect transition="out" filter="fade">
                                      <p:cBhvr>
                                        <p:cTn id="204" dur="250"/>
                                        <p:tgtEl>
                                          <p:spTgt spid="5161"/>
                                        </p:tgtEl>
                                      </p:cBhvr>
                                    </p:animEffect>
                                    <p:set>
                                      <p:cBhvr>
                                        <p:cTn id="205" dur="1" fill="hold">
                                          <p:stCondLst>
                                            <p:cond delay="249"/>
                                          </p:stCondLst>
                                        </p:cTn>
                                        <p:tgtEl>
                                          <p:spTgt spid="5161"/>
                                        </p:tgtEl>
                                        <p:attrNameLst>
                                          <p:attrName>style.visibility</p:attrName>
                                        </p:attrNameLst>
                                      </p:cBhvr>
                                      <p:to>
                                        <p:strVal val="hidden"/>
                                      </p:to>
                                    </p:set>
                                  </p:childTnLst>
                                </p:cTn>
                              </p:par>
                              <p:par>
                                <p:cTn id="206" presetID="10" presetClass="exit" presetSubtype="0" fill="hold" grpId="1" nodeType="withEffect">
                                  <p:stCondLst>
                                    <p:cond delay="2800"/>
                                  </p:stCondLst>
                                  <p:childTnLst>
                                    <p:animEffect transition="out" filter="fade">
                                      <p:cBhvr>
                                        <p:cTn id="207" dur="250"/>
                                        <p:tgtEl>
                                          <p:spTgt spid="5168"/>
                                        </p:tgtEl>
                                      </p:cBhvr>
                                    </p:animEffect>
                                    <p:set>
                                      <p:cBhvr>
                                        <p:cTn id="208" dur="1" fill="hold">
                                          <p:stCondLst>
                                            <p:cond delay="249"/>
                                          </p:stCondLst>
                                        </p:cTn>
                                        <p:tgtEl>
                                          <p:spTgt spid="5168"/>
                                        </p:tgtEl>
                                        <p:attrNameLst>
                                          <p:attrName>style.visibility</p:attrName>
                                        </p:attrNameLst>
                                      </p:cBhvr>
                                      <p:to>
                                        <p:strVal val="hidden"/>
                                      </p:to>
                                    </p:set>
                                  </p:childTnLst>
                                </p:cTn>
                              </p:par>
                              <p:par>
                                <p:cTn id="209" presetID="10" presetClass="exit" presetSubtype="0" fill="hold" grpId="1" nodeType="withEffect">
                                  <p:stCondLst>
                                    <p:cond delay="2800"/>
                                  </p:stCondLst>
                                  <p:childTnLst>
                                    <p:animEffect transition="out" filter="fade">
                                      <p:cBhvr>
                                        <p:cTn id="210" dur="250"/>
                                        <p:tgtEl>
                                          <p:spTgt spid="5164"/>
                                        </p:tgtEl>
                                      </p:cBhvr>
                                    </p:animEffect>
                                    <p:set>
                                      <p:cBhvr>
                                        <p:cTn id="211" dur="1" fill="hold">
                                          <p:stCondLst>
                                            <p:cond delay="249"/>
                                          </p:stCondLst>
                                        </p:cTn>
                                        <p:tgtEl>
                                          <p:spTgt spid="5164"/>
                                        </p:tgtEl>
                                        <p:attrNameLst>
                                          <p:attrName>style.visibility</p:attrName>
                                        </p:attrNameLst>
                                      </p:cBhvr>
                                      <p:to>
                                        <p:strVal val="hidden"/>
                                      </p:to>
                                    </p:set>
                                  </p:childTnLst>
                                </p:cTn>
                              </p:par>
                              <p:par>
                                <p:cTn id="212" presetID="10" presetClass="entr" presetSubtype="0" fill="hold" nodeType="withEffect">
                                  <p:stCondLst>
                                    <p:cond delay="3500"/>
                                  </p:stCondLst>
                                  <p:childTnLst>
                                    <p:set>
                                      <p:cBhvr>
                                        <p:cTn id="213" dur="1" fill="hold">
                                          <p:stCondLst>
                                            <p:cond delay="0"/>
                                          </p:stCondLst>
                                        </p:cTn>
                                        <p:tgtEl>
                                          <p:spTgt spid="5240"/>
                                        </p:tgtEl>
                                        <p:attrNameLst>
                                          <p:attrName>style.visibility</p:attrName>
                                        </p:attrNameLst>
                                      </p:cBhvr>
                                      <p:to>
                                        <p:strVal val="visible"/>
                                      </p:to>
                                    </p:set>
                                    <p:animEffect transition="in" filter="fade">
                                      <p:cBhvr>
                                        <p:cTn id="214" dur="250"/>
                                        <p:tgtEl>
                                          <p:spTgt spid="5240"/>
                                        </p:tgtEl>
                                      </p:cBhvr>
                                    </p:animEffect>
                                  </p:childTnLst>
                                </p:cTn>
                              </p:par>
                              <p:par>
                                <p:cTn id="215" presetID="10" presetClass="entr" presetSubtype="0" fill="hold" nodeType="withEffect">
                                  <p:stCondLst>
                                    <p:cond delay="3500"/>
                                  </p:stCondLst>
                                  <p:childTnLst>
                                    <p:set>
                                      <p:cBhvr>
                                        <p:cTn id="216" dur="1" fill="hold">
                                          <p:stCondLst>
                                            <p:cond delay="0"/>
                                          </p:stCondLst>
                                        </p:cTn>
                                        <p:tgtEl>
                                          <p:spTgt spid="5231"/>
                                        </p:tgtEl>
                                        <p:attrNameLst>
                                          <p:attrName>style.visibility</p:attrName>
                                        </p:attrNameLst>
                                      </p:cBhvr>
                                      <p:to>
                                        <p:strVal val="visible"/>
                                      </p:to>
                                    </p:set>
                                    <p:animEffect transition="in" filter="fade">
                                      <p:cBhvr>
                                        <p:cTn id="217" dur="250"/>
                                        <p:tgtEl>
                                          <p:spTgt spid="5231"/>
                                        </p:tgtEl>
                                      </p:cBhvr>
                                    </p:animEffect>
                                  </p:childTnLst>
                                </p:cTn>
                              </p:par>
                              <p:par>
                                <p:cTn id="218" presetID="10" presetClass="entr" presetSubtype="0" fill="hold" nodeType="withEffect">
                                  <p:stCondLst>
                                    <p:cond delay="3500"/>
                                  </p:stCondLst>
                                  <p:childTnLst>
                                    <p:set>
                                      <p:cBhvr>
                                        <p:cTn id="219" dur="1" fill="hold">
                                          <p:stCondLst>
                                            <p:cond delay="0"/>
                                          </p:stCondLst>
                                        </p:cTn>
                                        <p:tgtEl>
                                          <p:spTgt spid="5237"/>
                                        </p:tgtEl>
                                        <p:attrNameLst>
                                          <p:attrName>style.visibility</p:attrName>
                                        </p:attrNameLst>
                                      </p:cBhvr>
                                      <p:to>
                                        <p:strVal val="visible"/>
                                      </p:to>
                                    </p:set>
                                    <p:animEffect transition="in" filter="fade">
                                      <p:cBhvr>
                                        <p:cTn id="220" dur="250"/>
                                        <p:tgtEl>
                                          <p:spTgt spid="5237"/>
                                        </p:tgtEl>
                                      </p:cBhvr>
                                    </p:animEffect>
                                  </p:childTnLst>
                                </p:cTn>
                              </p:par>
                              <p:par>
                                <p:cTn id="221" presetID="10" presetClass="entr" presetSubtype="0" fill="hold" nodeType="withEffect">
                                  <p:stCondLst>
                                    <p:cond delay="3500"/>
                                  </p:stCondLst>
                                  <p:childTnLst>
                                    <p:set>
                                      <p:cBhvr>
                                        <p:cTn id="222" dur="1" fill="hold">
                                          <p:stCondLst>
                                            <p:cond delay="0"/>
                                          </p:stCondLst>
                                        </p:cTn>
                                        <p:tgtEl>
                                          <p:spTgt spid="5234"/>
                                        </p:tgtEl>
                                        <p:attrNameLst>
                                          <p:attrName>style.visibility</p:attrName>
                                        </p:attrNameLst>
                                      </p:cBhvr>
                                      <p:to>
                                        <p:strVal val="visible"/>
                                      </p:to>
                                    </p:set>
                                    <p:animEffect transition="in" filter="fade">
                                      <p:cBhvr>
                                        <p:cTn id="223" dur="250"/>
                                        <p:tgtEl>
                                          <p:spTgt spid="5234"/>
                                        </p:tgtEl>
                                      </p:cBhvr>
                                    </p:animEffect>
                                  </p:childTnLst>
                                </p:cTn>
                              </p:par>
                              <p:par>
                                <p:cTn id="224" presetID="42" presetClass="path" presetSubtype="0" decel="100000" fill="hold" nodeType="withEffect">
                                  <p:stCondLst>
                                    <p:cond delay="3800"/>
                                  </p:stCondLst>
                                  <p:childTnLst>
                                    <p:animMotion origin="layout" path="M 2.24662E-6 3.39991E-6 L -0.35563 -0.10236 " pathEditMode="relative" rAng="0" ptsTypes="AA">
                                      <p:cBhvr>
                                        <p:cTn id="225" dur="1000" fill="hold"/>
                                        <p:tgtEl>
                                          <p:spTgt spid="5240"/>
                                        </p:tgtEl>
                                        <p:attrNameLst>
                                          <p:attrName>ppt_x</p:attrName>
                                          <p:attrName>ppt_y</p:attrName>
                                        </p:attrNameLst>
                                      </p:cBhvr>
                                      <p:rCtr x="-17833" y="-5039"/>
                                    </p:animMotion>
                                  </p:childTnLst>
                                </p:cTn>
                              </p:par>
                              <p:par>
                                <p:cTn id="226" presetID="42" presetClass="path" presetSubtype="0" decel="100000" fill="hold" nodeType="withEffect">
                                  <p:stCondLst>
                                    <p:cond delay="3800"/>
                                  </p:stCondLst>
                                  <p:childTnLst>
                                    <p:animMotion origin="layout" path="M -1.10288E-6 2.16523E-6 L -0.51711 -0.14389 " pathEditMode="relative" rAng="0" ptsTypes="AA">
                                      <p:cBhvr>
                                        <p:cTn id="227" dur="1000" fill="hold"/>
                                        <p:tgtEl>
                                          <p:spTgt spid="5231"/>
                                        </p:tgtEl>
                                        <p:attrNameLst>
                                          <p:attrName>ppt_x</p:attrName>
                                          <p:attrName>ppt_y</p:attrName>
                                        </p:attrNameLst>
                                      </p:cBhvr>
                                      <p:rCtr x="-25938" y="-7217"/>
                                    </p:animMotion>
                                  </p:childTnLst>
                                </p:cTn>
                              </p:par>
                              <p:par>
                                <p:cTn id="228" presetID="42" presetClass="path" presetSubtype="0" decel="100000" fill="hold" nodeType="withEffect">
                                  <p:stCondLst>
                                    <p:cond delay="3800"/>
                                  </p:stCondLst>
                                  <p:childTnLst>
                                    <p:animMotion origin="layout" path="M 4.56472E-6 2.601E-6 L -0.37784 -0.27622 " pathEditMode="relative" rAng="0" ptsTypes="AA">
                                      <p:cBhvr>
                                        <p:cTn id="229" dur="1000" fill="hold"/>
                                        <p:tgtEl>
                                          <p:spTgt spid="5237"/>
                                        </p:tgtEl>
                                        <p:attrNameLst>
                                          <p:attrName>ppt_x</p:attrName>
                                          <p:attrName>ppt_y</p:attrName>
                                        </p:attrNameLst>
                                      </p:cBhvr>
                                      <p:rCtr x="-18866" y="-13618"/>
                                    </p:animMotion>
                                  </p:childTnLst>
                                </p:cTn>
                              </p:par>
                              <p:par>
                                <p:cTn id="230" presetID="42" presetClass="path" presetSubtype="0" decel="100000" fill="hold" nodeType="withEffect">
                                  <p:stCondLst>
                                    <p:cond delay="3800"/>
                                  </p:stCondLst>
                                  <p:childTnLst>
                                    <p:animMotion origin="layout" path="M 4.26091E-6 -4.63459E-6 L -0.53779 -0.25624 " pathEditMode="relative" rAng="0" ptsTypes="AA">
                                      <p:cBhvr>
                                        <p:cTn id="231" dur="1000" fill="hold"/>
                                        <p:tgtEl>
                                          <p:spTgt spid="5234"/>
                                        </p:tgtEl>
                                        <p:attrNameLst>
                                          <p:attrName>ppt_x</p:attrName>
                                          <p:attrName>ppt_y</p:attrName>
                                        </p:attrNameLst>
                                      </p:cBhvr>
                                      <p:rCtr x="-26896" y="-12823"/>
                                    </p:animMotion>
                                  </p:childTnLst>
                                </p:cTn>
                              </p:par>
                              <p:par>
                                <p:cTn id="232" presetID="2" presetClass="entr" presetSubtype="8" decel="100000" fill="hold" grpId="0" nodeType="withEffect">
                                  <p:stCondLst>
                                    <p:cond delay="4800"/>
                                  </p:stCondLst>
                                  <p:childTnLst>
                                    <p:set>
                                      <p:cBhvr>
                                        <p:cTn id="233" dur="1" fill="hold">
                                          <p:stCondLst>
                                            <p:cond delay="0"/>
                                          </p:stCondLst>
                                        </p:cTn>
                                        <p:tgtEl>
                                          <p:spTgt spid="2538"/>
                                        </p:tgtEl>
                                        <p:attrNameLst>
                                          <p:attrName>style.visibility</p:attrName>
                                        </p:attrNameLst>
                                      </p:cBhvr>
                                      <p:to>
                                        <p:strVal val="visible"/>
                                      </p:to>
                                    </p:set>
                                    <p:anim calcmode="lin" valueType="num">
                                      <p:cBhvr additive="base">
                                        <p:cTn id="234" dur="750" fill="hold"/>
                                        <p:tgtEl>
                                          <p:spTgt spid="2538"/>
                                        </p:tgtEl>
                                        <p:attrNameLst>
                                          <p:attrName>ppt_x</p:attrName>
                                        </p:attrNameLst>
                                      </p:cBhvr>
                                      <p:tavLst>
                                        <p:tav tm="0">
                                          <p:val>
                                            <p:strVal val="0-#ppt_w/2"/>
                                          </p:val>
                                        </p:tav>
                                        <p:tav tm="100000">
                                          <p:val>
                                            <p:strVal val="#ppt_x"/>
                                          </p:val>
                                        </p:tav>
                                      </p:tavLst>
                                    </p:anim>
                                    <p:anim calcmode="lin" valueType="num">
                                      <p:cBhvr additive="base">
                                        <p:cTn id="235" dur="750" fill="hold"/>
                                        <p:tgtEl>
                                          <p:spTgt spid="2538"/>
                                        </p:tgtEl>
                                        <p:attrNameLst>
                                          <p:attrName>ppt_y</p:attrName>
                                        </p:attrNameLst>
                                      </p:cBhvr>
                                      <p:tavLst>
                                        <p:tav tm="0">
                                          <p:val>
                                            <p:strVal val="#ppt_y"/>
                                          </p:val>
                                        </p:tav>
                                        <p:tav tm="100000">
                                          <p:val>
                                            <p:strVal val="#ppt_y"/>
                                          </p:val>
                                        </p:tav>
                                      </p:tavLst>
                                    </p:anim>
                                  </p:childTnLst>
                                </p:cTn>
                              </p:par>
                              <p:par>
                                <p:cTn id="236" presetID="10" presetClass="entr" presetSubtype="0" fill="hold" grpId="0" nodeType="withEffect">
                                  <p:stCondLst>
                                    <p:cond delay="4900"/>
                                  </p:stCondLst>
                                  <p:childTnLst>
                                    <p:set>
                                      <p:cBhvr>
                                        <p:cTn id="237" dur="1" fill="hold">
                                          <p:stCondLst>
                                            <p:cond delay="0"/>
                                          </p:stCondLst>
                                        </p:cTn>
                                        <p:tgtEl>
                                          <p:spTgt spid="5169"/>
                                        </p:tgtEl>
                                        <p:attrNameLst>
                                          <p:attrName>style.visibility</p:attrName>
                                        </p:attrNameLst>
                                      </p:cBhvr>
                                      <p:to>
                                        <p:strVal val="visible"/>
                                      </p:to>
                                    </p:set>
                                    <p:animEffect transition="in" filter="fade">
                                      <p:cBhvr>
                                        <p:cTn id="238" dur="250"/>
                                        <p:tgtEl>
                                          <p:spTgt spid="5169"/>
                                        </p:tgtEl>
                                      </p:cBhvr>
                                    </p:animEffect>
                                  </p:childTnLst>
                                </p:cTn>
                              </p:par>
                              <p:par>
                                <p:cTn id="239" presetID="10" presetClass="entr" presetSubtype="0" fill="hold" grpId="0" nodeType="withEffect">
                                  <p:stCondLst>
                                    <p:cond delay="4900"/>
                                  </p:stCondLst>
                                  <p:childTnLst>
                                    <p:set>
                                      <p:cBhvr>
                                        <p:cTn id="240" dur="1" fill="hold">
                                          <p:stCondLst>
                                            <p:cond delay="0"/>
                                          </p:stCondLst>
                                        </p:cTn>
                                        <p:tgtEl>
                                          <p:spTgt spid="2572"/>
                                        </p:tgtEl>
                                        <p:attrNameLst>
                                          <p:attrName>style.visibility</p:attrName>
                                        </p:attrNameLst>
                                      </p:cBhvr>
                                      <p:to>
                                        <p:strVal val="visible"/>
                                      </p:to>
                                    </p:set>
                                    <p:animEffect transition="in" filter="fade">
                                      <p:cBhvr>
                                        <p:cTn id="241" dur="250"/>
                                        <p:tgtEl>
                                          <p:spTgt spid="2572"/>
                                        </p:tgtEl>
                                      </p:cBhvr>
                                    </p:animEffect>
                                  </p:childTnLst>
                                </p:cTn>
                              </p:par>
                              <p:par>
                                <p:cTn id="242" presetID="10" presetClass="entr" presetSubtype="0" fill="hold" nodeType="withEffect">
                                  <p:stCondLst>
                                    <p:cond delay="4900"/>
                                  </p:stCondLst>
                                  <p:childTnLst>
                                    <p:set>
                                      <p:cBhvr>
                                        <p:cTn id="243" dur="1" fill="hold">
                                          <p:stCondLst>
                                            <p:cond delay="0"/>
                                          </p:stCondLst>
                                        </p:cTn>
                                        <p:tgtEl>
                                          <p:spTgt spid="2533"/>
                                        </p:tgtEl>
                                        <p:attrNameLst>
                                          <p:attrName>style.visibility</p:attrName>
                                        </p:attrNameLst>
                                      </p:cBhvr>
                                      <p:to>
                                        <p:strVal val="visible"/>
                                      </p:to>
                                    </p:set>
                                    <p:animEffect transition="in" filter="fade">
                                      <p:cBhvr>
                                        <p:cTn id="244" dur="250"/>
                                        <p:tgtEl>
                                          <p:spTgt spid="2533"/>
                                        </p:tgtEl>
                                      </p:cBhvr>
                                    </p:animEffect>
                                  </p:childTnLst>
                                </p:cTn>
                              </p:par>
                              <p:par>
                                <p:cTn id="245" presetID="10" presetClass="entr" presetSubtype="0" fill="hold" grpId="0" nodeType="withEffect">
                                  <p:stCondLst>
                                    <p:cond delay="4900"/>
                                  </p:stCondLst>
                                  <p:childTnLst>
                                    <p:set>
                                      <p:cBhvr>
                                        <p:cTn id="246" dur="1" fill="hold">
                                          <p:stCondLst>
                                            <p:cond delay="0"/>
                                          </p:stCondLst>
                                        </p:cTn>
                                        <p:tgtEl>
                                          <p:spTgt spid="5170"/>
                                        </p:tgtEl>
                                        <p:attrNameLst>
                                          <p:attrName>style.visibility</p:attrName>
                                        </p:attrNameLst>
                                      </p:cBhvr>
                                      <p:to>
                                        <p:strVal val="visible"/>
                                      </p:to>
                                    </p:set>
                                    <p:animEffect transition="in" filter="fade">
                                      <p:cBhvr>
                                        <p:cTn id="247" dur="250"/>
                                        <p:tgtEl>
                                          <p:spTgt spid="5170"/>
                                        </p:tgtEl>
                                      </p:cBhvr>
                                    </p:animEffect>
                                  </p:childTnLst>
                                </p:cTn>
                              </p:par>
                              <p:par>
                                <p:cTn id="248" presetID="10" presetClass="entr" presetSubtype="0" fill="hold" nodeType="withEffect">
                                  <p:stCondLst>
                                    <p:cond delay="4900"/>
                                  </p:stCondLst>
                                  <p:childTnLst>
                                    <p:set>
                                      <p:cBhvr>
                                        <p:cTn id="249" dur="1" fill="hold">
                                          <p:stCondLst>
                                            <p:cond delay="0"/>
                                          </p:stCondLst>
                                        </p:cTn>
                                        <p:tgtEl>
                                          <p:spTgt spid="2535"/>
                                        </p:tgtEl>
                                        <p:attrNameLst>
                                          <p:attrName>style.visibility</p:attrName>
                                        </p:attrNameLst>
                                      </p:cBhvr>
                                      <p:to>
                                        <p:strVal val="visible"/>
                                      </p:to>
                                    </p:set>
                                    <p:animEffect transition="in" filter="fade">
                                      <p:cBhvr>
                                        <p:cTn id="250" dur="250"/>
                                        <p:tgtEl>
                                          <p:spTgt spid="2535"/>
                                        </p:tgtEl>
                                      </p:cBhvr>
                                    </p:animEffect>
                                  </p:childTnLst>
                                </p:cTn>
                              </p:par>
                              <p:par>
                                <p:cTn id="251" presetID="10" presetClass="entr" presetSubtype="0" fill="hold" grpId="0" nodeType="withEffect">
                                  <p:stCondLst>
                                    <p:cond delay="4900"/>
                                  </p:stCondLst>
                                  <p:childTnLst>
                                    <p:set>
                                      <p:cBhvr>
                                        <p:cTn id="252" dur="1" fill="hold">
                                          <p:stCondLst>
                                            <p:cond delay="0"/>
                                          </p:stCondLst>
                                        </p:cTn>
                                        <p:tgtEl>
                                          <p:spTgt spid="5172"/>
                                        </p:tgtEl>
                                        <p:attrNameLst>
                                          <p:attrName>style.visibility</p:attrName>
                                        </p:attrNameLst>
                                      </p:cBhvr>
                                      <p:to>
                                        <p:strVal val="visible"/>
                                      </p:to>
                                    </p:set>
                                    <p:animEffect transition="in" filter="fade">
                                      <p:cBhvr>
                                        <p:cTn id="253" dur="250"/>
                                        <p:tgtEl>
                                          <p:spTgt spid="5172"/>
                                        </p:tgtEl>
                                      </p:cBhvr>
                                    </p:animEffect>
                                  </p:childTnLst>
                                </p:cTn>
                              </p:par>
                              <p:par>
                                <p:cTn id="254" presetID="10" presetClass="entr" presetSubtype="0" fill="hold" nodeType="withEffect">
                                  <p:stCondLst>
                                    <p:cond delay="4900"/>
                                  </p:stCondLst>
                                  <p:childTnLst>
                                    <p:set>
                                      <p:cBhvr>
                                        <p:cTn id="255" dur="1" fill="hold">
                                          <p:stCondLst>
                                            <p:cond delay="0"/>
                                          </p:stCondLst>
                                        </p:cTn>
                                        <p:tgtEl>
                                          <p:spTgt spid="2531"/>
                                        </p:tgtEl>
                                        <p:attrNameLst>
                                          <p:attrName>style.visibility</p:attrName>
                                        </p:attrNameLst>
                                      </p:cBhvr>
                                      <p:to>
                                        <p:strVal val="visible"/>
                                      </p:to>
                                    </p:set>
                                    <p:animEffect transition="in" filter="fade">
                                      <p:cBhvr>
                                        <p:cTn id="256" dur="250"/>
                                        <p:tgtEl>
                                          <p:spTgt spid="2531"/>
                                        </p:tgtEl>
                                      </p:cBhvr>
                                    </p:animEffect>
                                  </p:childTnLst>
                                </p:cTn>
                              </p:par>
                              <p:par>
                                <p:cTn id="257" presetID="10" presetClass="entr" presetSubtype="0" fill="hold" grpId="0" nodeType="withEffect">
                                  <p:stCondLst>
                                    <p:cond delay="4900"/>
                                  </p:stCondLst>
                                  <p:childTnLst>
                                    <p:set>
                                      <p:cBhvr>
                                        <p:cTn id="258" dur="1" fill="hold">
                                          <p:stCondLst>
                                            <p:cond delay="0"/>
                                          </p:stCondLst>
                                        </p:cTn>
                                        <p:tgtEl>
                                          <p:spTgt spid="5173"/>
                                        </p:tgtEl>
                                        <p:attrNameLst>
                                          <p:attrName>style.visibility</p:attrName>
                                        </p:attrNameLst>
                                      </p:cBhvr>
                                      <p:to>
                                        <p:strVal val="visible"/>
                                      </p:to>
                                    </p:set>
                                    <p:animEffect transition="in" filter="fade">
                                      <p:cBhvr>
                                        <p:cTn id="259" dur="250"/>
                                        <p:tgtEl>
                                          <p:spTgt spid="5173"/>
                                        </p:tgtEl>
                                      </p:cBhvr>
                                    </p:animEffect>
                                  </p:childTnLst>
                                </p:cTn>
                              </p:par>
                              <p:par>
                                <p:cTn id="260" presetID="10" presetClass="exit" presetSubtype="0" fill="hold" nodeType="withEffect">
                                  <p:stCondLst>
                                    <p:cond delay="4900"/>
                                  </p:stCondLst>
                                  <p:childTnLst>
                                    <p:animEffect transition="out" filter="fade">
                                      <p:cBhvr>
                                        <p:cTn id="261" dur="250"/>
                                        <p:tgtEl>
                                          <p:spTgt spid="5240"/>
                                        </p:tgtEl>
                                      </p:cBhvr>
                                    </p:animEffect>
                                    <p:set>
                                      <p:cBhvr>
                                        <p:cTn id="262" dur="1" fill="hold">
                                          <p:stCondLst>
                                            <p:cond delay="249"/>
                                          </p:stCondLst>
                                        </p:cTn>
                                        <p:tgtEl>
                                          <p:spTgt spid="5240"/>
                                        </p:tgtEl>
                                        <p:attrNameLst>
                                          <p:attrName>style.visibility</p:attrName>
                                        </p:attrNameLst>
                                      </p:cBhvr>
                                      <p:to>
                                        <p:strVal val="hidden"/>
                                      </p:to>
                                    </p:set>
                                  </p:childTnLst>
                                </p:cTn>
                              </p:par>
                              <p:par>
                                <p:cTn id="263" presetID="10" presetClass="exit" presetSubtype="0" fill="hold" nodeType="withEffect">
                                  <p:stCondLst>
                                    <p:cond delay="4900"/>
                                  </p:stCondLst>
                                  <p:childTnLst>
                                    <p:animEffect transition="out" filter="fade">
                                      <p:cBhvr>
                                        <p:cTn id="264" dur="250"/>
                                        <p:tgtEl>
                                          <p:spTgt spid="5231"/>
                                        </p:tgtEl>
                                      </p:cBhvr>
                                    </p:animEffect>
                                    <p:set>
                                      <p:cBhvr>
                                        <p:cTn id="265" dur="1" fill="hold">
                                          <p:stCondLst>
                                            <p:cond delay="249"/>
                                          </p:stCondLst>
                                        </p:cTn>
                                        <p:tgtEl>
                                          <p:spTgt spid="5231"/>
                                        </p:tgtEl>
                                        <p:attrNameLst>
                                          <p:attrName>style.visibility</p:attrName>
                                        </p:attrNameLst>
                                      </p:cBhvr>
                                      <p:to>
                                        <p:strVal val="hidden"/>
                                      </p:to>
                                    </p:set>
                                  </p:childTnLst>
                                </p:cTn>
                              </p:par>
                              <p:par>
                                <p:cTn id="266" presetID="10" presetClass="exit" presetSubtype="0" fill="hold" nodeType="withEffect">
                                  <p:stCondLst>
                                    <p:cond delay="4900"/>
                                  </p:stCondLst>
                                  <p:childTnLst>
                                    <p:animEffect transition="out" filter="fade">
                                      <p:cBhvr>
                                        <p:cTn id="267" dur="250"/>
                                        <p:tgtEl>
                                          <p:spTgt spid="5237"/>
                                        </p:tgtEl>
                                      </p:cBhvr>
                                    </p:animEffect>
                                    <p:set>
                                      <p:cBhvr>
                                        <p:cTn id="268" dur="1" fill="hold">
                                          <p:stCondLst>
                                            <p:cond delay="249"/>
                                          </p:stCondLst>
                                        </p:cTn>
                                        <p:tgtEl>
                                          <p:spTgt spid="5237"/>
                                        </p:tgtEl>
                                        <p:attrNameLst>
                                          <p:attrName>style.visibility</p:attrName>
                                        </p:attrNameLst>
                                      </p:cBhvr>
                                      <p:to>
                                        <p:strVal val="hidden"/>
                                      </p:to>
                                    </p:set>
                                  </p:childTnLst>
                                </p:cTn>
                              </p:par>
                              <p:par>
                                <p:cTn id="269" presetID="10" presetClass="exit" presetSubtype="0" fill="hold" nodeType="withEffect">
                                  <p:stCondLst>
                                    <p:cond delay="4900"/>
                                  </p:stCondLst>
                                  <p:childTnLst>
                                    <p:animEffect transition="out" filter="fade">
                                      <p:cBhvr>
                                        <p:cTn id="270" dur="250"/>
                                        <p:tgtEl>
                                          <p:spTgt spid="5234"/>
                                        </p:tgtEl>
                                      </p:cBhvr>
                                    </p:animEffect>
                                    <p:set>
                                      <p:cBhvr>
                                        <p:cTn id="271" dur="1" fill="hold">
                                          <p:stCondLst>
                                            <p:cond delay="249"/>
                                          </p:stCondLst>
                                        </p:cTn>
                                        <p:tgtEl>
                                          <p:spTgt spid="5234"/>
                                        </p:tgtEl>
                                        <p:attrNameLst>
                                          <p:attrName>style.visibility</p:attrName>
                                        </p:attrNameLst>
                                      </p:cBhvr>
                                      <p:to>
                                        <p:strVal val="hidden"/>
                                      </p:to>
                                    </p:set>
                                  </p:childTnLst>
                                </p:cTn>
                              </p:par>
                              <p:par>
                                <p:cTn id="272" presetID="10" presetClass="entr" presetSubtype="0" fill="hold" grpId="0" nodeType="withEffect">
                                  <p:stCondLst>
                                    <p:cond delay="5700"/>
                                  </p:stCondLst>
                                  <p:childTnLst>
                                    <p:set>
                                      <p:cBhvr>
                                        <p:cTn id="273" dur="1" fill="hold">
                                          <p:stCondLst>
                                            <p:cond delay="0"/>
                                          </p:stCondLst>
                                        </p:cTn>
                                        <p:tgtEl>
                                          <p:spTgt spid="2536"/>
                                        </p:tgtEl>
                                        <p:attrNameLst>
                                          <p:attrName>style.visibility</p:attrName>
                                        </p:attrNameLst>
                                      </p:cBhvr>
                                      <p:to>
                                        <p:strVal val="visible"/>
                                      </p:to>
                                    </p:set>
                                    <p:animEffect transition="in" filter="fade">
                                      <p:cBhvr>
                                        <p:cTn id="274" dur="250"/>
                                        <p:tgtEl>
                                          <p:spTgt spid="2536"/>
                                        </p:tgtEl>
                                      </p:cBhvr>
                                    </p:animEffect>
                                  </p:childTnLst>
                                </p:cTn>
                              </p:par>
                              <p:par>
                                <p:cTn id="275" presetID="10" presetClass="entr" presetSubtype="0" fill="hold" grpId="0" nodeType="withEffect">
                                  <p:stCondLst>
                                    <p:cond delay="5700"/>
                                  </p:stCondLst>
                                  <p:childTnLst>
                                    <p:set>
                                      <p:cBhvr>
                                        <p:cTn id="276" dur="1" fill="hold">
                                          <p:stCondLst>
                                            <p:cond delay="0"/>
                                          </p:stCondLst>
                                        </p:cTn>
                                        <p:tgtEl>
                                          <p:spTgt spid="2532"/>
                                        </p:tgtEl>
                                        <p:attrNameLst>
                                          <p:attrName>style.visibility</p:attrName>
                                        </p:attrNameLst>
                                      </p:cBhvr>
                                      <p:to>
                                        <p:strVal val="visible"/>
                                      </p:to>
                                    </p:set>
                                    <p:animEffect transition="in" filter="fade">
                                      <p:cBhvr>
                                        <p:cTn id="277" dur="250"/>
                                        <p:tgtEl>
                                          <p:spTgt spid="2532"/>
                                        </p:tgtEl>
                                      </p:cBhvr>
                                    </p:animEffect>
                                  </p:childTnLst>
                                </p:cTn>
                              </p:par>
                              <p:par>
                                <p:cTn id="278" presetID="10" presetClass="entr" presetSubtype="0" fill="hold" grpId="0" nodeType="withEffect">
                                  <p:stCondLst>
                                    <p:cond delay="5700"/>
                                  </p:stCondLst>
                                  <p:childTnLst>
                                    <p:set>
                                      <p:cBhvr>
                                        <p:cTn id="279" dur="1" fill="hold">
                                          <p:stCondLst>
                                            <p:cond delay="0"/>
                                          </p:stCondLst>
                                        </p:cTn>
                                        <p:tgtEl>
                                          <p:spTgt spid="2534"/>
                                        </p:tgtEl>
                                        <p:attrNameLst>
                                          <p:attrName>style.visibility</p:attrName>
                                        </p:attrNameLst>
                                      </p:cBhvr>
                                      <p:to>
                                        <p:strVal val="visible"/>
                                      </p:to>
                                    </p:set>
                                    <p:animEffect transition="in" filter="fade">
                                      <p:cBhvr>
                                        <p:cTn id="280" dur="250"/>
                                        <p:tgtEl>
                                          <p:spTgt spid="2534"/>
                                        </p:tgtEl>
                                      </p:cBhvr>
                                    </p:animEffect>
                                  </p:childTnLst>
                                </p:cTn>
                              </p:par>
                              <p:par>
                                <p:cTn id="281" presetID="10" presetClass="entr" presetSubtype="0" fill="hold" grpId="0" nodeType="withEffect">
                                  <p:stCondLst>
                                    <p:cond delay="5700"/>
                                  </p:stCondLst>
                                  <p:childTnLst>
                                    <p:set>
                                      <p:cBhvr>
                                        <p:cTn id="282" dur="1" fill="hold">
                                          <p:stCondLst>
                                            <p:cond delay="0"/>
                                          </p:stCondLst>
                                        </p:cTn>
                                        <p:tgtEl>
                                          <p:spTgt spid="2530"/>
                                        </p:tgtEl>
                                        <p:attrNameLst>
                                          <p:attrName>style.visibility</p:attrName>
                                        </p:attrNameLst>
                                      </p:cBhvr>
                                      <p:to>
                                        <p:strVal val="visible"/>
                                      </p:to>
                                    </p:set>
                                    <p:animEffect transition="in" filter="fade">
                                      <p:cBhvr>
                                        <p:cTn id="283" dur="250"/>
                                        <p:tgtEl>
                                          <p:spTgt spid="2530"/>
                                        </p:tgtEl>
                                      </p:cBhvr>
                                    </p:animEffect>
                                  </p:childTnLst>
                                </p:cTn>
                              </p:par>
                              <p:par>
                                <p:cTn id="284" presetID="10" presetClass="exit" presetSubtype="0" fill="hold" grpId="1" nodeType="withEffect">
                                  <p:stCondLst>
                                    <p:cond delay="5700"/>
                                  </p:stCondLst>
                                  <p:childTnLst>
                                    <p:animEffect transition="out" filter="fade">
                                      <p:cBhvr>
                                        <p:cTn id="285" dur="250"/>
                                        <p:tgtEl>
                                          <p:spTgt spid="5169"/>
                                        </p:tgtEl>
                                      </p:cBhvr>
                                    </p:animEffect>
                                    <p:set>
                                      <p:cBhvr>
                                        <p:cTn id="286" dur="1" fill="hold">
                                          <p:stCondLst>
                                            <p:cond delay="249"/>
                                          </p:stCondLst>
                                        </p:cTn>
                                        <p:tgtEl>
                                          <p:spTgt spid="5169"/>
                                        </p:tgtEl>
                                        <p:attrNameLst>
                                          <p:attrName>style.visibility</p:attrName>
                                        </p:attrNameLst>
                                      </p:cBhvr>
                                      <p:to>
                                        <p:strVal val="hidden"/>
                                      </p:to>
                                    </p:set>
                                  </p:childTnLst>
                                </p:cTn>
                              </p:par>
                              <p:par>
                                <p:cTn id="287" presetID="10" presetClass="exit" presetSubtype="0" fill="hold" grpId="1" nodeType="withEffect">
                                  <p:stCondLst>
                                    <p:cond delay="5700"/>
                                  </p:stCondLst>
                                  <p:childTnLst>
                                    <p:animEffect transition="out" filter="fade">
                                      <p:cBhvr>
                                        <p:cTn id="288" dur="250"/>
                                        <p:tgtEl>
                                          <p:spTgt spid="5170"/>
                                        </p:tgtEl>
                                      </p:cBhvr>
                                    </p:animEffect>
                                    <p:set>
                                      <p:cBhvr>
                                        <p:cTn id="289" dur="1" fill="hold">
                                          <p:stCondLst>
                                            <p:cond delay="249"/>
                                          </p:stCondLst>
                                        </p:cTn>
                                        <p:tgtEl>
                                          <p:spTgt spid="5170"/>
                                        </p:tgtEl>
                                        <p:attrNameLst>
                                          <p:attrName>style.visibility</p:attrName>
                                        </p:attrNameLst>
                                      </p:cBhvr>
                                      <p:to>
                                        <p:strVal val="hidden"/>
                                      </p:to>
                                    </p:set>
                                  </p:childTnLst>
                                </p:cTn>
                              </p:par>
                              <p:par>
                                <p:cTn id="290" presetID="10" presetClass="exit" presetSubtype="0" fill="hold" grpId="1" nodeType="withEffect">
                                  <p:stCondLst>
                                    <p:cond delay="5700"/>
                                  </p:stCondLst>
                                  <p:childTnLst>
                                    <p:animEffect transition="out" filter="fade">
                                      <p:cBhvr>
                                        <p:cTn id="291" dur="250"/>
                                        <p:tgtEl>
                                          <p:spTgt spid="5172"/>
                                        </p:tgtEl>
                                      </p:cBhvr>
                                    </p:animEffect>
                                    <p:set>
                                      <p:cBhvr>
                                        <p:cTn id="292" dur="1" fill="hold">
                                          <p:stCondLst>
                                            <p:cond delay="249"/>
                                          </p:stCondLst>
                                        </p:cTn>
                                        <p:tgtEl>
                                          <p:spTgt spid="5172"/>
                                        </p:tgtEl>
                                        <p:attrNameLst>
                                          <p:attrName>style.visibility</p:attrName>
                                        </p:attrNameLst>
                                      </p:cBhvr>
                                      <p:to>
                                        <p:strVal val="hidden"/>
                                      </p:to>
                                    </p:set>
                                  </p:childTnLst>
                                </p:cTn>
                              </p:par>
                              <p:par>
                                <p:cTn id="293" presetID="10" presetClass="exit" presetSubtype="0" fill="hold" grpId="1" nodeType="withEffect">
                                  <p:stCondLst>
                                    <p:cond delay="5700"/>
                                  </p:stCondLst>
                                  <p:childTnLst>
                                    <p:animEffect transition="out" filter="fade">
                                      <p:cBhvr>
                                        <p:cTn id="294" dur="250"/>
                                        <p:tgtEl>
                                          <p:spTgt spid="5173"/>
                                        </p:tgtEl>
                                      </p:cBhvr>
                                    </p:animEffect>
                                    <p:set>
                                      <p:cBhvr>
                                        <p:cTn id="295" dur="1" fill="hold">
                                          <p:stCondLst>
                                            <p:cond delay="249"/>
                                          </p:stCondLst>
                                        </p:cTn>
                                        <p:tgtEl>
                                          <p:spTgt spid="5173"/>
                                        </p:tgtEl>
                                        <p:attrNameLst>
                                          <p:attrName>style.visibility</p:attrName>
                                        </p:attrNameLst>
                                      </p:cBhvr>
                                      <p:to>
                                        <p:strVal val="hidden"/>
                                      </p:to>
                                    </p:set>
                                  </p:childTnLst>
                                </p:cTn>
                              </p:par>
                              <p:par>
                                <p:cTn id="296" presetID="10" presetClass="entr" presetSubtype="0" fill="hold" nodeType="withEffect">
                                  <p:stCondLst>
                                    <p:cond delay="6400"/>
                                  </p:stCondLst>
                                  <p:childTnLst>
                                    <p:set>
                                      <p:cBhvr>
                                        <p:cTn id="297" dur="1" fill="hold">
                                          <p:stCondLst>
                                            <p:cond delay="0"/>
                                          </p:stCondLst>
                                        </p:cTn>
                                        <p:tgtEl>
                                          <p:spTgt spid="5252"/>
                                        </p:tgtEl>
                                        <p:attrNameLst>
                                          <p:attrName>style.visibility</p:attrName>
                                        </p:attrNameLst>
                                      </p:cBhvr>
                                      <p:to>
                                        <p:strVal val="visible"/>
                                      </p:to>
                                    </p:set>
                                    <p:animEffect transition="in" filter="fade">
                                      <p:cBhvr>
                                        <p:cTn id="298" dur="250"/>
                                        <p:tgtEl>
                                          <p:spTgt spid="5252"/>
                                        </p:tgtEl>
                                      </p:cBhvr>
                                    </p:animEffect>
                                  </p:childTnLst>
                                </p:cTn>
                              </p:par>
                              <p:par>
                                <p:cTn id="299" presetID="10" presetClass="entr" presetSubtype="0" fill="hold" nodeType="withEffect">
                                  <p:stCondLst>
                                    <p:cond delay="6400"/>
                                  </p:stCondLst>
                                  <p:childTnLst>
                                    <p:set>
                                      <p:cBhvr>
                                        <p:cTn id="300" dur="1" fill="hold">
                                          <p:stCondLst>
                                            <p:cond delay="0"/>
                                          </p:stCondLst>
                                        </p:cTn>
                                        <p:tgtEl>
                                          <p:spTgt spid="5255"/>
                                        </p:tgtEl>
                                        <p:attrNameLst>
                                          <p:attrName>style.visibility</p:attrName>
                                        </p:attrNameLst>
                                      </p:cBhvr>
                                      <p:to>
                                        <p:strVal val="visible"/>
                                      </p:to>
                                    </p:set>
                                    <p:animEffect transition="in" filter="fade">
                                      <p:cBhvr>
                                        <p:cTn id="301" dur="250"/>
                                        <p:tgtEl>
                                          <p:spTgt spid="5255"/>
                                        </p:tgtEl>
                                      </p:cBhvr>
                                    </p:animEffect>
                                  </p:childTnLst>
                                </p:cTn>
                              </p:par>
                              <p:par>
                                <p:cTn id="302" presetID="10" presetClass="entr" presetSubtype="0" fill="hold" nodeType="withEffect">
                                  <p:stCondLst>
                                    <p:cond delay="6400"/>
                                  </p:stCondLst>
                                  <p:childTnLst>
                                    <p:set>
                                      <p:cBhvr>
                                        <p:cTn id="303" dur="1" fill="hold">
                                          <p:stCondLst>
                                            <p:cond delay="0"/>
                                          </p:stCondLst>
                                        </p:cTn>
                                        <p:tgtEl>
                                          <p:spTgt spid="5246"/>
                                        </p:tgtEl>
                                        <p:attrNameLst>
                                          <p:attrName>style.visibility</p:attrName>
                                        </p:attrNameLst>
                                      </p:cBhvr>
                                      <p:to>
                                        <p:strVal val="visible"/>
                                      </p:to>
                                    </p:set>
                                    <p:animEffect transition="in" filter="fade">
                                      <p:cBhvr>
                                        <p:cTn id="304" dur="250"/>
                                        <p:tgtEl>
                                          <p:spTgt spid="5246"/>
                                        </p:tgtEl>
                                      </p:cBhvr>
                                    </p:animEffect>
                                  </p:childTnLst>
                                </p:cTn>
                              </p:par>
                              <p:par>
                                <p:cTn id="305" presetID="10" presetClass="entr" presetSubtype="0" fill="hold" nodeType="withEffect">
                                  <p:stCondLst>
                                    <p:cond delay="6400"/>
                                  </p:stCondLst>
                                  <p:childTnLst>
                                    <p:set>
                                      <p:cBhvr>
                                        <p:cTn id="306" dur="1" fill="hold">
                                          <p:stCondLst>
                                            <p:cond delay="0"/>
                                          </p:stCondLst>
                                        </p:cTn>
                                        <p:tgtEl>
                                          <p:spTgt spid="5243"/>
                                        </p:tgtEl>
                                        <p:attrNameLst>
                                          <p:attrName>style.visibility</p:attrName>
                                        </p:attrNameLst>
                                      </p:cBhvr>
                                      <p:to>
                                        <p:strVal val="visible"/>
                                      </p:to>
                                    </p:set>
                                    <p:animEffect transition="in" filter="fade">
                                      <p:cBhvr>
                                        <p:cTn id="307" dur="250"/>
                                        <p:tgtEl>
                                          <p:spTgt spid="5243"/>
                                        </p:tgtEl>
                                      </p:cBhvr>
                                    </p:animEffect>
                                  </p:childTnLst>
                                </p:cTn>
                              </p:par>
                              <p:par>
                                <p:cTn id="308" presetID="10" presetClass="entr" presetSubtype="0" fill="hold" nodeType="withEffect">
                                  <p:stCondLst>
                                    <p:cond delay="6400"/>
                                  </p:stCondLst>
                                  <p:childTnLst>
                                    <p:set>
                                      <p:cBhvr>
                                        <p:cTn id="309" dur="1" fill="hold">
                                          <p:stCondLst>
                                            <p:cond delay="0"/>
                                          </p:stCondLst>
                                        </p:cTn>
                                        <p:tgtEl>
                                          <p:spTgt spid="5249"/>
                                        </p:tgtEl>
                                        <p:attrNameLst>
                                          <p:attrName>style.visibility</p:attrName>
                                        </p:attrNameLst>
                                      </p:cBhvr>
                                      <p:to>
                                        <p:strVal val="visible"/>
                                      </p:to>
                                    </p:set>
                                    <p:animEffect transition="in" filter="fade">
                                      <p:cBhvr>
                                        <p:cTn id="310" dur="250"/>
                                        <p:tgtEl>
                                          <p:spTgt spid="5249"/>
                                        </p:tgtEl>
                                      </p:cBhvr>
                                    </p:animEffect>
                                  </p:childTnLst>
                                </p:cTn>
                              </p:par>
                              <p:par>
                                <p:cTn id="311" presetID="42" presetClass="path" presetSubtype="0" decel="80000" fill="hold" nodeType="withEffect">
                                  <p:stCondLst>
                                    <p:cond delay="6700"/>
                                  </p:stCondLst>
                                  <p:childTnLst>
                                    <p:animMotion origin="layout" path="M -4.70003E-6 1.51611E-6 L -0.30686 0.17408 " pathEditMode="relative" rAng="0" ptsTypes="AA">
                                      <p:cBhvr>
                                        <p:cTn id="312" dur="1000" fill="hold"/>
                                        <p:tgtEl>
                                          <p:spTgt spid="5252"/>
                                        </p:tgtEl>
                                        <p:attrNameLst>
                                          <p:attrName>ppt_x</p:attrName>
                                          <p:attrName>ppt_y</p:attrName>
                                        </p:attrNameLst>
                                      </p:cBhvr>
                                      <p:rCtr x="-15343" y="8693"/>
                                    </p:animMotion>
                                  </p:childTnLst>
                                </p:cTn>
                              </p:par>
                              <p:par>
                                <p:cTn id="313" presetID="42" presetClass="path" presetSubtype="0" decel="100000" fill="hold" nodeType="withEffect">
                                  <p:stCondLst>
                                    <p:cond delay="6700"/>
                                  </p:stCondLst>
                                  <p:childTnLst>
                                    <p:animMotion origin="layout" path="M -5.25913E-7 -4.76623E-7 L -0.30394 0.18112 " pathEditMode="relative" rAng="0" ptsTypes="AA">
                                      <p:cBhvr>
                                        <p:cTn id="314" dur="1000" fill="hold"/>
                                        <p:tgtEl>
                                          <p:spTgt spid="5255"/>
                                        </p:tgtEl>
                                        <p:attrNameLst>
                                          <p:attrName>ppt_x</p:attrName>
                                          <p:attrName>ppt_y</p:attrName>
                                        </p:attrNameLst>
                                      </p:cBhvr>
                                      <p:rCtr x="-15216" y="9010"/>
                                    </p:animMotion>
                                  </p:childTnLst>
                                </p:cTn>
                              </p:par>
                              <p:par>
                                <p:cTn id="315" presetID="42" presetClass="path" presetSubtype="0" decel="59000" fill="hold" nodeType="withEffect">
                                  <p:stCondLst>
                                    <p:cond delay="6700"/>
                                  </p:stCondLst>
                                  <p:childTnLst>
                                    <p:animMotion origin="layout" path="M -1.58029E-6 -2.4966E-6 L -0.48456 0.03836 " pathEditMode="relative" rAng="0" ptsTypes="AA">
                                      <p:cBhvr>
                                        <p:cTn id="316" dur="1000" fill="hold"/>
                                        <p:tgtEl>
                                          <p:spTgt spid="5246"/>
                                        </p:tgtEl>
                                        <p:attrNameLst>
                                          <p:attrName>ppt_x</p:attrName>
                                          <p:attrName>ppt_y</p:attrName>
                                        </p:attrNameLst>
                                      </p:cBhvr>
                                      <p:rCtr x="-24253" y="1906"/>
                                    </p:animMotion>
                                  </p:childTnLst>
                                </p:cTn>
                              </p:par>
                              <p:par>
                                <p:cTn id="317" presetID="42" presetClass="path" presetSubtype="0" decel="100000" fill="hold" nodeType="withEffect">
                                  <p:stCondLst>
                                    <p:cond delay="6700"/>
                                  </p:stCondLst>
                                  <p:childTnLst>
                                    <p:animMotion origin="layout" path="M 8.09293E-7 -1.82025E-6 L -0.64208 0.04652 " pathEditMode="relative" rAng="0" ptsTypes="AA">
                                      <p:cBhvr>
                                        <p:cTn id="318" dur="1000" fill="hold"/>
                                        <p:tgtEl>
                                          <p:spTgt spid="5243"/>
                                        </p:tgtEl>
                                        <p:attrNameLst>
                                          <p:attrName>ppt_x</p:attrName>
                                          <p:attrName>ppt_y</p:attrName>
                                        </p:attrNameLst>
                                      </p:cBhvr>
                                      <p:rCtr x="-32180" y="2406"/>
                                    </p:animMotion>
                                  </p:childTnLst>
                                </p:cTn>
                              </p:par>
                              <p:par>
                                <p:cTn id="319" presetID="42" presetClass="path" presetSubtype="0" decel="81000" fill="hold" nodeType="withEffect">
                                  <p:stCondLst>
                                    <p:cond delay="6700"/>
                                  </p:stCondLst>
                                  <p:childTnLst>
                                    <p:animMotion origin="layout" path="M -3.54353E-6 1.06219E-6 L -0.32308 0.04108 " pathEditMode="relative" rAng="0" ptsTypes="AA">
                                      <p:cBhvr>
                                        <p:cTn id="320" dur="1000" fill="hold"/>
                                        <p:tgtEl>
                                          <p:spTgt spid="5249"/>
                                        </p:tgtEl>
                                        <p:attrNameLst>
                                          <p:attrName>ppt_x</p:attrName>
                                          <p:attrName>ppt_y</p:attrName>
                                        </p:attrNameLst>
                                      </p:cBhvr>
                                      <p:rCtr x="-16097" y="2111"/>
                                    </p:animMotion>
                                  </p:childTnLst>
                                </p:cTn>
                              </p:par>
                              <p:par>
                                <p:cTn id="321" presetID="2" presetClass="entr" presetSubtype="8" decel="100000" fill="hold" grpId="0" nodeType="withEffect">
                                  <p:stCondLst>
                                    <p:cond delay="7700"/>
                                  </p:stCondLst>
                                  <p:childTnLst>
                                    <p:set>
                                      <p:cBhvr>
                                        <p:cTn id="322" dur="1" fill="hold">
                                          <p:stCondLst>
                                            <p:cond delay="0"/>
                                          </p:stCondLst>
                                        </p:cTn>
                                        <p:tgtEl>
                                          <p:spTgt spid="2509"/>
                                        </p:tgtEl>
                                        <p:attrNameLst>
                                          <p:attrName>style.visibility</p:attrName>
                                        </p:attrNameLst>
                                      </p:cBhvr>
                                      <p:to>
                                        <p:strVal val="visible"/>
                                      </p:to>
                                    </p:set>
                                    <p:anim calcmode="lin" valueType="num">
                                      <p:cBhvr additive="base">
                                        <p:cTn id="323" dur="750" fill="hold"/>
                                        <p:tgtEl>
                                          <p:spTgt spid="2509"/>
                                        </p:tgtEl>
                                        <p:attrNameLst>
                                          <p:attrName>ppt_x</p:attrName>
                                        </p:attrNameLst>
                                      </p:cBhvr>
                                      <p:tavLst>
                                        <p:tav tm="0">
                                          <p:val>
                                            <p:strVal val="0-#ppt_w/2"/>
                                          </p:val>
                                        </p:tav>
                                        <p:tav tm="100000">
                                          <p:val>
                                            <p:strVal val="#ppt_x"/>
                                          </p:val>
                                        </p:tav>
                                      </p:tavLst>
                                    </p:anim>
                                    <p:anim calcmode="lin" valueType="num">
                                      <p:cBhvr additive="base">
                                        <p:cTn id="324" dur="750" fill="hold"/>
                                        <p:tgtEl>
                                          <p:spTgt spid="2509"/>
                                        </p:tgtEl>
                                        <p:attrNameLst>
                                          <p:attrName>ppt_y</p:attrName>
                                        </p:attrNameLst>
                                      </p:cBhvr>
                                      <p:tavLst>
                                        <p:tav tm="0">
                                          <p:val>
                                            <p:strVal val="#ppt_y"/>
                                          </p:val>
                                        </p:tav>
                                        <p:tav tm="100000">
                                          <p:val>
                                            <p:strVal val="#ppt_y"/>
                                          </p:val>
                                        </p:tav>
                                      </p:tavLst>
                                    </p:anim>
                                  </p:childTnLst>
                                </p:cTn>
                              </p:par>
                              <p:par>
                                <p:cTn id="325" presetID="10" presetClass="entr" presetSubtype="0" fill="hold" nodeType="withEffect">
                                  <p:stCondLst>
                                    <p:cond delay="7800"/>
                                  </p:stCondLst>
                                  <p:childTnLst>
                                    <p:set>
                                      <p:cBhvr>
                                        <p:cTn id="326" dur="1" fill="hold">
                                          <p:stCondLst>
                                            <p:cond delay="0"/>
                                          </p:stCondLst>
                                        </p:cTn>
                                        <p:tgtEl>
                                          <p:spTgt spid="2561"/>
                                        </p:tgtEl>
                                        <p:attrNameLst>
                                          <p:attrName>style.visibility</p:attrName>
                                        </p:attrNameLst>
                                      </p:cBhvr>
                                      <p:to>
                                        <p:strVal val="visible"/>
                                      </p:to>
                                    </p:set>
                                    <p:animEffect transition="in" filter="fade">
                                      <p:cBhvr>
                                        <p:cTn id="327" dur="250"/>
                                        <p:tgtEl>
                                          <p:spTgt spid="2561"/>
                                        </p:tgtEl>
                                      </p:cBhvr>
                                    </p:animEffect>
                                  </p:childTnLst>
                                </p:cTn>
                              </p:par>
                              <p:par>
                                <p:cTn id="328" presetID="10" presetClass="entr" presetSubtype="0" fill="hold" grpId="0" nodeType="withEffect">
                                  <p:stCondLst>
                                    <p:cond delay="7800"/>
                                  </p:stCondLst>
                                  <p:childTnLst>
                                    <p:set>
                                      <p:cBhvr>
                                        <p:cTn id="329" dur="1" fill="hold">
                                          <p:stCondLst>
                                            <p:cond delay="0"/>
                                          </p:stCondLst>
                                        </p:cTn>
                                        <p:tgtEl>
                                          <p:spTgt spid="5181"/>
                                        </p:tgtEl>
                                        <p:attrNameLst>
                                          <p:attrName>style.visibility</p:attrName>
                                        </p:attrNameLst>
                                      </p:cBhvr>
                                      <p:to>
                                        <p:strVal val="visible"/>
                                      </p:to>
                                    </p:set>
                                    <p:animEffect transition="in" filter="fade">
                                      <p:cBhvr>
                                        <p:cTn id="330" dur="250"/>
                                        <p:tgtEl>
                                          <p:spTgt spid="5181"/>
                                        </p:tgtEl>
                                      </p:cBhvr>
                                    </p:animEffect>
                                  </p:childTnLst>
                                </p:cTn>
                              </p:par>
                              <p:par>
                                <p:cTn id="331" presetID="10" presetClass="entr" presetSubtype="0" fill="hold" nodeType="withEffect">
                                  <p:stCondLst>
                                    <p:cond delay="7800"/>
                                  </p:stCondLst>
                                  <p:childTnLst>
                                    <p:set>
                                      <p:cBhvr>
                                        <p:cTn id="332" dur="1" fill="hold">
                                          <p:stCondLst>
                                            <p:cond delay="0"/>
                                          </p:stCondLst>
                                        </p:cTn>
                                        <p:tgtEl>
                                          <p:spTgt spid="2517"/>
                                        </p:tgtEl>
                                        <p:attrNameLst>
                                          <p:attrName>style.visibility</p:attrName>
                                        </p:attrNameLst>
                                      </p:cBhvr>
                                      <p:to>
                                        <p:strVal val="visible"/>
                                      </p:to>
                                    </p:set>
                                    <p:animEffect transition="in" filter="fade">
                                      <p:cBhvr>
                                        <p:cTn id="333" dur="250"/>
                                        <p:tgtEl>
                                          <p:spTgt spid="2517"/>
                                        </p:tgtEl>
                                      </p:cBhvr>
                                    </p:animEffect>
                                  </p:childTnLst>
                                </p:cTn>
                              </p:par>
                              <p:par>
                                <p:cTn id="334" presetID="10" presetClass="entr" presetSubtype="0" fill="hold" grpId="0" nodeType="withEffect">
                                  <p:stCondLst>
                                    <p:cond delay="7800"/>
                                  </p:stCondLst>
                                  <p:childTnLst>
                                    <p:set>
                                      <p:cBhvr>
                                        <p:cTn id="335" dur="1" fill="hold">
                                          <p:stCondLst>
                                            <p:cond delay="0"/>
                                          </p:stCondLst>
                                        </p:cTn>
                                        <p:tgtEl>
                                          <p:spTgt spid="5180"/>
                                        </p:tgtEl>
                                        <p:attrNameLst>
                                          <p:attrName>style.visibility</p:attrName>
                                        </p:attrNameLst>
                                      </p:cBhvr>
                                      <p:to>
                                        <p:strVal val="visible"/>
                                      </p:to>
                                    </p:set>
                                    <p:animEffect transition="in" filter="fade">
                                      <p:cBhvr>
                                        <p:cTn id="336" dur="250"/>
                                        <p:tgtEl>
                                          <p:spTgt spid="5180"/>
                                        </p:tgtEl>
                                      </p:cBhvr>
                                    </p:animEffect>
                                  </p:childTnLst>
                                </p:cTn>
                              </p:par>
                              <p:par>
                                <p:cTn id="337" presetID="10" presetClass="entr" presetSubtype="0" fill="hold" grpId="0" nodeType="withEffect">
                                  <p:stCondLst>
                                    <p:cond delay="7800"/>
                                  </p:stCondLst>
                                  <p:childTnLst>
                                    <p:set>
                                      <p:cBhvr>
                                        <p:cTn id="338" dur="1" fill="hold">
                                          <p:stCondLst>
                                            <p:cond delay="0"/>
                                          </p:stCondLst>
                                        </p:cTn>
                                        <p:tgtEl>
                                          <p:spTgt spid="2521"/>
                                        </p:tgtEl>
                                        <p:attrNameLst>
                                          <p:attrName>style.visibility</p:attrName>
                                        </p:attrNameLst>
                                      </p:cBhvr>
                                      <p:to>
                                        <p:strVal val="visible"/>
                                      </p:to>
                                    </p:set>
                                    <p:animEffect transition="in" filter="fade">
                                      <p:cBhvr>
                                        <p:cTn id="339" dur="250"/>
                                        <p:tgtEl>
                                          <p:spTgt spid="2521"/>
                                        </p:tgtEl>
                                      </p:cBhvr>
                                    </p:animEffect>
                                  </p:childTnLst>
                                </p:cTn>
                              </p:par>
                              <p:par>
                                <p:cTn id="340" presetID="10" presetClass="entr" presetSubtype="0" fill="hold" grpId="0" nodeType="withEffect">
                                  <p:stCondLst>
                                    <p:cond delay="7800"/>
                                  </p:stCondLst>
                                  <p:childTnLst>
                                    <p:set>
                                      <p:cBhvr>
                                        <p:cTn id="341" dur="1" fill="hold">
                                          <p:stCondLst>
                                            <p:cond delay="0"/>
                                          </p:stCondLst>
                                        </p:cTn>
                                        <p:tgtEl>
                                          <p:spTgt spid="5179"/>
                                        </p:tgtEl>
                                        <p:attrNameLst>
                                          <p:attrName>style.visibility</p:attrName>
                                        </p:attrNameLst>
                                      </p:cBhvr>
                                      <p:to>
                                        <p:strVal val="visible"/>
                                      </p:to>
                                    </p:set>
                                    <p:animEffect transition="in" filter="fade">
                                      <p:cBhvr>
                                        <p:cTn id="342" dur="250"/>
                                        <p:tgtEl>
                                          <p:spTgt spid="5179"/>
                                        </p:tgtEl>
                                      </p:cBhvr>
                                    </p:animEffect>
                                  </p:childTnLst>
                                </p:cTn>
                              </p:par>
                              <p:par>
                                <p:cTn id="343" presetID="10" presetClass="entr" presetSubtype="0" fill="hold" grpId="0" nodeType="withEffect">
                                  <p:stCondLst>
                                    <p:cond delay="7800"/>
                                  </p:stCondLst>
                                  <p:childTnLst>
                                    <p:set>
                                      <p:cBhvr>
                                        <p:cTn id="344" dur="1" fill="hold">
                                          <p:stCondLst>
                                            <p:cond delay="0"/>
                                          </p:stCondLst>
                                        </p:cTn>
                                        <p:tgtEl>
                                          <p:spTgt spid="2519"/>
                                        </p:tgtEl>
                                        <p:attrNameLst>
                                          <p:attrName>style.visibility</p:attrName>
                                        </p:attrNameLst>
                                      </p:cBhvr>
                                      <p:to>
                                        <p:strVal val="visible"/>
                                      </p:to>
                                    </p:set>
                                    <p:animEffect transition="in" filter="fade">
                                      <p:cBhvr>
                                        <p:cTn id="345" dur="250"/>
                                        <p:tgtEl>
                                          <p:spTgt spid="2519"/>
                                        </p:tgtEl>
                                      </p:cBhvr>
                                    </p:animEffect>
                                  </p:childTnLst>
                                </p:cTn>
                              </p:par>
                              <p:par>
                                <p:cTn id="346" presetID="10" presetClass="entr" presetSubtype="0" fill="hold" grpId="0" nodeType="withEffect">
                                  <p:stCondLst>
                                    <p:cond delay="7800"/>
                                  </p:stCondLst>
                                  <p:childTnLst>
                                    <p:set>
                                      <p:cBhvr>
                                        <p:cTn id="347" dur="1" fill="hold">
                                          <p:stCondLst>
                                            <p:cond delay="0"/>
                                          </p:stCondLst>
                                        </p:cTn>
                                        <p:tgtEl>
                                          <p:spTgt spid="5178"/>
                                        </p:tgtEl>
                                        <p:attrNameLst>
                                          <p:attrName>style.visibility</p:attrName>
                                        </p:attrNameLst>
                                      </p:cBhvr>
                                      <p:to>
                                        <p:strVal val="visible"/>
                                      </p:to>
                                    </p:set>
                                    <p:animEffect transition="in" filter="fade">
                                      <p:cBhvr>
                                        <p:cTn id="348" dur="250"/>
                                        <p:tgtEl>
                                          <p:spTgt spid="5178"/>
                                        </p:tgtEl>
                                      </p:cBhvr>
                                    </p:animEffect>
                                  </p:childTnLst>
                                </p:cTn>
                              </p:par>
                              <p:par>
                                <p:cTn id="349" presetID="10" presetClass="entr" presetSubtype="0" fill="hold" nodeType="withEffect">
                                  <p:stCondLst>
                                    <p:cond delay="7800"/>
                                  </p:stCondLst>
                                  <p:childTnLst>
                                    <p:set>
                                      <p:cBhvr>
                                        <p:cTn id="350" dur="1" fill="hold">
                                          <p:stCondLst>
                                            <p:cond delay="0"/>
                                          </p:stCondLst>
                                        </p:cTn>
                                        <p:tgtEl>
                                          <p:spTgt spid="2506"/>
                                        </p:tgtEl>
                                        <p:attrNameLst>
                                          <p:attrName>style.visibility</p:attrName>
                                        </p:attrNameLst>
                                      </p:cBhvr>
                                      <p:to>
                                        <p:strVal val="visible"/>
                                      </p:to>
                                    </p:set>
                                    <p:animEffect transition="in" filter="fade">
                                      <p:cBhvr>
                                        <p:cTn id="351" dur="250"/>
                                        <p:tgtEl>
                                          <p:spTgt spid="2506"/>
                                        </p:tgtEl>
                                      </p:cBhvr>
                                    </p:animEffect>
                                  </p:childTnLst>
                                </p:cTn>
                              </p:par>
                              <p:par>
                                <p:cTn id="352" presetID="10" presetClass="entr" presetSubtype="0" fill="hold" grpId="0" nodeType="withEffect">
                                  <p:stCondLst>
                                    <p:cond delay="7800"/>
                                  </p:stCondLst>
                                  <p:childTnLst>
                                    <p:set>
                                      <p:cBhvr>
                                        <p:cTn id="353" dur="1" fill="hold">
                                          <p:stCondLst>
                                            <p:cond delay="0"/>
                                          </p:stCondLst>
                                        </p:cTn>
                                        <p:tgtEl>
                                          <p:spTgt spid="5174"/>
                                        </p:tgtEl>
                                        <p:attrNameLst>
                                          <p:attrName>style.visibility</p:attrName>
                                        </p:attrNameLst>
                                      </p:cBhvr>
                                      <p:to>
                                        <p:strVal val="visible"/>
                                      </p:to>
                                    </p:set>
                                    <p:animEffect transition="in" filter="fade">
                                      <p:cBhvr>
                                        <p:cTn id="354" dur="250"/>
                                        <p:tgtEl>
                                          <p:spTgt spid="5174"/>
                                        </p:tgtEl>
                                      </p:cBhvr>
                                    </p:animEffect>
                                  </p:childTnLst>
                                </p:cTn>
                              </p:par>
                              <p:par>
                                <p:cTn id="355" presetID="10" presetClass="exit" presetSubtype="0" fill="hold" nodeType="withEffect">
                                  <p:stCondLst>
                                    <p:cond delay="7800"/>
                                  </p:stCondLst>
                                  <p:childTnLst>
                                    <p:animEffect transition="out" filter="fade">
                                      <p:cBhvr>
                                        <p:cTn id="356" dur="250"/>
                                        <p:tgtEl>
                                          <p:spTgt spid="5252"/>
                                        </p:tgtEl>
                                      </p:cBhvr>
                                    </p:animEffect>
                                    <p:set>
                                      <p:cBhvr>
                                        <p:cTn id="357" dur="1" fill="hold">
                                          <p:stCondLst>
                                            <p:cond delay="249"/>
                                          </p:stCondLst>
                                        </p:cTn>
                                        <p:tgtEl>
                                          <p:spTgt spid="5252"/>
                                        </p:tgtEl>
                                        <p:attrNameLst>
                                          <p:attrName>style.visibility</p:attrName>
                                        </p:attrNameLst>
                                      </p:cBhvr>
                                      <p:to>
                                        <p:strVal val="hidden"/>
                                      </p:to>
                                    </p:set>
                                  </p:childTnLst>
                                </p:cTn>
                              </p:par>
                              <p:par>
                                <p:cTn id="358" presetID="10" presetClass="exit" presetSubtype="0" fill="hold" nodeType="withEffect">
                                  <p:stCondLst>
                                    <p:cond delay="7800"/>
                                  </p:stCondLst>
                                  <p:childTnLst>
                                    <p:animEffect transition="out" filter="fade">
                                      <p:cBhvr>
                                        <p:cTn id="359" dur="250"/>
                                        <p:tgtEl>
                                          <p:spTgt spid="5255"/>
                                        </p:tgtEl>
                                      </p:cBhvr>
                                    </p:animEffect>
                                    <p:set>
                                      <p:cBhvr>
                                        <p:cTn id="360" dur="1" fill="hold">
                                          <p:stCondLst>
                                            <p:cond delay="249"/>
                                          </p:stCondLst>
                                        </p:cTn>
                                        <p:tgtEl>
                                          <p:spTgt spid="5255"/>
                                        </p:tgtEl>
                                        <p:attrNameLst>
                                          <p:attrName>style.visibility</p:attrName>
                                        </p:attrNameLst>
                                      </p:cBhvr>
                                      <p:to>
                                        <p:strVal val="hidden"/>
                                      </p:to>
                                    </p:set>
                                  </p:childTnLst>
                                </p:cTn>
                              </p:par>
                              <p:par>
                                <p:cTn id="361" presetID="10" presetClass="exit" presetSubtype="0" fill="hold" nodeType="withEffect">
                                  <p:stCondLst>
                                    <p:cond delay="7800"/>
                                  </p:stCondLst>
                                  <p:childTnLst>
                                    <p:animEffect transition="out" filter="fade">
                                      <p:cBhvr>
                                        <p:cTn id="362" dur="250"/>
                                        <p:tgtEl>
                                          <p:spTgt spid="5246"/>
                                        </p:tgtEl>
                                      </p:cBhvr>
                                    </p:animEffect>
                                    <p:set>
                                      <p:cBhvr>
                                        <p:cTn id="363" dur="1" fill="hold">
                                          <p:stCondLst>
                                            <p:cond delay="249"/>
                                          </p:stCondLst>
                                        </p:cTn>
                                        <p:tgtEl>
                                          <p:spTgt spid="5246"/>
                                        </p:tgtEl>
                                        <p:attrNameLst>
                                          <p:attrName>style.visibility</p:attrName>
                                        </p:attrNameLst>
                                      </p:cBhvr>
                                      <p:to>
                                        <p:strVal val="hidden"/>
                                      </p:to>
                                    </p:set>
                                  </p:childTnLst>
                                </p:cTn>
                              </p:par>
                              <p:par>
                                <p:cTn id="364" presetID="10" presetClass="exit" presetSubtype="0" fill="hold" nodeType="withEffect">
                                  <p:stCondLst>
                                    <p:cond delay="7800"/>
                                  </p:stCondLst>
                                  <p:childTnLst>
                                    <p:animEffect transition="out" filter="fade">
                                      <p:cBhvr>
                                        <p:cTn id="365" dur="250"/>
                                        <p:tgtEl>
                                          <p:spTgt spid="5243"/>
                                        </p:tgtEl>
                                      </p:cBhvr>
                                    </p:animEffect>
                                    <p:set>
                                      <p:cBhvr>
                                        <p:cTn id="366" dur="1" fill="hold">
                                          <p:stCondLst>
                                            <p:cond delay="249"/>
                                          </p:stCondLst>
                                        </p:cTn>
                                        <p:tgtEl>
                                          <p:spTgt spid="5243"/>
                                        </p:tgtEl>
                                        <p:attrNameLst>
                                          <p:attrName>style.visibility</p:attrName>
                                        </p:attrNameLst>
                                      </p:cBhvr>
                                      <p:to>
                                        <p:strVal val="hidden"/>
                                      </p:to>
                                    </p:set>
                                  </p:childTnLst>
                                </p:cTn>
                              </p:par>
                              <p:par>
                                <p:cTn id="367" presetID="10" presetClass="exit" presetSubtype="0" fill="hold" nodeType="withEffect">
                                  <p:stCondLst>
                                    <p:cond delay="7800"/>
                                  </p:stCondLst>
                                  <p:childTnLst>
                                    <p:animEffect transition="out" filter="fade">
                                      <p:cBhvr>
                                        <p:cTn id="368" dur="250"/>
                                        <p:tgtEl>
                                          <p:spTgt spid="5249"/>
                                        </p:tgtEl>
                                      </p:cBhvr>
                                    </p:animEffect>
                                    <p:set>
                                      <p:cBhvr>
                                        <p:cTn id="369" dur="1" fill="hold">
                                          <p:stCondLst>
                                            <p:cond delay="249"/>
                                          </p:stCondLst>
                                        </p:cTn>
                                        <p:tgtEl>
                                          <p:spTgt spid="5249"/>
                                        </p:tgtEl>
                                        <p:attrNameLst>
                                          <p:attrName>style.visibility</p:attrName>
                                        </p:attrNameLst>
                                      </p:cBhvr>
                                      <p:to>
                                        <p:strVal val="hidden"/>
                                      </p:to>
                                    </p:set>
                                  </p:childTnLst>
                                </p:cTn>
                              </p:par>
                              <p:par>
                                <p:cTn id="370" presetID="10" presetClass="exit" presetSubtype="0" fill="hold" grpId="1" nodeType="withEffect">
                                  <p:stCondLst>
                                    <p:cond delay="8600"/>
                                  </p:stCondLst>
                                  <p:childTnLst>
                                    <p:animEffect transition="out" filter="fade">
                                      <p:cBhvr>
                                        <p:cTn id="371" dur="250"/>
                                        <p:tgtEl>
                                          <p:spTgt spid="5181"/>
                                        </p:tgtEl>
                                      </p:cBhvr>
                                    </p:animEffect>
                                    <p:set>
                                      <p:cBhvr>
                                        <p:cTn id="372" dur="1" fill="hold">
                                          <p:stCondLst>
                                            <p:cond delay="249"/>
                                          </p:stCondLst>
                                        </p:cTn>
                                        <p:tgtEl>
                                          <p:spTgt spid="5181"/>
                                        </p:tgtEl>
                                        <p:attrNameLst>
                                          <p:attrName>style.visibility</p:attrName>
                                        </p:attrNameLst>
                                      </p:cBhvr>
                                      <p:to>
                                        <p:strVal val="hidden"/>
                                      </p:to>
                                    </p:set>
                                  </p:childTnLst>
                                </p:cTn>
                              </p:par>
                              <p:par>
                                <p:cTn id="373" presetID="10" presetClass="exit" presetSubtype="0" fill="hold" grpId="1" nodeType="withEffect">
                                  <p:stCondLst>
                                    <p:cond delay="8600"/>
                                  </p:stCondLst>
                                  <p:childTnLst>
                                    <p:animEffect transition="out" filter="fade">
                                      <p:cBhvr>
                                        <p:cTn id="374" dur="250"/>
                                        <p:tgtEl>
                                          <p:spTgt spid="5180"/>
                                        </p:tgtEl>
                                      </p:cBhvr>
                                    </p:animEffect>
                                    <p:set>
                                      <p:cBhvr>
                                        <p:cTn id="375" dur="1" fill="hold">
                                          <p:stCondLst>
                                            <p:cond delay="249"/>
                                          </p:stCondLst>
                                        </p:cTn>
                                        <p:tgtEl>
                                          <p:spTgt spid="5180"/>
                                        </p:tgtEl>
                                        <p:attrNameLst>
                                          <p:attrName>style.visibility</p:attrName>
                                        </p:attrNameLst>
                                      </p:cBhvr>
                                      <p:to>
                                        <p:strVal val="hidden"/>
                                      </p:to>
                                    </p:set>
                                  </p:childTnLst>
                                </p:cTn>
                              </p:par>
                              <p:par>
                                <p:cTn id="376" presetID="10" presetClass="exit" presetSubtype="0" fill="hold" grpId="1" nodeType="withEffect">
                                  <p:stCondLst>
                                    <p:cond delay="8600"/>
                                  </p:stCondLst>
                                  <p:childTnLst>
                                    <p:animEffect transition="out" filter="fade">
                                      <p:cBhvr>
                                        <p:cTn id="377" dur="250"/>
                                        <p:tgtEl>
                                          <p:spTgt spid="5179"/>
                                        </p:tgtEl>
                                      </p:cBhvr>
                                    </p:animEffect>
                                    <p:set>
                                      <p:cBhvr>
                                        <p:cTn id="378" dur="1" fill="hold">
                                          <p:stCondLst>
                                            <p:cond delay="249"/>
                                          </p:stCondLst>
                                        </p:cTn>
                                        <p:tgtEl>
                                          <p:spTgt spid="5179"/>
                                        </p:tgtEl>
                                        <p:attrNameLst>
                                          <p:attrName>style.visibility</p:attrName>
                                        </p:attrNameLst>
                                      </p:cBhvr>
                                      <p:to>
                                        <p:strVal val="hidden"/>
                                      </p:to>
                                    </p:set>
                                  </p:childTnLst>
                                </p:cTn>
                              </p:par>
                              <p:par>
                                <p:cTn id="379" presetID="10" presetClass="exit" presetSubtype="0" fill="hold" grpId="1" nodeType="withEffect">
                                  <p:stCondLst>
                                    <p:cond delay="8600"/>
                                  </p:stCondLst>
                                  <p:childTnLst>
                                    <p:animEffect transition="out" filter="fade">
                                      <p:cBhvr>
                                        <p:cTn id="380" dur="250"/>
                                        <p:tgtEl>
                                          <p:spTgt spid="5178"/>
                                        </p:tgtEl>
                                      </p:cBhvr>
                                    </p:animEffect>
                                    <p:set>
                                      <p:cBhvr>
                                        <p:cTn id="381" dur="1" fill="hold">
                                          <p:stCondLst>
                                            <p:cond delay="249"/>
                                          </p:stCondLst>
                                        </p:cTn>
                                        <p:tgtEl>
                                          <p:spTgt spid="5178"/>
                                        </p:tgtEl>
                                        <p:attrNameLst>
                                          <p:attrName>style.visibility</p:attrName>
                                        </p:attrNameLst>
                                      </p:cBhvr>
                                      <p:to>
                                        <p:strVal val="hidden"/>
                                      </p:to>
                                    </p:set>
                                  </p:childTnLst>
                                </p:cTn>
                              </p:par>
                              <p:par>
                                <p:cTn id="382" presetID="10" presetClass="exit" presetSubtype="0" fill="hold" grpId="1" nodeType="withEffect">
                                  <p:stCondLst>
                                    <p:cond delay="8600"/>
                                  </p:stCondLst>
                                  <p:childTnLst>
                                    <p:animEffect transition="out" filter="fade">
                                      <p:cBhvr>
                                        <p:cTn id="383" dur="250"/>
                                        <p:tgtEl>
                                          <p:spTgt spid="5174"/>
                                        </p:tgtEl>
                                      </p:cBhvr>
                                    </p:animEffect>
                                    <p:set>
                                      <p:cBhvr>
                                        <p:cTn id="384" dur="1" fill="hold">
                                          <p:stCondLst>
                                            <p:cond delay="249"/>
                                          </p:stCondLst>
                                        </p:cTn>
                                        <p:tgtEl>
                                          <p:spTgt spid="5174"/>
                                        </p:tgtEl>
                                        <p:attrNameLst>
                                          <p:attrName>style.visibility</p:attrName>
                                        </p:attrNameLst>
                                      </p:cBhvr>
                                      <p:to>
                                        <p:strVal val="hidden"/>
                                      </p:to>
                                    </p:set>
                                  </p:childTnLst>
                                </p:cTn>
                              </p:par>
                              <p:par>
                                <p:cTn id="385" presetID="10" presetClass="entr" presetSubtype="0" fill="hold" grpId="0" nodeType="withEffect">
                                  <p:stCondLst>
                                    <p:cond delay="8600"/>
                                  </p:stCondLst>
                                  <p:childTnLst>
                                    <p:set>
                                      <p:cBhvr>
                                        <p:cTn id="386" dur="1" fill="hold">
                                          <p:stCondLst>
                                            <p:cond delay="0"/>
                                          </p:stCondLst>
                                        </p:cTn>
                                        <p:tgtEl>
                                          <p:spTgt spid="2518"/>
                                        </p:tgtEl>
                                        <p:attrNameLst>
                                          <p:attrName>style.visibility</p:attrName>
                                        </p:attrNameLst>
                                      </p:cBhvr>
                                      <p:to>
                                        <p:strVal val="visible"/>
                                      </p:to>
                                    </p:set>
                                    <p:animEffect transition="in" filter="fade">
                                      <p:cBhvr>
                                        <p:cTn id="387" dur="250"/>
                                        <p:tgtEl>
                                          <p:spTgt spid="2518"/>
                                        </p:tgtEl>
                                      </p:cBhvr>
                                    </p:animEffect>
                                  </p:childTnLst>
                                </p:cTn>
                              </p:par>
                              <p:par>
                                <p:cTn id="388" presetID="10" presetClass="entr" presetSubtype="0" fill="hold" grpId="0" nodeType="withEffect">
                                  <p:stCondLst>
                                    <p:cond delay="8600"/>
                                  </p:stCondLst>
                                  <p:childTnLst>
                                    <p:set>
                                      <p:cBhvr>
                                        <p:cTn id="389" dur="1" fill="hold">
                                          <p:stCondLst>
                                            <p:cond delay="0"/>
                                          </p:stCondLst>
                                        </p:cTn>
                                        <p:tgtEl>
                                          <p:spTgt spid="2505"/>
                                        </p:tgtEl>
                                        <p:attrNameLst>
                                          <p:attrName>style.visibility</p:attrName>
                                        </p:attrNameLst>
                                      </p:cBhvr>
                                      <p:to>
                                        <p:strVal val="visible"/>
                                      </p:to>
                                    </p:set>
                                    <p:animEffect transition="in" filter="fade">
                                      <p:cBhvr>
                                        <p:cTn id="390" dur="250"/>
                                        <p:tgtEl>
                                          <p:spTgt spid="2505"/>
                                        </p:tgtEl>
                                      </p:cBhvr>
                                    </p:animEffect>
                                  </p:childTnLst>
                                </p:cTn>
                              </p:par>
                              <p:par>
                                <p:cTn id="391" presetID="10" presetClass="entr" presetSubtype="0" fill="hold" grpId="0" nodeType="withEffect">
                                  <p:stCondLst>
                                    <p:cond delay="8600"/>
                                  </p:stCondLst>
                                  <p:childTnLst>
                                    <p:set>
                                      <p:cBhvr>
                                        <p:cTn id="392" dur="1" fill="hold">
                                          <p:stCondLst>
                                            <p:cond delay="0"/>
                                          </p:stCondLst>
                                        </p:cTn>
                                        <p:tgtEl>
                                          <p:spTgt spid="2520"/>
                                        </p:tgtEl>
                                        <p:attrNameLst>
                                          <p:attrName>style.visibility</p:attrName>
                                        </p:attrNameLst>
                                      </p:cBhvr>
                                      <p:to>
                                        <p:strVal val="visible"/>
                                      </p:to>
                                    </p:set>
                                    <p:animEffect transition="in" filter="fade">
                                      <p:cBhvr>
                                        <p:cTn id="393" dur="250"/>
                                        <p:tgtEl>
                                          <p:spTgt spid="2520"/>
                                        </p:tgtEl>
                                      </p:cBhvr>
                                    </p:animEffect>
                                  </p:childTnLst>
                                </p:cTn>
                              </p:par>
                              <p:par>
                                <p:cTn id="394" presetID="10" presetClass="entr" presetSubtype="0" fill="hold" grpId="0" nodeType="withEffect">
                                  <p:stCondLst>
                                    <p:cond delay="8600"/>
                                  </p:stCondLst>
                                  <p:childTnLst>
                                    <p:set>
                                      <p:cBhvr>
                                        <p:cTn id="395" dur="1" fill="hold">
                                          <p:stCondLst>
                                            <p:cond delay="0"/>
                                          </p:stCondLst>
                                        </p:cTn>
                                        <p:tgtEl>
                                          <p:spTgt spid="2516"/>
                                        </p:tgtEl>
                                        <p:attrNameLst>
                                          <p:attrName>style.visibility</p:attrName>
                                        </p:attrNameLst>
                                      </p:cBhvr>
                                      <p:to>
                                        <p:strVal val="visible"/>
                                      </p:to>
                                    </p:set>
                                    <p:animEffect transition="in" filter="fade">
                                      <p:cBhvr>
                                        <p:cTn id="396" dur="250"/>
                                        <p:tgtEl>
                                          <p:spTgt spid="2516"/>
                                        </p:tgtEl>
                                      </p:cBhvr>
                                    </p:animEffect>
                                  </p:childTnLst>
                                </p:cTn>
                              </p:par>
                              <p:par>
                                <p:cTn id="397" presetID="10" presetClass="entr" presetSubtype="0" fill="hold" grpId="0" nodeType="withEffect">
                                  <p:stCondLst>
                                    <p:cond delay="8600"/>
                                  </p:stCondLst>
                                  <p:childTnLst>
                                    <p:set>
                                      <p:cBhvr>
                                        <p:cTn id="398" dur="1" fill="hold">
                                          <p:stCondLst>
                                            <p:cond delay="0"/>
                                          </p:stCondLst>
                                        </p:cTn>
                                        <p:tgtEl>
                                          <p:spTgt spid="2560"/>
                                        </p:tgtEl>
                                        <p:attrNameLst>
                                          <p:attrName>style.visibility</p:attrName>
                                        </p:attrNameLst>
                                      </p:cBhvr>
                                      <p:to>
                                        <p:strVal val="visible"/>
                                      </p:to>
                                    </p:set>
                                    <p:animEffect transition="in" filter="fade">
                                      <p:cBhvr>
                                        <p:cTn id="399" dur="250"/>
                                        <p:tgtEl>
                                          <p:spTgt spid="2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38" grpId="0" animBg="1"/>
      <p:bldP spid="2534" grpId="0"/>
      <p:bldP spid="2532" grpId="0"/>
      <p:bldP spid="2530" grpId="0"/>
      <p:bldP spid="2536" grpId="0"/>
      <p:bldP spid="2566" grpId="0" animBg="1"/>
      <p:bldP spid="2564" grpId="0"/>
      <p:bldP spid="2555" grpId="0"/>
      <p:bldP spid="2553" grpId="0"/>
      <p:bldP spid="2549" grpId="0"/>
      <p:bldP spid="2557" grpId="0"/>
      <p:bldP spid="2551" grpId="0"/>
      <p:bldP spid="2562" grpId="0"/>
      <p:bldP spid="2503" grpId="0"/>
      <p:bldP spid="2507" grpId="0"/>
      <p:bldP spid="2501" grpId="0"/>
      <p:bldP spid="5102" grpId="0" animBg="1"/>
      <p:bldP spid="5102" grpId="1" animBg="1"/>
      <p:bldP spid="5103" grpId="0" animBg="1"/>
      <p:bldP spid="5103" grpId="1" animBg="1"/>
      <p:bldP spid="5082" grpId="0" animBg="1"/>
      <p:bldP spid="5104" grpId="0" animBg="1"/>
      <p:bldP spid="5104" grpId="1" animBg="1"/>
      <p:bldP spid="5148" grpId="0" animBg="1"/>
      <p:bldP spid="5148" grpId="1" animBg="1"/>
      <p:bldP spid="5080" grpId="0" animBg="1"/>
      <p:bldP spid="5161" grpId="0" animBg="1"/>
      <p:bldP spid="5161" grpId="1" animBg="1"/>
      <p:bldP spid="5164" grpId="0" animBg="1"/>
      <p:bldP spid="5164" grpId="1" animBg="1"/>
      <p:bldP spid="2550" grpId="0" animBg="1"/>
      <p:bldP spid="5168" grpId="0" animBg="1"/>
      <p:bldP spid="5168" grpId="1" animBg="1"/>
      <p:bldP spid="2509" grpId="0" animBg="1"/>
      <p:bldP spid="2560" grpId="0"/>
      <p:bldP spid="2505" grpId="0"/>
      <p:bldP spid="2518" grpId="0"/>
      <p:bldP spid="2520" grpId="0"/>
      <p:bldP spid="2516" grpId="0"/>
      <p:bldP spid="5174" grpId="0" animBg="1"/>
      <p:bldP spid="5174" grpId="1" animBg="1"/>
      <p:bldP spid="5175" grpId="0" animBg="1"/>
      <p:bldP spid="5175" grpId="1" animBg="1"/>
      <p:bldP spid="5176" grpId="0" animBg="1"/>
      <p:bldP spid="5176" grpId="1" animBg="1"/>
      <p:bldP spid="5177" grpId="0" animBg="1"/>
      <p:bldP spid="5177" grpId="1" animBg="1"/>
      <p:bldP spid="2519" grpId="0" animBg="1"/>
      <p:bldP spid="5178" grpId="0" animBg="1"/>
      <p:bldP spid="5178" grpId="1" animBg="1"/>
      <p:bldP spid="2521" grpId="0" animBg="1"/>
      <p:bldP spid="5179" grpId="0" animBg="1"/>
      <p:bldP spid="5179" grpId="1" animBg="1"/>
      <p:bldP spid="5180" grpId="0" animBg="1"/>
      <p:bldP spid="5180" grpId="1" animBg="1"/>
      <p:bldP spid="5181" grpId="0" animBg="1"/>
      <p:bldP spid="5181" grpId="1" animBg="1"/>
      <p:bldP spid="2572" grpId="0" animBg="1"/>
      <p:bldP spid="5169" grpId="0" animBg="1"/>
      <p:bldP spid="5169" grpId="1" animBg="1"/>
      <p:bldP spid="5170" grpId="0" animBg="1"/>
      <p:bldP spid="5170" grpId="1" animBg="1"/>
      <p:bldP spid="5172" grpId="0" animBg="1"/>
      <p:bldP spid="5172" grpId="1" animBg="1"/>
      <p:bldP spid="5173" grpId="0" animBg="1"/>
      <p:bldP spid="517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0"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54475"/>
            <a:ext cx="12709720" cy="5840050"/>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482" name="Group 2481"/>
          <p:cNvGrpSpPr/>
          <p:nvPr/>
        </p:nvGrpSpPr>
        <p:grpSpPr>
          <a:xfrm>
            <a:off x="7785122" y="2705100"/>
            <a:ext cx="4467398" cy="4035231"/>
            <a:chOff x="7785122" y="2705100"/>
            <a:chExt cx="4467398" cy="4035231"/>
          </a:xfrm>
        </p:grpSpPr>
        <p:sp>
          <p:nvSpPr>
            <p:cNvPr id="2465" name="Rectangle 2464"/>
            <p:cNvSpPr/>
            <p:nvPr/>
          </p:nvSpPr>
          <p:spPr bwMode="auto">
            <a:xfrm>
              <a:off x="8618537" y="3365501"/>
              <a:ext cx="2760663" cy="3374830"/>
            </a:xfrm>
            <a:custGeom>
              <a:avLst/>
              <a:gdLst>
                <a:gd name="connsiteX0" fmla="*/ 0 w 3962401"/>
                <a:gd name="connsiteY0" fmla="*/ 0 h 3360932"/>
                <a:gd name="connsiteX1" fmla="*/ 3962401 w 3962401"/>
                <a:gd name="connsiteY1" fmla="*/ 0 h 3360932"/>
                <a:gd name="connsiteX2" fmla="*/ 3962401 w 3962401"/>
                <a:gd name="connsiteY2" fmla="*/ 3360932 h 3360932"/>
                <a:gd name="connsiteX3" fmla="*/ 0 w 3962401"/>
                <a:gd name="connsiteY3" fmla="*/ 3360932 h 3360932"/>
                <a:gd name="connsiteX4" fmla="*/ 0 w 3962401"/>
                <a:gd name="connsiteY4" fmla="*/ 0 h 3360932"/>
                <a:gd name="connsiteX0" fmla="*/ 457200 w 3962401"/>
                <a:gd name="connsiteY0" fmla="*/ 685800 h 3360932"/>
                <a:gd name="connsiteX1" fmla="*/ 3962401 w 3962401"/>
                <a:gd name="connsiteY1" fmla="*/ 0 h 3360932"/>
                <a:gd name="connsiteX2" fmla="*/ 3962401 w 3962401"/>
                <a:gd name="connsiteY2" fmla="*/ 3360932 h 3360932"/>
                <a:gd name="connsiteX3" fmla="*/ 0 w 3962401"/>
                <a:gd name="connsiteY3" fmla="*/ 3360932 h 3360932"/>
                <a:gd name="connsiteX4" fmla="*/ 457200 w 39624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25400 w 3505201"/>
                <a:gd name="connsiteY3" fmla="*/ 2598932 h 3360932"/>
                <a:gd name="connsiteX4" fmla="*/ 0 w 35052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1655763 w 3505201"/>
                <a:gd name="connsiteY3" fmla="*/ 2949769 h 3360932"/>
                <a:gd name="connsiteX4" fmla="*/ 25400 w 3505201"/>
                <a:gd name="connsiteY4" fmla="*/ 2598932 h 3360932"/>
                <a:gd name="connsiteX5" fmla="*/ 0 w 3505201"/>
                <a:gd name="connsiteY5" fmla="*/ 685800 h 3360932"/>
                <a:gd name="connsiteX0" fmla="*/ 0 w 3505201"/>
                <a:gd name="connsiteY0" fmla="*/ 685800 h 3381569"/>
                <a:gd name="connsiteX1" fmla="*/ 3505201 w 3505201"/>
                <a:gd name="connsiteY1" fmla="*/ 0 h 3381569"/>
                <a:gd name="connsiteX2" fmla="*/ 3505201 w 3505201"/>
                <a:gd name="connsiteY2" fmla="*/ 3360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667001 w 3505201"/>
                <a:gd name="connsiteY2" fmla="*/ 2598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925763 w 3505201"/>
                <a:gd name="connsiteY2" fmla="*/ 18321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2697163 w 3505201"/>
                <a:gd name="connsiteY2" fmla="*/ 21623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3027363 w 3505201"/>
                <a:gd name="connsiteY2" fmla="*/ 12606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3505201"/>
                <a:gd name="connsiteY0" fmla="*/ 685800 h 3381569"/>
                <a:gd name="connsiteX1" fmla="*/ 3505201 w 3505201"/>
                <a:gd name="connsiteY1" fmla="*/ 0 h 3381569"/>
                <a:gd name="connsiteX2" fmla="*/ 2722563 w 3505201"/>
                <a:gd name="connsiteY2" fmla="*/ 9304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2722563"/>
                <a:gd name="connsiteY0" fmla="*/ 635000 h 3330769"/>
                <a:gd name="connsiteX1" fmla="*/ 1384301 w 2722563"/>
                <a:gd name="connsiteY1" fmla="*/ 0 h 3330769"/>
                <a:gd name="connsiteX2" fmla="*/ 2722563 w 2722563"/>
                <a:gd name="connsiteY2" fmla="*/ 879669 h 3330769"/>
                <a:gd name="connsiteX3" fmla="*/ 2697163 w 2722563"/>
                <a:gd name="connsiteY3" fmla="*/ 2111569 h 3330769"/>
                <a:gd name="connsiteX4" fmla="*/ 2667001 w 2722563"/>
                <a:gd name="connsiteY4" fmla="*/ 2548132 h 3330769"/>
                <a:gd name="connsiteX5" fmla="*/ 1363663 w 2722563"/>
                <a:gd name="connsiteY5" fmla="*/ 3330769 h 3330769"/>
                <a:gd name="connsiteX6" fmla="*/ 25400 w 2722563"/>
                <a:gd name="connsiteY6" fmla="*/ 2548132 h 3330769"/>
                <a:gd name="connsiteX7" fmla="*/ 0 w 2722563"/>
                <a:gd name="connsiteY7" fmla="*/ 6350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548132 h 3330769"/>
                <a:gd name="connsiteX7" fmla="*/ 0 w 2760663"/>
                <a:gd name="connsiteY7" fmla="*/ 8763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484632 h 3330769"/>
                <a:gd name="connsiteX7" fmla="*/ 0 w 2760663"/>
                <a:gd name="connsiteY7" fmla="*/ 876300 h 33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0663" h="3330769">
                  <a:moveTo>
                    <a:pt x="0" y="876300"/>
                  </a:moveTo>
                  <a:lnTo>
                    <a:pt x="1422401" y="0"/>
                  </a:lnTo>
                  <a:lnTo>
                    <a:pt x="2760663" y="879669"/>
                  </a:lnTo>
                  <a:lnTo>
                    <a:pt x="2735263" y="2111569"/>
                  </a:lnTo>
                  <a:lnTo>
                    <a:pt x="2705101" y="2548132"/>
                  </a:lnTo>
                  <a:lnTo>
                    <a:pt x="1401763" y="3330769"/>
                  </a:lnTo>
                  <a:lnTo>
                    <a:pt x="63500" y="2484632"/>
                  </a:lnTo>
                  <a:lnTo>
                    <a:pt x="0" y="87630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164" name="Freeform 12"/>
            <p:cNvSpPr>
              <a:spLocks noChangeAspect="1" noEditPoints="1"/>
            </p:cNvSpPr>
            <p:nvPr/>
          </p:nvSpPr>
          <p:spPr bwMode="auto">
            <a:xfrm>
              <a:off x="7785122" y="2705100"/>
              <a:ext cx="4467398" cy="3988874"/>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chemeClr val="accent1"/>
            </a:solidFill>
          </p:spPr>
          <p:txBody>
            <a:bodyPr vert="horz" wrap="square" lIns="91440" tIns="45720" rIns="91440" bIns="45720" numCol="1" anchor="t" anchorCtr="0" compatLnSpc="1">
              <a:prstTxWarp prst="textNoShape">
                <a:avLst/>
              </a:prstTxWarp>
            </a:bodyPr>
            <a:lstStyle/>
            <a:p>
              <a:endParaRPr lang="en-US"/>
            </a:p>
          </p:txBody>
        </p:sp>
      </p:grpSp>
      <p:sp>
        <p:nvSpPr>
          <p:cNvPr id="2466" name="TextBox 2465"/>
          <p:cNvSpPr txBox="1"/>
          <p:nvPr/>
        </p:nvSpPr>
        <p:spPr>
          <a:xfrm>
            <a:off x="8646428" y="1783305"/>
            <a:ext cx="2744787" cy="794064"/>
          </a:xfrm>
          <a:prstGeom prst="rect">
            <a:avLst/>
          </a:prstGeom>
          <a:noFill/>
        </p:spPr>
        <p:txBody>
          <a:bodyPr wrap="square" lIns="182880" tIns="146304" rIns="182880" bIns="146304" rtlCol="0">
            <a:spAutoFit/>
          </a:bodyPr>
          <a:lstStyle/>
          <a:p>
            <a:pPr algn="ctr">
              <a:lnSpc>
                <a:spcPct val="90000"/>
              </a:lnSpc>
            </a:pPr>
            <a:r>
              <a:rPr lang="en-US" sz="3600" spc="-50" dirty="0" smtClean="0">
                <a:gradFill>
                  <a:gsLst>
                    <a:gs pos="2917">
                      <a:schemeClr val="tx2"/>
                    </a:gs>
                    <a:gs pos="30000">
                      <a:schemeClr val="tx2"/>
                    </a:gs>
                  </a:gsLst>
                  <a:lin ang="5400000" scaled="0"/>
                </a:gradFill>
                <a:latin typeface="+mj-lt"/>
              </a:rPr>
              <a:t>Apps</a:t>
            </a: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r>
              <a:rPr lang="en-US" sz="900" dirty="0" smtClean="0">
                <a:gradFill>
                  <a:gsLst>
                    <a:gs pos="0">
                      <a:srgbClr val="FFFFFF"/>
                    </a:gs>
                    <a:gs pos="100000">
                      <a:srgbClr val="FFFFFF"/>
                    </a:gs>
                  </a:gsLst>
                  <a:lin ang="5400000" scaled="0"/>
                </a:gradFill>
              </a:rPr>
              <a:t/>
            </a:r>
            <a:br>
              <a:rPr lang="en-US" sz="900" dirty="0" smtClean="0">
                <a:gradFill>
                  <a:gsLst>
                    <a:gs pos="0">
                      <a:srgbClr val="FFFFFF"/>
                    </a:gs>
                    <a:gs pos="100000">
                      <a:srgbClr val="FFFFFF"/>
                    </a:gs>
                  </a:gsLst>
                  <a:lin ang="5400000" scaled="0"/>
                </a:gradFill>
              </a:rPr>
            </a:br>
            <a:r>
              <a:rPr lang="en-US" sz="900" dirty="0" smtClean="0">
                <a:gradFill>
                  <a:gsLst>
                    <a:gs pos="0">
                      <a:srgbClr val="FFFFFF"/>
                    </a:gs>
                    <a:gs pos="100000">
                      <a:srgbClr val="FFFFFF"/>
                    </a:gs>
                  </a:gsLst>
                  <a:lin ang="5400000" scaled="0"/>
                </a:gradFill>
              </a:rPr>
              <a:t>network</a:t>
            </a:r>
            <a:endParaRPr lang="en-US" sz="900" dirty="0">
              <a:gradFill>
                <a:gsLst>
                  <a:gs pos="0">
                    <a:srgbClr val="FFFFFF"/>
                  </a:gs>
                  <a:gs pos="100000">
                    <a:srgbClr val="FFFFFF"/>
                  </a:gs>
                </a:gsLst>
                <a:lin ang="5400000" scaled="0"/>
              </a:gradFill>
            </a:endParaRPr>
          </a:p>
        </p:txBody>
      </p:sp>
      <p:sp>
        <p:nvSpPr>
          <p:cNvPr id="12" name="TextBox 11"/>
          <p:cNvSpPr txBox="1"/>
          <p:nvPr/>
        </p:nvSpPr>
        <p:spPr>
          <a:xfrm>
            <a:off x="9972520" y="4528156"/>
            <a:ext cx="866504" cy="383375"/>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table</a:t>
            </a:r>
          </a:p>
        </p:txBody>
      </p:sp>
      <p:sp>
        <p:nvSpPr>
          <p:cNvPr id="5162" name="TextBox 5161"/>
          <p:cNvSpPr txBox="1"/>
          <p:nvPr/>
        </p:nvSpPr>
        <p:spPr>
          <a:xfrm>
            <a:off x="9394333" y="4478997"/>
            <a:ext cx="866504" cy="469552"/>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cloud </a:t>
            </a:r>
            <a:br>
              <a:rPr lang="en-US" sz="800" spc="-50" dirty="0" smtClean="0">
                <a:gradFill>
                  <a:gsLst>
                    <a:gs pos="2917">
                      <a:srgbClr val="000000"/>
                    </a:gs>
                    <a:gs pos="30000">
                      <a:srgbClr val="000000"/>
                    </a:gs>
                  </a:gsLst>
                  <a:lin ang="5400000" scaled="0"/>
                </a:gradFill>
              </a:rPr>
            </a:br>
            <a:r>
              <a:rPr lang="en-US" sz="800" spc="-50" dirty="0" smtClean="0">
                <a:gradFill>
                  <a:gsLst>
                    <a:gs pos="2917">
                      <a:srgbClr val="000000"/>
                    </a:gs>
                    <a:gs pos="30000">
                      <a:srgbClr val="000000"/>
                    </a:gs>
                  </a:gsLst>
                  <a:lin ang="5400000" scaled="0"/>
                </a:gradFill>
              </a:rPr>
              <a:t>services</a:t>
            </a:r>
          </a:p>
        </p:txBody>
      </p:sp>
      <p:sp>
        <p:nvSpPr>
          <p:cNvPr id="5163" name="TextBox 5162"/>
          <p:cNvSpPr txBox="1"/>
          <p:nvPr/>
        </p:nvSpPr>
        <p:spPr>
          <a:xfrm>
            <a:off x="9382015" y="3943728"/>
            <a:ext cx="866504" cy="383375"/>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caching</a:t>
            </a:r>
          </a:p>
        </p:txBody>
      </p:sp>
      <p:sp>
        <p:nvSpPr>
          <p:cNvPr id="5165" name="TextBox 5164"/>
          <p:cNvSpPr txBox="1"/>
          <p:nvPr/>
        </p:nvSpPr>
        <p:spPr>
          <a:xfrm>
            <a:off x="9960904" y="3943728"/>
            <a:ext cx="866504" cy="383375"/>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identity</a:t>
            </a: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br>
              <a:rPr lang="en-US" sz="4800" kern="0" baseline="30000" dirty="0" smtClean="0">
                <a:gradFill>
                  <a:gsLst>
                    <a:gs pos="0">
                      <a:srgbClr val="00188F">
                        <a:lumMod val="5000"/>
                        <a:lumOff val="95000"/>
                      </a:srgbClr>
                    </a:gs>
                    <a:gs pos="100000">
                      <a:srgbClr val="EFEFEF"/>
                    </a:gs>
                  </a:gsLst>
                  <a:lin ang="5400000" scaled="1"/>
                </a:gradFill>
                <a:latin typeface="Segoe UI Light"/>
              </a:rPr>
            </a:br>
            <a:r>
              <a:rPr lang="en-US" sz="4800" kern="0" baseline="30000" dirty="0" smtClean="0">
                <a:gradFill>
                  <a:gsLst>
                    <a:gs pos="0">
                      <a:srgbClr val="00188F">
                        <a:lumMod val="5000"/>
                        <a:lumOff val="95000"/>
                      </a:srgbClr>
                    </a:gs>
                    <a:gs pos="100000">
                      <a:srgbClr val="EFEFEF"/>
                    </a:gs>
                  </a:gsLst>
                  <a:lin ang="5400000" scaled="1"/>
                </a:gradFill>
                <a:latin typeface="Segoe UI Light"/>
              </a:rPr>
              <a:t>services</a:t>
            </a:r>
            <a:endParaRPr lang="en-US" sz="4800" kern="0" baseline="30000" dirty="0">
              <a:gradFill>
                <a:gsLst>
                  <a:gs pos="0">
                    <a:srgbClr val="00188F">
                      <a:lumMod val="5000"/>
                      <a:lumOff val="95000"/>
                    </a:srgbClr>
                  </a:gs>
                  <a:gs pos="100000">
                    <a:srgbClr val="EFEFEF"/>
                  </a:gs>
                </a:gsLst>
                <a:lin ang="5400000" scaled="1"/>
              </a:gradFill>
              <a:latin typeface="Segoe UI Light"/>
            </a:endParaRP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a:t>
            </a:r>
            <a:r>
              <a:rPr lang="en-US" sz="4800" kern="0" baseline="30000" dirty="0" smtClean="0">
                <a:gradFill>
                  <a:gsLst>
                    <a:gs pos="0">
                      <a:srgbClr val="00188F">
                        <a:lumMod val="5000"/>
                        <a:lumOff val="95000"/>
                      </a:srgbClr>
                    </a:gs>
                    <a:gs pos="100000">
                      <a:srgbClr val="EFEFEF"/>
                    </a:gs>
                  </a:gsLst>
                  <a:lin ang="5400000" scaled="1"/>
                </a:gradFill>
                <a:latin typeface="Segoe UI Light"/>
              </a:rPr>
              <a:t>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3" name="Picture 52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pic>
        <p:nvPicPr>
          <p:cNvPr id="5235" name="Picture 5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1"/>
          <a:stretch>
            <a:fillRect/>
          </a:stretch>
        </p:blipFill>
        <p:spPr>
          <a:xfrm>
            <a:off x="2858309" y="1679339"/>
            <a:ext cx="447765" cy="378933"/>
          </a:xfrm>
          <a:prstGeom prst="rect">
            <a:avLst/>
          </a:prstGeom>
          <a:noFill/>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pic>
        <p:nvPicPr>
          <p:cNvPr id="524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grpSp>
        <p:nvGrpSpPr>
          <p:cNvPr id="5284" name="Group 5283"/>
          <p:cNvGrpSpPr/>
          <p:nvPr/>
        </p:nvGrpSpPr>
        <p:grpSpPr>
          <a:xfrm>
            <a:off x="2691981" y="1646896"/>
            <a:ext cx="832104" cy="832576"/>
            <a:chOff x="2844381" y="1799296"/>
            <a:chExt cx="832104" cy="832576"/>
          </a:xfrm>
        </p:grpSpPr>
        <p:pic>
          <p:nvPicPr>
            <p:cNvPr id="5285" name="Picture 5284"/>
            <p:cNvPicPr>
              <a:picLocks noChangeAspect="1"/>
            </p:cNvPicPr>
            <p:nvPr/>
          </p:nvPicPr>
          <p:blipFill>
            <a:blip r:embed="rId11">
              <a:lum bright="-100000"/>
            </a:blip>
            <a:stretch>
              <a:fillRect/>
            </a:stretch>
          </p:blipFill>
          <p:spPr>
            <a:xfrm>
              <a:off x="3010709" y="1831739"/>
              <a:ext cx="447765" cy="378933"/>
            </a:xfrm>
            <a:prstGeom prst="rect">
              <a:avLst/>
            </a:prstGeom>
            <a:noFill/>
          </p:spPr>
        </p:pic>
        <p:sp>
          <p:nvSpPr>
            <p:cNvPr id="5286" name="L-Shape 5285"/>
            <p:cNvSpPr/>
            <p:nvPr/>
          </p:nvSpPr>
          <p:spPr bwMode="auto">
            <a:xfrm flipV="1">
              <a:off x="2844381" y="1799296"/>
              <a:ext cx="832104" cy="832576"/>
            </a:xfrm>
            <a:prstGeom prst="corner">
              <a:avLst>
                <a:gd name="adj1" fmla="val 26104"/>
                <a:gd name="adj2" fmla="val 9173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87" name="Group 5286"/>
          <p:cNvGrpSpPr/>
          <p:nvPr/>
        </p:nvGrpSpPr>
        <p:grpSpPr>
          <a:xfrm>
            <a:off x="3650914" y="1646896"/>
            <a:ext cx="860880" cy="825944"/>
            <a:chOff x="3803314" y="1799296"/>
            <a:chExt cx="860880" cy="825944"/>
          </a:xfrm>
        </p:grpSpPr>
        <p:pic>
          <p:nvPicPr>
            <p:cNvPr id="5288" name="Picture 5287"/>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80283" y="1857050"/>
              <a:ext cx="431850" cy="428014"/>
            </a:xfrm>
            <a:prstGeom prst="rect">
              <a:avLst/>
            </a:prstGeom>
          </p:spPr>
        </p:pic>
        <p:sp>
          <p:nvSpPr>
            <p:cNvPr id="5289" name="L-Shape 5288"/>
            <p:cNvSpPr/>
            <p:nvPr/>
          </p:nvSpPr>
          <p:spPr bwMode="auto">
            <a:xfrm>
              <a:off x="3803314" y="1799296"/>
              <a:ext cx="860880" cy="825944"/>
            </a:xfrm>
            <a:prstGeom prst="corner">
              <a:avLst>
                <a:gd name="adj1" fmla="val 38444"/>
                <a:gd name="adj2" fmla="val 7330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0" name="Group 5289"/>
          <p:cNvGrpSpPr/>
          <p:nvPr/>
        </p:nvGrpSpPr>
        <p:grpSpPr>
          <a:xfrm>
            <a:off x="4337997" y="1646896"/>
            <a:ext cx="991104" cy="825944"/>
            <a:chOff x="4490397" y="1799296"/>
            <a:chExt cx="991104" cy="825944"/>
          </a:xfrm>
        </p:grpSpPr>
        <p:pic>
          <p:nvPicPr>
            <p:cNvPr id="5291" name="Picture 7" descr="C:\Users\Jonahs\Dropbox\Projects SCOTT\MEET Windows Azure\source\Background\tile-icon-identity.png"/>
            <p:cNvPicPr>
              <a:picLocks noChangeAspect="1" noChangeArrowheads="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15290" y="18963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92" name="L-Shape 5291"/>
            <p:cNvSpPr/>
            <p:nvPr/>
          </p:nvSpPr>
          <p:spPr bwMode="auto">
            <a:xfrm flipH="1" flipV="1">
              <a:off x="4490397" y="1799296"/>
              <a:ext cx="991104" cy="825944"/>
            </a:xfrm>
            <a:prstGeom prst="corner">
              <a:avLst>
                <a:gd name="adj1" fmla="val 47670"/>
                <a:gd name="adj2" fmla="val 82321"/>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3" name="Group 5292"/>
          <p:cNvGrpSpPr/>
          <p:nvPr/>
        </p:nvGrpSpPr>
        <p:grpSpPr>
          <a:xfrm>
            <a:off x="4511793" y="3689699"/>
            <a:ext cx="820704" cy="859216"/>
            <a:chOff x="4664193" y="3842099"/>
            <a:chExt cx="820704" cy="859216"/>
          </a:xfrm>
        </p:grpSpPr>
        <p:pic>
          <p:nvPicPr>
            <p:cNvPr id="5294" name="Picture 2" descr="C:\Users\Jonahs\Dropbox\Projects SCOTT\MEET Windows Azure\source\Background\tile-icon-storage.png"/>
            <p:cNvPicPr>
              <a:picLocks noChangeAspect="1" noChangeArrowheads="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98098" y="39180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95" name="L-Shape 5294"/>
            <p:cNvSpPr/>
            <p:nvPr/>
          </p:nvSpPr>
          <p:spPr bwMode="auto">
            <a:xfrm flipH="1">
              <a:off x="4664193" y="3842099"/>
              <a:ext cx="820704" cy="859216"/>
            </a:xfrm>
            <a:prstGeom prst="corner">
              <a:avLst>
                <a:gd name="adj1" fmla="val 67291"/>
                <a:gd name="adj2" fmla="val 9007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623146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466"/>
                                        </p:tgtEl>
                                        <p:attrNameLst>
                                          <p:attrName>style.visibility</p:attrName>
                                        </p:attrNameLst>
                                      </p:cBhvr>
                                      <p:to>
                                        <p:strVal val="visible"/>
                                      </p:to>
                                    </p:set>
                                    <p:animEffect transition="in" filter="fade">
                                      <p:cBhvr>
                                        <p:cTn id="7" dur="500"/>
                                        <p:tgtEl>
                                          <p:spTgt spid="2466"/>
                                        </p:tgtEl>
                                      </p:cBhvr>
                                    </p:animEffect>
                                  </p:childTnLst>
                                </p:cTn>
                              </p:par>
                              <p:par>
                                <p:cTn id="8" presetID="53" presetClass="entr" presetSubtype="16" fill="hold" nodeType="withEffect">
                                  <p:stCondLst>
                                    <p:cond delay="500"/>
                                  </p:stCondLst>
                                  <p:childTnLst>
                                    <p:set>
                                      <p:cBhvr>
                                        <p:cTn id="9" dur="1" fill="hold">
                                          <p:stCondLst>
                                            <p:cond delay="0"/>
                                          </p:stCondLst>
                                        </p:cTn>
                                        <p:tgtEl>
                                          <p:spTgt spid="2482"/>
                                        </p:tgtEl>
                                        <p:attrNameLst>
                                          <p:attrName>style.visibility</p:attrName>
                                        </p:attrNameLst>
                                      </p:cBhvr>
                                      <p:to>
                                        <p:strVal val="visible"/>
                                      </p:to>
                                    </p:set>
                                    <p:anim calcmode="lin" valueType="num">
                                      <p:cBhvr>
                                        <p:cTn id="10" dur="250" fill="hold"/>
                                        <p:tgtEl>
                                          <p:spTgt spid="2482"/>
                                        </p:tgtEl>
                                        <p:attrNameLst>
                                          <p:attrName>ppt_w</p:attrName>
                                        </p:attrNameLst>
                                      </p:cBhvr>
                                      <p:tavLst>
                                        <p:tav tm="0">
                                          <p:val>
                                            <p:fltVal val="0"/>
                                          </p:val>
                                        </p:tav>
                                        <p:tav tm="100000">
                                          <p:val>
                                            <p:strVal val="#ppt_w"/>
                                          </p:val>
                                        </p:tav>
                                      </p:tavLst>
                                    </p:anim>
                                    <p:anim calcmode="lin" valueType="num">
                                      <p:cBhvr>
                                        <p:cTn id="11" dur="250" fill="hold"/>
                                        <p:tgtEl>
                                          <p:spTgt spid="2482"/>
                                        </p:tgtEl>
                                        <p:attrNameLst>
                                          <p:attrName>ppt_h</p:attrName>
                                        </p:attrNameLst>
                                      </p:cBhvr>
                                      <p:tavLst>
                                        <p:tav tm="0">
                                          <p:val>
                                            <p:fltVal val="0"/>
                                          </p:val>
                                        </p:tav>
                                        <p:tav tm="100000">
                                          <p:val>
                                            <p:strVal val="#ppt_h"/>
                                          </p:val>
                                        </p:tav>
                                      </p:tavLst>
                                    </p:anim>
                                    <p:animEffect transition="in" filter="fade">
                                      <p:cBhvr>
                                        <p:cTn id="12" dur="250"/>
                                        <p:tgtEl>
                                          <p:spTgt spid="2482"/>
                                        </p:tgtEl>
                                      </p:cBhvr>
                                    </p:animEffect>
                                  </p:childTnLst>
                                </p:cTn>
                              </p:par>
                              <p:par>
                                <p:cTn id="13" presetID="6" presetClass="emph" presetSubtype="0" decel="100000" fill="hold" nodeType="withEffect">
                                  <p:stCondLst>
                                    <p:cond delay="700"/>
                                  </p:stCondLst>
                                  <p:childTnLst>
                                    <p:animScale>
                                      <p:cBhvr>
                                        <p:cTn id="14" dur="250" fill="hold"/>
                                        <p:tgtEl>
                                          <p:spTgt spid="2482"/>
                                        </p:tgtEl>
                                      </p:cBhvr>
                                      <p:by x="110000" y="110000"/>
                                    </p:animScale>
                                  </p:childTnLst>
                                </p:cTn>
                              </p:par>
                              <p:par>
                                <p:cTn id="15" presetID="6" presetClass="emph" presetSubtype="0" decel="100000" fill="hold" nodeType="withEffect">
                                  <p:stCondLst>
                                    <p:cond delay="800"/>
                                  </p:stCondLst>
                                  <p:childTnLst>
                                    <p:animScale>
                                      <p:cBhvr>
                                        <p:cTn id="16" dur="250" fill="hold"/>
                                        <p:tgtEl>
                                          <p:spTgt spid="2482"/>
                                        </p:tgtEl>
                                      </p:cBhvr>
                                      <p:by x="91000" y="91000"/>
                                    </p:animScale>
                                  </p:childTnLst>
                                </p:cTn>
                              </p:par>
                              <p:par>
                                <p:cTn id="17" presetID="10" presetClass="entr" presetSubtype="0" fill="hold" nodeType="withEffect">
                                  <p:stCondLst>
                                    <p:cond delay="1000"/>
                                  </p:stCondLst>
                                  <p:childTnLst>
                                    <p:set>
                                      <p:cBhvr>
                                        <p:cTn id="18" dur="1" fill="hold">
                                          <p:stCondLst>
                                            <p:cond delay="0"/>
                                          </p:stCondLst>
                                        </p:cTn>
                                        <p:tgtEl>
                                          <p:spTgt spid="5287"/>
                                        </p:tgtEl>
                                        <p:attrNameLst>
                                          <p:attrName>style.visibility</p:attrName>
                                        </p:attrNameLst>
                                      </p:cBhvr>
                                      <p:to>
                                        <p:strVal val="visible"/>
                                      </p:to>
                                    </p:set>
                                    <p:animEffect transition="in" filter="fade">
                                      <p:cBhvr>
                                        <p:cTn id="19" dur="350"/>
                                        <p:tgtEl>
                                          <p:spTgt spid="5287"/>
                                        </p:tgtEl>
                                      </p:cBhvr>
                                    </p:animEffect>
                                  </p:childTnLst>
                                </p:cTn>
                              </p:par>
                              <p:par>
                                <p:cTn id="20" presetID="10" presetClass="entr" presetSubtype="0" fill="hold" nodeType="withEffect">
                                  <p:stCondLst>
                                    <p:cond delay="1000"/>
                                  </p:stCondLst>
                                  <p:childTnLst>
                                    <p:set>
                                      <p:cBhvr>
                                        <p:cTn id="21" dur="1" fill="hold">
                                          <p:stCondLst>
                                            <p:cond delay="0"/>
                                          </p:stCondLst>
                                        </p:cTn>
                                        <p:tgtEl>
                                          <p:spTgt spid="5284"/>
                                        </p:tgtEl>
                                        <p:attrNameLst>
                                          <p:attrName>style.visibility</p:attrName>
                                        </p:attrNameLst>
                                      </p:cBhvr>
                                      <p:to>
                                        <p:strVal val="visible"/>
                                      </p:to>
                                    </p:set>
                                    <p:animEffect transition="in" filter="fade">
                                      <p:cBhvr>
                                        <p:cTn id="22" dur="350"/>
                                        <p:tgtEl>
                                          <p:spTgt spid="5284"/>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90"/>
                                        </p:tgtEl>
                                        <p:attrNameLst>
                                          <p:attrName>style.visibility</p:attrName>
                                        </p:attrNameLst>
                                      </p:cBhvr>
                                      <p:to>
                                        <p:strVal val="visible"/>
                                      </p:to>
                                    </p:set>
                                    <p:animEffect transition="in" filter="fade">
                                      <p:cBhvr>
                                        <p:cTn id="25" dur="350"/>
                                        <p:tgtEl>
                                          <p:spTgt spid="5290"/>
                                        </p:tgtEl>
                                      </p:cBhvr>
                                    </p:animEffect>
                                  </p:childTnLst>
                                </p:cTn>
                              </p:par>
                              <p:par>
                                <p:cTn id="26" presetID="10" presetClass="entr" presetSubtype="0" fill="hold" nodeType="withEffect">
                                  <p:stCondLst>
                                    <p:cond delay="1000"/>
                                  </p:stCondLst>
                                  <p:childTnLst>
                                    <p:set>
                                      <p:cBhvr>
                                        <p:cTn id="27" dur="1" fill="hold">
                                          <p:stCondLst>
                                            <p:cond delay="0"/>
                                          </p:stCondLst>
                                        </p:cTn>
                                        <p:tgtEl>
                                          <p:spTgt spid="5293"/>
                                        </p:tgtEl>
                                        <p:attrNameLst>
                                          <p:attrName>style.visibility</p:attrName>
                                        </p:attrNameLst>
                                      </p:cBhvr>
                                      <p:to>
                                        <p:strVal val="visible"/>
                                      </p:to>
                                    </p:set>
                                    <p:animEffect transition="in" filter="fade">
                                      <p:cBhvr>
                                        <p:cTn id="28" dur="350"/>
                                        <p:tgtEl>
                                          <p:spTgt spid="5293"/>
                                        </p:tgtEl>
                                      </p:cBhvr>
                                    </p:animEffect>
                                  </p:childTnLst>
                                </p:cTn>
                              </p:par>
                              <p:par>
                                <p:cTn id="29" presetID="10" presetClass="exit" presetSubtype="0" fill="hold" nodeType="withEffect">
                                  <p:stCondLst>
                                    <p:cond delay="1000"/>
                                  </p:stCondLst>
                                  <p:childTnLst>
                                    <p:animEffect transition="out" filter="fade">
                                      <p:cBhvr>
                                        <p:cTn id="30" dur="350"/>
                                        <p:tgtEl>
                                          <p:spTgt spid="5213"/>
                                        </p:tgtEl>
                                      </p:cBhvr>
                                    </p:animEffect>
                                    <p:set>
                                      <p:cBhvr>
                                        <p:cTn id="31" dur="1" fill="hold">
                                          <p:stCondLst>
                                            <p:cond delay="349"/>
                                          </p:stCondLst>
                                        </p:cTn>
                                        <p:tgtEl>
                                          <p:spTgt spid="5213"/>
                                        </p:tgtEl>
                                        <p:attrNameLst>
                                          <p:attrName>style.visibility</p:attrName>
                                        </p:attrNameLst>
                                      </p:cBhvr>
                                      <p:to>
                                        <p:strVal val="hidden"/>
                                      </p:to>
                                    </p:set>
                                  </p:childTnLst>
                                </p:cTn>
                              </p:par>
                              <p:par>
                                <p:cTn id="32" presetID="10" presetClass="exit" presetSubtype="0" fill="hold" nodeType="withEffect">
                                  <p:stCondLst>
                                    <p:cond delay="1000"/>
                                  </p:stCondLst>
                                  <p:childTnLst>
                                    <p:animEffect transition="out" filter="fade">
                                      <p:cBhvr>
                                        <p:cTn id="33" dur="350"/>
                                        <p:tgtEl>
                                          <p:spTgt spid="5215"/>
                                        </p:tgtEl>
                                      </p:cBhvr>
                                    </p:animEffect>
                                    <p:set>
                                      <p:cBhvr>
                                        <p:cTn id="34" dur="1" fill="hold">
                                          <p:stCondLst>
                                            <p:cond delay="349"/>
                                          </p:stCondLst>
                                        </p:cTn>
                                        <p:tgtEl>
                                          <p:spTgt spid="5215"/>
                                        </p:tgtEl>
                                        <p:attrNameLst>
                                          <p:attrName>style.visibility</p:attrName>
                                        </p:attrNameLst>
                                      </p:cBhvr>
                                      <p:to>
                                        <p:strVal val="hidden"/>
                                      </p:to>
                                    </p:set>
                                  </p:childTnLst>
                                </p:cTn>
                              </p:par>
                              <p:par>
                                <p:cTn id="35" presetID="10" presetClass="exit" presetSubtype="0" fill="hold" nodeType="withEffect">
                                  <p:stCondLst>
                                    <p:cond delay="1000"/>
                                  </p:stCondLst>
                                  <p:childTnLst>
                                    <p:animEffect transition="out" filter="fade">
                                      <p:cBhvr>
                                        <p:cTn id="36" dur="350"/>
                                        <p:tgtEl>
                                          <p:spTgt spid="5239"/>
                                        </p:tgtEl>
                                      </p:cBhvr>
                                    </p:animEffect>
                                    <p:set>
                                      <p:cBhvr>
                                        <p:cTn id="37" dur="1" fill="hold">
                                          <p:stCondLst>
                                            <p:cond delay="349"/>
                                          </p:stCondLst>
                                        </p:cTn>
                                        <p:tgtEl>
                                          <p:spTgt spid="5239"/>
                                        </p:tgtEl>
                                        <p:attrNameLst>
                                          <p:attrName>style.visibility</p:attrName>
                                        </p:attrNameLst>
                                      </p:cBhvr>
                                      <p:to>
                                        <p:strVal val="hidden"/>
                                      </p:to>
                                    </p:set>
                                  </p:childTnLst>
                                </p:cTn>
                              </p:par>
                              <p:par>
                                <p:cTn id="38" presetID="10" presetClass="exit" presetSubtype="0" fill="hold" nodeType="withEffect">
                                  <p:stCondLst>
                                    <p:cond delay="1000"/>
                                  </p:stCondLst>
                                  <p:childTnLst>
                                    <p:animEffect transition="out" filter="fade">
                                      <p:cBhvr>
                                        <p:cTn id="39" dur="350"/>
                                        <p:tgtEl>
                                          <p:spTgt spid="5253"/>
                                        </p:tgtEl>
                                      </p:cBhvr>
                                    </p:animEffect>
                                    <p:set>
                                      <p:cBhvr>
                                        <p:cTn id="40" dur="1" fill="hold">
                                          <p:stCondLst>
                                            <p:cond delay="349"/>
                                          </p:stCondLst>
                                        </p:cTn>
                                        <p:tgtEl>
                                          <p:spTgt spid="525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13"/>
                                        </p:tgtEl>
                                        <p:attrNameLst>
                                          <p:attrName>style.visibility</p:attrName>
                                        </p:attrNameLst>
                                      </p:cBhvr>
                                      <p:to>
                                        <p:strVal val="visible"/>
                                      </p:to>
                                    </p:set>
                                    <p:animEffect transition="in" filter="fade">
                                      <p:cBhvr>
                                        <p:cTn id="45" dur="200"/>
                                        <p:tgtEl>
                                          <p:spTgt spid="5213"/>
                                        </p:tgtEl>
                                      </p:cBhvr>
                                    </p:animEffect>
                                  </p:childTnLst>
                                </p:cTn>
                              </p:par>
                              <p:par>
                                <p:cTn id="46" presetID="10" presetClass="entr" presetSubtype="0" fill="hold" nodeType="withEffect">
                                  <p:stCondLst>
                                    <p:cond delay="0"/>
                                  </p:stCondLst>
                                  <p:childTnLst>
                                    <p:set>
                                      <p:cBhvr>
                                        <p:cTn id="47" dur="1" fill="hold">
                                          <p:stCondLst>
                                            <p:cond delay="0"/>
                                          </p:stCondLst>
                                        </p:cTn>
                                        <p:tgtEl>
                                          <p:spTgt spid="5215"/>
                                        </p:tgtEl>
                                        <p:attrNameLst>
                                          <p:attrName>style.visibility</p:attrName>
                                        </p:attrNameLst>
                                      </p:cBhvr>
                                      <p:to>
                                        <p:strVal val="visible"/>
                                      </p:to>
                                    </p:set>
                                    <p:animEffect transition="in" filter="fade">
                                      <p:cBhvr>
                                        <p:cTn id="48" dur="200"/>
                                        <p:tgtEl>
                                          <p:spTgt spid="5215"/>
                                        </p:tgtEl>
                                      </p:cBhvr>
                                    </p:animEffect>
                                  </p:childTnLst>
                                </p:cTn>
                              </p:par>
                              <p:par>
                                <p:cTn id="49" presetID="10" presetClass="entr" presetSubtype="0" fill="hold" nodeType="withEffect">
                                  <p:stCondLst>
                                    <p:cond delay="0"/>
                                  </p:stCondLst>
                                  <p:childTnLst>
                                    <p:set>
                                      <p:cBhvr>
                                        <p:cTn id="50" dur="1" fill="hold">
                                          <p:stCondLst>
                                            <p:cond delay="0"/>
                                          </p:stCondLst>
                                        </p:cTn>
                                        <p:tgtEl>
                                          <p:spTgt spid="5239"/>
                                        </p:tgtEl>
                                        <p:attrNameLst>
                                          <p:attrName>style.visibility</p:attrName>
                                        </p:attrNameLst>
                                      </p:cBhvr>
                                      <p:to>
                                        <p:strVal val="visible"/>
                                      </p:to>
                                    </p:set>
                                    <p:animEffect transition="in" filter="fade">
                                      <p:cBhvr>
                                        <p:cTn id="51" dur="200"/>
                                        <p:tgtEl>
                                          <p:spTgt spid="5239"/>
                                        </p:tgtEl>
                                      </p:cBhvr>
                                    </p:animEffect>
                                  </p:childTnLst>
                                </p:cTn>
                              </p:par>
                              <p:par>
                                <p:cTn id="52" presetID="10" presetClass="entr" presetSubtype="0" fill="hold" nodeType="withEffect">
                                  <p:stCondLst>
                                    <p:cond delay="0"/>
                                  </p:stCondLst>
                                  <p:childTnLst>
                                    <p:set>
                                      <p:cBhvr>
                                        <p:cTn id="53" dur="1" fill="hold">
                                          <p:stCondLst>
                                            <p:cond delay="0"/>
                                          </p:stCondLst>
                                        </p:cTn>
                                        <p:tgtEl>
                                          <p:spTgt spid="5253"/>
                                        </p:tgtEl>
                                        <p:attrNameLst>
                                          <p:attrName>style.visibility</p:attrName>
                                        </p:attrNameLst>
                                      </p:cBhvr>
                                      <p:to>
                                        <p:strVal val="visible"/>
                                      </p:to>
                                    </p:set>
                                    <p:animEffect transition="in" filter="fade">
                                      <p:cBhvr>
                                        <p:cTn id="54" dur="200"/>
                                        <p:tgtEl>
                                          <p:spTgt spid="5253"/>
                                        </p:tgtEl>
                                      </p:cBhvr>
                                    </p:animEffect>
                                  </p:childTnLst>
                                </p:cTn>
                              </p:par>
                              <p:par>
                                <p:cTn id="55" presetID="6" presetClass="emph" presetSubtype="0" decel="100000" fill="hold" nodeType="withEffect">
                                  <p:stCondLst>
                                    <p:cond delay="0"/>
                                  </p:stCondLst>
                                  <p:childTnLst>
                                    <p:animScale>
                                      <p:cBhvr>
                                        <p:cTn id="56" dur="1000" fill="hold"/>
                                        <p:tgtEl>
                                          <p:spTgt spid="5287"/>
                                        </p:tgtEl>
                                      </p:cBhvr>
                                      <p:by x="66000" y="66000"/>
                                    </p:animScale>
                                  </p:childTnLst>
                                </p:cTn>
                              </p:par>
                              <p:par>
                                <p:cTn id="57" presetID="6" presetClass="emph" presetSubtype="0" decel="100000" fill="hold" nodeType="withEffect">
                                  <p:stCondLst>
                                    <p:cond delay="0"/>
                                  </p:stCondLst>
                                  <p:childTnLst>
                                    <p:animScale>
                                      <p:cBhvr>
                                        <p:cTn id="58" dur="1000" fill="hold"/>
                                        <p:tgtEl>
                                          <p:spTgt spid="5284"/>
                                        </p:tgtEl>
                                      </p:cBhvr>
                                      <p:by x="64000" y="64000"/>
                                    </p:animScale>
                                  </p:childTnLst>
                                </p:cTn>
                              </p:par>
                              <p:par>
                                <p:cTn id="59" presetID="6" presetClass="emph" presetSubtype="0" decel="100000" fill="hold" nodeType="withEffect">
                                  <p:stCondLst>
                                    <p:cond delay="0"/>
                                  </p:stCondLst>
                                  <p:childTnLst>
                                    <p:animScale>
                                      <p:cBhvr>
                                        <p:cTn id="60" dur="1000" fill="hold"/>
                                        <p:tgtEl>
                                          <p:spTgt spid="5290"/>
                                        </p:tgtEl>
                                      </p:cBhvr>
                                      <p:by x="64000" y="64000"/>
                                    </p:animScale>
                                  </p:childTnLst>
                                </p:cTn>
                              </p:par>
                              <p:par>
                                <p:cTn id="61" presetID="6" presetClass="emph" presetSubtype="0" decel="100000" fill="hold" nodeType="withEffect">
                                  <p:stCondLst>
                                    <p:cond delay="0"/>
                                  </p:stCondLst>
                                  <p:childTnLst>
                                    <p:animScale>
                                      <p:cBhvr>
                                        <p:cTn id="62" dur="1000" fill="hold"/>
                                        <p:tgtEl>
                                          <p:spTgt spid="5293"/>
                                        </p:tgtEl>
                                      </p:cBhvr>
                                      <p:by x="63000" y="63000"/>
                                    </p:animScale>
                                  </p:childTnLst>
                                </p:cTn>
                              </p:par>
                              <p:par>
                                <p:cTn id="63" presetID="42" presetClass="path" presetSubtype="0" decel="100000" fill="hold" nodeType="withEffect">
                                  <p:stCondLst>
                                    <p:cond delay="0"/>
                                  </p:stCondLst>
                                  <p:childTnLst>
                                    <p:animMotion origin="layout" path="M -4.83533E-6 -1.31185E-6 L 0.4557 0.27644 " pathEditMode="relative" rAng="0" ptsTypes="AA">
                                      <p:cBhvr>
                                        <p:cTn id="64" dur="1000" fill="hold"/>
                                        <p:tgtEl>
                                          <p:spTgt spid="5287"/>
                                        </p:tgtEl>
                                        <p:attrNameLst>
                                          <p:attrName>ppt_x</p:attrName>
                                          <p:attrName>ppt_y</p:attrName>
                                        </p:attrNameLst>
                                      </p:cBhvr>
                                      <p:rCtr x="22824" y="13845"/>
                                    </p:animMotion>
                                  </p:childTnLst>
                                </p:cTn>
                              </p:par>
                              <p:par>
                                <p:cTn id="65" presetID="42" presetClass="path" presetSubtype="0" decel="100000" fill="hold" nodeType="withEffect">
                                  <p:stCondLst>
                                    <p:cond delay="0"/>
                                  </p:stCondLst>
                                  <p:childTnLst>
                                    <p:animMotion origin="layout" path="M 3.82436E-6 4.76169E-6 L 0.53331 0.35701 " pathEditMode="relative" rAng="0" ptsTypes="AA">
                                      <p:cBhvr>
                                        <p:cTn id="66" dur="1000" fill="hold"/>
                                        <p:tgtEl>
                                          <p:spTgt spid="5284"/>
                                        </p:tgtEl>
                                        <p:attrNameLst>
                                          <p:attrName>ppt_x</p:attrName>
                                          <p:attrName>ppt_y</p:attrName>
                                        </p:attrNameLst>
                                      </p:cBhvr>
                                      <p:rCtr x="26666" y="17839"/>
                                    </p:animMotion>
                                  </p:childTnLst>
                                </p:cTn>
                              </p:par>
                              <p:par>
                                <p:cTn id="67" presetID="42" presetClass="path" presetSubtype="0" decel="100000" fill="hold" nodeType="withEffect">
                                  <p:stCondLst>
                                    <p:cond delay="0"/>
                                  </p:stCondLst>
                                  <p:childTnLst>
                                    <p:animMotion origin="layout" path="M -3.24228E-7 -1.31185E-6 L 0.43337 0.27644 " pathEditMode="relative" rAng="0" ptsTypes="AA">
                                      <p:cBhvr>
                                        <p:cTn id="68" dur="1000" fill="hold"/>
                                        <p:tgtEl>
                                          <p:spTgt spid="5290"/>
                                        </p:tgtEl>
                                        <p:attrNameLst>
                                          <p:attrName>ppt_x</p:attrName>
                                          <p:attrName>ppt_y</p:attrName>
                                        </p:attrNameLst>
                                      </p:cBhvr>
                                      <p:rCtr x="21662" y="13822"/>
                                    </p:animMotion>
                                  </p:childTnLst>
                                </p:cTn>
                              </p:par>
                              <p:par>
                                <p:cTn id="69" presetID="42" presetClass="path" presetSubtype="0" decel="100000" fill="hold" nodeType="withEffect">
                                  <p:stCondLst>
                                    <p:cond delay="0"/>
                                  </p:stCondLst>
                                  <p:childTnLst>
                                    <p:animMotion origin="layout" path="M -1.00332E-6 -2.62369E-6 L 0.43056 0.06423 " pathEditMode="relative" rAng="0" ptsTypes="AA">
                                      <p:cBhvr>
                                        <p:cTn id="70" dur="1000" fill="hold"/>
                                        <p:tgtEl>
                                          <p:spTgt spid="5293"/>
                                        </p:tgtEl>
                                        <p:attrNameLst>
                                          <p:attrName>ppt_x</p:attrName>
                                          <p:attrName>ppt_y</p:attrName>
                                        </p:attrNameLst>
                                      </p:cBhvr>
                                      <p:rCtr x="21522" y="3200"/>
                                    </p:animMotion>
                                  </p:childTnLst>
                                </p:cTn>
                              </p:par>
                              <p:par>
                                <p:cTn id="71" presetID="10" presetClass="entr" presetSubtype="0" fill="hold" grpId="0" nodeType="withEffect">
                                  <p:stCondLst>
                                    <p:cond delay="800"/>
                                  </p:stCondLst>
                                  <p:childTnLst>
                                    <p:set>
                                      <p:cBhvr>
                                        <p:cTn id="72" dur="1" fill="hold">
                                          <p:stCondLst>
                                            <p:cond delay="0"/>
                                          </p:stCondLst>
                                        </p:cTn>
                                        <p:tgtEl>
                                          <p:spTgt spid="5163"/>
                                        </p:tgtEl>
                                        <p:attrNameLst>
                                          <p:attrName>style.visibility</p:attrName>
                                        </p:attrNameLst>
                                      </p:cBhvr>
                                      <p:to>
                                        <p:strVal val="visible"/>
                                      </p:to>
                                    </p:set>
                                    <p:animEffect transition="in" filter="fade">
                                      <p:cBhvr>
                                        <p:cTn id="73" dur="250"/>
                                        <p:tgtEl>
                                          <p:spTgt spid="5163"/>
                                        </p:tgtEl>
                                      </p:cBhvr>
                                    </p:animEffect>
                                  </p:childTnLst>
                                </p:cTn>
                              </p:par>
                              <p:par>
                                <p:cTn id="74" presetID="10" presetClass="entr" presetSubtype="0" fill="hold" grpId="0" nodeType="withEffect">
                                  <p:stCondLst>
                                    <p:cond delay="800"/>
                                  </p:stCondLst>
                                  <p:childTnLst>
                                    <p:set>
                                      <p:cBhvr>
                                        <p:cTn id="75" dur="1" fill="hold">
                                          <p:stCondLst>
                                            <p:cond delay="0"/>
                                          </p:stCondLst>
                                        </p:cTn>
                                        <p:tgtEl>
                                          <p:spTgt spid="5165"/>
                                        </p:tgtEl>
                                        <p:attrNameLst>
                                          <p:attrName>style.visibility</p:attrName>
                                        </p:attrNameLst>
                                      </p:cBhvr>
                                      <p:to>
                                        <p:strVal val="visible"/>
                                      </p:to>
                                    </p:set>
                                    <p:animEffect transition="in" filter="fade">
                                      <p:cBhvr>
                                        <p:cTn id="76" dur="250"/>
                                        <p:tgtEl>
                                          <p:spTgt spid="5165"/>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250"/>
                                        <p:tgtEl>
                                          <p:spTgt spid="12"/>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5162"/>
                                        </p:tgtEl>
                                        <p:attrNameLst>
                                          <p:attrName>style.visibility</p:attrName>
                                        </p:attrNameLst>
                                      </p:cBhvr>
                                      <p:to>
                                        <p:strVal val="visible"/>
                                      </p:to>
                                    </p:set>
                                    <p:animEffect transition="in" filter="fade">
                                      <p:cBhvr>
                                        <p:cTn id="82" dur="250"/>
                                        <p:tgtEl>
                                          <p:spTgt spid="5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6" grpId="0"/>
      <p:bldP spid="12" grpId="0"/>
      <p:bldP spid="5162" grpId="0"/>
      <p:bldP spid="5163" grpId="0"/>
      <p:bldP spid="51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6"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02998"/>
            <a:ext cx="12709720" cy="5891527"/>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r>
              <a:rPr lang="en-US" sz="900" dirty="0" smtClean="0">
                <a:gradFill>
                  <a:gsLst>
                    <a:gs pos="0">
                      <a:srgbClr val="FFFFFF"/>
                    </a:gs>
                    <a:gs pos="100000">
                      <a:srgbClr val="FFFFFF"/>
                    </a:gs>
                  </a:gsLst>
                  <a:lin ang="5400000" scaled="0"/>
                </a:gradFill>
              </a:rPr>
              <a:t/>
            </a:r>
            <a:br>
              <a:rPr lang="en-US" sz="900" dirty="0" smtClean="0">
                <a:gradFill>
                  <a:gsLst>
                    <a:gs pos="0">
                      <a:srgbClr val="FFFFFF"/>
                    </a:gs>
                    <a:gs pos="100000">
                      <a:srgbClr val="FFFFFF"/>
                    </a:gs>
                  </a:gsLst>
                  <a:lin ang="5400000" scaled="0"/>
                </a:gradFill>
              </a:rPr>
            </a:br>
            <a:r>
              <a:rPr lang="en-US" sz="900" dirty="0" smtClean="0">
                <a:gradFill>
                  <a:gsLst>
                    <a:gs pos="0">
                      <a:srgbClr val="FFFFFF"/>
                    </a:gs>
                    <a:gs pos="100000">
                      <a:srgbClr val="FFFFFF"/>
                    </a:gs>
                  </a:gsLst>
                  <a:lin ang="5400000" scaled="0"/>
                </a:gradFill>
              </a:rPr>
              <a:t>network</a:t>
            </a:r>
            <a:endParaRPr lang="en-US" sz="900" dirty="0">
              <a:gradFill>
                <a:gsLst>
                  <a:gs pos="0">
                    <a:srgbClr val="FFFFFF"/>
                  </a:gs>
                  <a:gs pos="100000">
                    <a:srgbClr val="FFFFFF"/>
                  </a:gs>
                </a:gsLst>
                <a:lin ang="5400000" scaled="0"/>
              </a:gradFill>
            </a:endParaRP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br>
              <a:rPr lang="en-US" sz="4800" kern="0" baseline="30000" dirty="0" smtClean="0">
                <a:gradFill>
                  <a:gsLst>
                    <a:gs pos="0">
                      <a:srgbClr val="00188F">
                        <a:lumMod val="5000"/>
                        <a:lumOff val="95000"/>
                      </a:srgbClr>
                    </a:gs>
                    <a:gs pos="100000">
                      <a:srgbClr val="EFEFEF"/>
                    </a:gs>
                  </a:gsLst>
                  <a:lin ang="5400000" scaled="1"/>
                </a:gradFill>
                <a:latin typeface="Segoe UI Light"/>
              </a:rPr>
            </a:br>
            <a:r>
              <a:rPr lang="en-US" sz="4800" kern="0" baseline="30000" dirty="0" smtClean="0">
                <a:gradFill>
                  <a:gsLst>
                    <a:gs pos="0">
                      <a:srgbClr val="00188F">
                        <a:lumMod val="5000"/>
                        <a:lumOff val="95000"/>
                      </a:srgbClr>
                    </a:gs>
                    <a:gs pos="100000">
                      <a:srgbClr val="EFEFEF"/>
                    </a:gs>
                  </a:gsLst>
                  <a:lin ang="5400000" scaled="1"/>
                </a:gradFill>
                <a:latin typeface="Segoe UI Light"/>
              </a:rPr>
              <a:t>services</a:t>
            </a:r>
            <a:endParaRPr lang="en-US" sz="4800" kern="0" baseline="30000" dirty="0">
              <a:gradFill>
                <a:gsLst>
                  <a:gs pos="0">
                    <a:srgbClr val="00188F">
                      <a:lumMod val="5000"/>
                      <a:lumOff val="95000"/>
                    </a:srgbClr>
                  </a:gs>
                  <a:gs pos="100000">
                    <a:srgbClr val="EFEFEF"/>
                  </a:gs>
                </a:gsLst>
                <a:lin ang="5400000" scaled="1"/>
              </a:gradFill>
              <a:latin typeface="Segoe UI Light"/>
            </a:endParaRP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a:t>
            </a:r>
            <a:r>
              <a:rPr lang="en-US" sz="4800" kern="0" baseline="30000" dirty="0" smtClean="0">
                <a:gradFill>
                  <a:gsLst>
                    <a:gs pos="0">
                      <a:srgbClr val="00188F">
                        <a:lumMod val="5000"/>
                        <a:lumOff val="95000"/>
                      </a:srgbClr>
                    </a:gs>
                    <a:gs pos="100000">
                      <a:srgbClr val="EFEFEF"/>
                    </a:gs>
                  </a:gsLst>
                  <a:lin ang="5400000" scaled="1"/>
                </a:gradFill>
                <a:latin typeface="Segoe UI Light"/>
              </a:rPr>
              <a:t>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5" name="Picture 52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0"/>
          <a:stretch>
            <a:fillRect/>
          </a:stretch>
        </p:blipFill>
        <p:spPr>
          <a:xfrm>
            <a:off x="2858309" y="1679339"/>
            <a:ext cx="447765" cy="378933"/>
          </a:xfrm>
          <a:prstGeom prst="rect">
            <a:avLst/>
          </a:prstGeom>
          <a:noFill/>
        </p:spPr>
      </p:pic>
      <p:pic>
        <p:nvPicPr>
          <p:cNvPr id="524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2550" name="Clpoud Icon"/>
          <p:cNvSpPr>
            <a:spLocks noChangeAspect="1"/>
          </p:cNvSpPr>
          <p:nvPr/>
        </p:nvSpPr>
        <p:spPr bwMode="black">
          <a:xfrm>
            <a:off x="8055059" y="1841815"/>
            <a:ext cx="3760826" cy="21252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2551" name="Data Cloud title"/>
          <p:cNvSpPr txBox="1"/>
          <p:nvPr/>
        </p:nvSpPr>
        <p:spPr>
          <a:xfrm>
            <a:off x="7525933" y="829873"/>
            <a:ext cx="4978804" cy="1071062"/>
          </a:xfrm>
          <a:prstGeom prst="rect">
            <a:avLst/>
          </a:prstGeom>
          <a:noFill/>
        </p:spPr>
        <p:txBody>
          <a:bodyPr wrap="square" lIns="182880" tIns="146304" rIns="182880" bIns="146304" rtlCol="0">
            <a:spAutoFit/>
          </a:bodyPr>
          <a:lstStyle/>
          <a:p>
            <a:pPr algn="ctr">
              <a:lnSpc>
                <a:spcPct val="90000"/>
              </a:lnSpc>
            </a:pPr>
            <a:r>
              <a:rPr lang="en-US" sz="2800" spc="-50" dirty="0" smtClean="0">
                <a:gradFill>
                  <a:gsLst>
                    <a:gs pos="2917">
                      <a:schemeClr val="tx2"/>
                    </a:gs>
                    <a:gs pos="30000">
                      <a:schemeClr val="tx2"/>
                    </a:gs>
                  </a:gsLst>
                  <a:lin ang="5400000" scaled="0"/>
                </a:gradFill>
                <a:latin typeface="+mj-lt"/>
              </a:rPr>
              <a:t>Azure datacenters,</a:t>
            </a:r>
          </a:p>
          <a:p>
            <a:pPr algn="ctr">
              <a:lnSpc>
                <a:spcPct val="90000"/>
              </a:lnSpc>
            </a:pPr>
            <a:r>
              <a:rPr lang="en-US" sz="2800" spc="-50" dirty="0" smtClean="0">
                <a:gradFill>
                  <a:gsLst>
                    <a:gs pos="2917">
                      <a:schemeClr val="tx2"/>
                    </a:gs>
                    <a:gs pos="30000">
                      <a:schemeClr val="tx2"/>
                    </a:gs>
                  </a:gsLst>
                  <a:lin ang="5400000" scaled="0"/>
                </a:gradFill>
                <a:latin typeface="+mj-lt"/>
              </a:rPr>
              <a:t>your datacenters.</a:t>
            </a:r>
          </a:p>
        </p:txBody>
      </p:sp>
      <p:pic>
        <p:nvPicPr>
          <p:cNvPr id="2552" name="Picture 25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9411346" y="3452124"/>
            <a:ext cx="2114172" cy="3250236"/>
          </a:xfrm>
          <a:prstGeom prst="rect">
            <a:avLst/>
          </a:prstGeom>
        </p:spPr>
      </p:pic>
      <p:cxnSp>
        <p:nvCxnSpPr>
          <p:cNvPr id="2553" name="Straight Arrow Connector 2552"/>
          <p:cNvCxnSpPr/>
          <p:nvPr/>
        </p:nvCxnSpPr>
        <p:spPr>
          <a:xfrm>
            <a:off x="10050396" y="3902927"/>
            <a:ext cx="0" cy="1396133"/>
          </a:xfrm>
          <a:prstGeom prst="straightConnector1">
            <a:avLst/>
          </a:prstGeom>
          <a:ln w="60325" cap="rnd">
            <a:solidFill>
              <a:schemeClr val="accent2"/>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5233" name="Picture 523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66" name="Rectangle 2565"/>
          <p:cNvSpPr/>
          <p:nvPr/>
        </p:nvSpPr>
        <p:spPr bwMode="auto">
          <a:xfrm>
            <a:off x="9664169" y="3159616"/>
            <a:ext cx="774901" cy="7048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err="1">
                <a:gradFill>
                  <a:gsLst>
                    <a:gs pos="0">
                      <a:srgbClr val="FFFFFF"/>
                    </a:gs>
                    <a:gs pos="100000">
                      <a:srgbClr val="FFFFFF"/>
                    </a:gs>
                  </a:gsLst>
                  <a:lin ang="5400000" scaled="0"/>
                </a:gradFill>
              </a:rPr>
              <a:t>vpn</a:t>
            </a:r>
            <a:endParaRPr lang="en-US" sz="900" dirty="0">
              <a:gradFill>
                <a:gsLst>
                  <a:gs pos="0">
                    <a:srgbClr val="FFFFFF"/>
                  </a:gs>
                  <a:gs pos="100000">
                    <a:srgbClr val="FFFFFF"/>
                  </a:gs>
                </a:gsLst>
                <a:lin ang="5400000" scaled="0"/>
              </a:gradFill>
            </a:endParaRPr>
          </a:p>
        </p:txBody>
      </p:sp>
      <p:grpSp>
        <p:nvGrpSpPr>
          <p:cNvPr id="17" name="Group 16"/>
          <p:cNvGrpSpPr/>
          <p:nvPr/>
        </p:nvGrpSpPr>
        <p:grpSpPr>
          <a:xfrm>
            <a:off x="9778092" y="3170784"/>
            <a:ext cx="722085" cy="697570"/>
            <a:chOff x="9778092" y="3170784"/>
            <a:chExt cx="722085" cy="697570"/>
          </a:xfrm>
        </p:grpSpPr>
        <p:sp>
          <p:nvSpPr>
            <p:cNvPr id="2567" name="Freeform 58"/>
            <p:cNvSpPr>
              <a:spLocks noEditPoints="1"/>
            </p:cNvSpPr>
            <p:nvPr/>
          </p:nvSpPr>
          <p:spPr bwMode="black">
            <a:xfrm>
              <a:off x="9889059" y="3248750"/>
              <a:ext cx="325120" cy="3485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2568" name="L-Shape 2567"/>
            <p:cNvSpPr/>
            <p:nvPr/>
          </p:nvSpPr>
          <p:spPr bwMode="auto">
            <a:xfrm flipV="1">
              <a:off x="9778092" y="3170784"/>
              <a:ext cx="722085" cy="697570"/>
            </a:xfrm>
            <a:prstGeom prst="corner">
              <a:avLst>
                <a:gd name="adj1" fmla="val 43057"/>
                <a:gd name="adj2" fmla="val 74857"/>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1" name="Rectangle 2570"/>
          <p:cNvSpPr/>
          <p:nvPr/>
        </p:nvSpPr>
        <p:spPr bwMode="auto">
          <a:xfrm>
            <a:off x="9813444" y="2414138"/>
            <a:ext cx="774901"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network</a:t>
            </a:r>
          </a:p>
        </p:txBody>
      </p:sp>
      <p:grpSp>
        <p:nvGrpSpPr>
          <p:cNvPr id="15" name="Group 14"/>
          <p:cNvGrpSpPr/>
          <p:nvPr/>
        </p:nvGrpSpPr>
        <p:grpSpPr>
          <a:xfrm>
            <a:off x="9784981" y="2425306"/>
            <a:ext cx="723974" cy="697569"/>
            <a:chOff x="9784981" y="2425306"/>
            <a:chExt cx="723974" cy="697569"/>
          </a:xfrm>
        </p:grpSpPr>
        <p:sp>
          <p:nvSpPr>
            <p:cNvPr id="2572" name="Freeform 78"/>
            <p:cNvSpPr>
              <a:spLocks noEditPoints="1"/>
            </p:cNvSpPr>
            <p:nvPr/>
          </p:nvSpPr>
          <p:spPr bwMode="black">
            <a:xfrm>
              <a:off x="10033893" y="2467063"/>
              <a:ext cx="334002" cy="31968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73" name="L-Shape 2572"/>
            <p:cNvSpPr/>
            <p:nvPr/>
          </p:nvSpPr>
          <p:spPr bwMode="auto">
            <a:xfrm flipH="1">
              <a:off x="9784981" y="2425306"/>
              <a:ext cx="723974" cy="697569"/>
            </a:xfrm>
            <a:prstGeom prst="corner">
              <a:avLst>
                <a:gd name="adj1" fmla="val 38444"/>
                <a:gd name="adj2" fmla="val 86106"/>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2574" name="Virtual Machines - Label"/>
          <p:cNvSpPr/>
          <p:nvPr/>
        </p:nvSpPr>
        <p:spPr bwMode="auto">
          <a:xfrm>
            <a:off x="9020004" y="2417812"/>
            <a:ext cx="774902"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machines</a:t>
            </a:r>
          </a:p>
        </p:txBody>
      </p:sp>
      <p:grpSp>
        <p:nvGrpSpPr>
          <p:cNvPr id="16" name="Group 15"/>
          <p:cNvGrpSpPr/>
          <p:nvPr/>
        </p:nvGrpSpPr>
        <p:grpSpPr>
          <a:xfrm>
            <a:off x="9064796" y="2428980"/>
            <a:ext cx="729712" cy="697569"/>
            <a:chOff x="9064796" y="2428980"/>
            <a:chExt cx="729712" cy="697569"/>
          </a:xfrm>
        </p:grpSpPr>
        <p:pic>
          <p:nvPicPr>
            <p:cNvPr id="2575" name="Picture 257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44735" y="2488161"/>
              <a:ext cx="325439" cy="294423"/>
            </a:xfrm>
            <a:prstGeom prst="rect">
              <a:avLst/>
            </a:prstGeom>
            <a:noFill/>
            <a:ln>
              <a:noFill/>
            </a:ln>
          </p:spPr>
        </p:pic>
        <p:sp>
          <p:nvSpPr>
            <p:cNvPr id="2576" name="L-Shape 2575"/>
            <p:cNvSpPr/>
            <p:nvPr/>
          </p:nvSpPr>
          <p:spPr bwMode="auto">
            <a:xfrm flipV="1">
              <a:off x="9064796" y="2428980"/>
              <a:ext cx="729712" cy="697569"/>
            </a:xfrm>
            <a:prstGeom prst="corner">
              <a:avLst>
                <a:gd name="adj1" fmla="val 38444"/>
                <a:gd name="adj2" fmla="val 93695"/>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grpSp>
        <p:nvGrpSpPr>
          <p:cNvPr id="2589" name="Group 2588"/>
          <p:cNvGrpSpPr/>
          <p:nvPr/>
        </p:nvGrpSpPr>
        <p:grpSpPr>
          <a:xfrm>
            <a:off x="9682796" y="5351013"/>
            <a:ext cx="735200" cy="735202"/>
            <a:chOff x="8383457" y="4980611"/>
            <a:chExt cx="1037196" cy="1037198"/>
          </a:xfrm>
        </p:grpSpPr>
        <p:sp>
          <p:nvSpPr>
            <p:cNvPr id="2592" name="Oval 2591"/>
            <p:cNvSpPr/>
            <p:nvPr/>
          </p:nvSpPr>
          <p:spPr bwMode="auto">
            <a:xfrm>
              <a:off x="8383457" y="4980611"/>
              <a:ext cx="1037196" cy="1037198"/>
            </a:xfrm>
            <a:prstGeom prst="ellipse">
              <a:avLst/>
            </a:prstGeom>
            <a:solidFill>
              <a:srgbClr val="FFFFFF"/>
            </a:solidFill>
            <a:ln w="3175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054" name="Freeform 5"/>
            <p:cNvSpPr>
              <a:spLocks noEditPoints="1"/>
            </p:cNvSpPr>
            <p:nvPr/>
          </p:nvSpPr>
          <p:spPr bwMode="auto">
            <a:xfrm>
              <a:off x="8534625" y="5135662"/>
              <a:ext cx="720726"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55" name="Rectangle 5054"/>
            <p:cNvSpPr/>
            <p:nvPr/>
          </p:nvSpPr>
          <p:spPr>
            <a:xfrm>
              <a:off x="8658722" y="5659109"/>
              <a:ext cx="486668" cy="325650"/>
            </a:xfrm>
            <a:prstGeom prst="rect">
              <a:avLst/>
            </a:prstGeom>
          </p:spPr>
          <p:txBody>
            <a:bodyPr wrap="none">
              <a:spAutoFit/>
            </a:bodyPr>
            <a:lstStyle/>
            <a:p>
              <a:pPr algn="ctr"/>
              <a:r>
                <a:rPr lang="en-US" sz="900" b="1" spc="-50" dirty="0" err="1" smtClean="0">
                  <a:solidFill>
                    <a:srgbClr val="00188F"/>
                  </a:solidFill>
                  <a:latin typeface="Segoe UI Light"/>
                </a:rPr>
                <a:t>vpn</a:t>
              </a:r>
              <a:endParaRPr lang="en-US" sz="900" dirty="0">
                <a:solidFill>
                  <a:srgbClr val="00188F"/>
                </a:solidFill>
              </a:endParaRPr>
            </a:p>
          </p:txBody>
        </p:sp>
      </p:grpSp>
      <p:grpSp>
        <p:nvGrpSpPr>
          <p:cNvPr id="5056" name="Group 5055"/>
          <p:cNvGrpSpPr/>
          <p:nvPr/>
        </p:nvGrpSpPr>
        <p:grpSpPr>
          <a:xfrm>
            <a:off x="3544779" y="4973462"/>
            <a:ext cx="854111" cy="822960"/>
            <a:chOff x="3697179" y="5125862"/>
            <a:chExt cx="854111" cy="822960"/>
          </a:xfrm>
        </p:grpSpPr>
        <p:sp>
          <p:nvSpPr>
            <p:cNvPr id="5057" name="Freeform 78"/>
            <p:cNvSpPr>
              <a:spLocks noEditPoints="1"/>
            </p:cNvSpPr>
            <p:nvPr/>
          </p:nvSpPr>
          <p:spPr bwMode="black">
            <a:xfrm>
              <a:off x="3990834" y="51751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058" name="L-Shape 5057"/>
            <p:cNvSpPr/>
            <p:nvPr/>
          </p:nvSpPr>
          <p:spPr bwMode="auto">
            <a:xfrm flipH="1">
              <a:off x="3697179" y="5125862"/>
              <a:ext cx="854111" cy="822960"/>
            </a:xfrm>
            <a:prstGeom prst="corner">
              <a:avLst>
                <a:gd name="adj1" fmla="val 38444"/>
                <a:gd name="adj2" fmla="val 8610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5059" name="Group 5058"/>
          <p:cNvGrpSpPr/>
          <p:nvPr/>
        </p:nvGrpSpPr>
        <p:grpSpPr>
          <a:xfrm>
            <a:off x="2677477" y="4973462"/>
            <a:ext cx="860880" cy="822960"/>
            <a:chOff x="2829877" y="5125862"/>
            <a:chExt cx="860880" cy="822960"/>
          </a:xfrm>
        </p:grpSpPr>
        <p:pic>
          <p:nvPicPr>
            <p:cNvPr id="5060" name="Picture 505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042160" y="5195680"/>
              <a:ext cx="383938" cy="347347"/>
            </a:xfrm>
            <a:prstGeom prst="rect">
              <a:avLst/>
            </a:prstGeom>
            <a:noFill/>
            <a:ln>
              <a:noFill/>
            </a:ln>
          </p:spPr>
        </p:pic>
        <p:sp>
          <p:nvSpPr>
            <p:cNvPr id="5061" name="L-Shape 5060"/>
            <p:cNvSpPr/>
            <p:nvPr/>
          </p:nvSpPr>
          <p:spPr bwMode="auto">
            <a:xfrm flipV="1">
              <a:off x="2829877" y="5125862"/>
              <a:ext cx="860880" cy="822960"/>
            </a:xfrm>
            <a:prstGeom prst="corner">
              <a:avLst>
                <a:gd name="adj1" fmla="val 38444"/>
                <a:gd name="adj2" fmla="val 9369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21" name="Group 20"/>
          <p:cNvGrpSpPr/>
          <p:nvPr/>
        </p:nvGrpSpPr>
        <p:grpSpPr>
          <a:xfrm>
            <a:off x="4626423" y="4974129"/>
            <a:ext cx="851828" cy="822960"/>
            <a:chOff x="4626423" y="4974129"/>
            <a:chExt cx="851828" cy="822960"/>
          </a:xfrm>
        </p:grpSpPr>
        <p:sp>
          <p:nvSpPr>
            <p:cNvPr id="2557"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062" name="L-Shape 5061"/>
            <p:cNvSpPr/>
            <p:nvPr/>
          </p:nvSpPr>
          <p:spPr bwMode="auto">
            <a:xfrm flipV="1">
              <a:off x="4626423" y="4974129"/>
              <a:ext cx="851828" cy="822960"/>
            </a:xfrm>
            <a:prstGeom prst="corner">
              <a:avLst>
                <a:gd name="adj1" fmla="val 43057"/>
                <a:gd name="adj2" fmla="val 7485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803009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550"/>
                                        </p:tgtEl>
                                        <p:attrNameLst>
                                          <p:attrName>style.visibility</p:attrName>
                                        </p:attrNameLst>
                                      </p:cBhvr>
                                      <p:to>
                                        <p:strVal val="visible"/>
                                      </p:to>
                                    </p:set>
                                    <p:anim calcmode="lin" valueType="num">
                                      <p:cBhvr>
                                        <p:cTn id="7" dur="250" fill="hold"/>
                                        <p:tgtEl>
                                          <p:spTgt spid="2550"/>
                                        </p:tgtEl>
                                        <p:attrNameLst>
                                          <p:attrName>ppt_w</p:attrName>
                                        </p:attrNameLst>
                                      </p:cBhvr>
                                      <p:tavLst>
                                        <p:tav tm="0">
                                          <p:val>
                                            <p:fltVal val="0"/>
                                          </p:val>
                                        </p:tav>
                                        <p:tav tm="100000">
                                          <p:val>
                                            <p:strVal val="#ppt_w"/>
                                          </p:val>
                                        </p:tav>
                                      </p:tavLst>
                                    </p:anim>
                                    <p:anim calcmode="lin" valueType="num">
                                      <p:cBhvr>
                                        <p:cTn id="8" dur="250" fill="hold"/>
                                        <p:tgtEl>
                                          <p:spTgt spid="2550"/>
                                        </p:tgtEl>
                                        <p:attrNameLst>
                                          <p:attrName>ppt_h</p:attrName>
                                        </p:attrNameLst>
                                      </p:cBhvr>
                                      <p:tavLst>
                                        <p:tav tm="0">
                                          <p:val>
                                            <p:fltVal val="0"/>
                                          </p:val>
                                        </p:tav>
                                        <p:tav tm="100000">
                                          <p:val>
                                            <p:strVal val="#ppt_h"/>
                                          </p:val>
                                        </p:tav>
                                      </p:tavLst>
                                    </p:anim>
                                    <p:animEffect transition="in" filter="fade">
                                      <p:cBhvr>
                                        <p:cTn id="9" dur="250"/>
                                        <p:tgtEl>
                                          <p:spTgt spid="2550"/>
                                        </p:tgtEl>
                                      </p:cBhvr>
                                    </p:animEffect>
                                  </p:childTnLst>
                                </p:cTn>
                              </p:par>
                              <p:par>
                                <p:cTn id="10" presetID="6" presetClass="emph" presetSubtype="0" decel="100000" fill="hold" grpId="1" nodeType="withEffect">
                                  <p:stCondLst>
                                    <p:cond delay="700"/>
                                  </p:stCondLst>
                                  <p:childTnLst>
                                    <p:animScale>
                                      <p:cBhvr>
                                        <p:cTn id="11" dur="250" fill="hold"/>
                                        <p:tgtEl>
                                          <p:spTgt spid="2550"/>
                                        </p:tgtEl>
                                      </p:cBhvr>
                                      <p:by x="110000" y="110000"/>
                                    </p:animScale>
                                  </p:childTnLst>
                                </p:cTn>
                              </p:par>
                              <p:par>
                                <p:cTn id="12" presetID="6" presetClass="emph" presetSubtype="0" decel="100000" fill="hold" grpId="2" nodeType="withEffect">
                                  <p:stCondLst>
                                    <p:cond delay="800"/>
                                  </p:stCondLst>
                                  <p:childTnLst>
                                    <p:animScale>
                                      <p:cBhvr>
                                        <p:cTn id="13" dur="250" fill="hold"/>
                                        <p:tgtEl>
                                          <p:spTgt spid="2550"/>
                                        </p:tgtEl>
                                      </p:cBhvr>
                                      <p:by x="91000" y="91000"/>
                                    </p:animScale>
                                  </p:childTnLst>
                                </p:cTn>
                              </p:par>
                              <p:par>
                                <p:cTn id="14" presetID="10" presetClass="entr" presetSubtype="0" fill="hold" grpId="0" nodeType="withEffect">
                                  <p:stCondLst>
                                    <p:cond delay="500"/>
                                  </p:stCondLst>
                                  <p:childTnLst>
                                    <p:set>
                                      <p:cBhvr>
                                        <p:cTn id="15" dur="1" fill="hold">
                                          <p:stCondLst>
                                            <p:cond delay="0"/>
                                          </p:stCondLst>
                                        </p:cTn>
                                        <p:tgtEl>
                                          <p:spTgt spid="2551"/>
                                        </p:tgtEl>
                                        <p:attrNameLst>
                                          <p:attrName>style.visibility</p:attrName>
                                        </p:attrNameLst>
                                      </p:cBhvr>
                                      <p:to>
                                        <p:strVal val="visible"/>
                                      </p:to>
                                    </p:set>
                                    <p:animEffect transition="in" filter="fade">
                                      <p:cBhvr>
                                        <p:cTn id="16" dur="500"/>
                                        <p:tgtEl>
                                          <p:spTgt spid="2551"/>
                                        </p:tgtEl>
                                      </p:cBhvr>
                                    </p:animEffect>
                                  </p:childTnLst>
                                </p:cTn>
                              </p:par>
                              <p:par>
                                <p:cTn id="17" presetID="10" presetClass="exit" presetSubtype="0" fill="hold" grpId="0" nodeType="withEffect">
                                  <p:stCondLst>
                                    <p:cond delay="1100"/>
                                  </p:stCondLst>
                                  <p:childTnLst>
                                    <p:animEffect transition="out" filter="fade">
                                      <p:cBhvr>
                                        <p:cTn id="18" dur="350"/>
                                        <p:tgtEl>
                                          <p:spTgt spid="5243"/>
                                        </p:tgtEl>
                                      </p:cBhvr>
                                    </p:animEffect>
                                    <p:set>
                                      <p:cBhvr>
                                        <p:cTn id="19" dur="1" fill="hold">
                                          <p:stCondLst>
                                            <p:cond delay="349"/>
                                          </p:stCondLst>
                                        </p:cTn>
                                        <p:tgtEl>
                                          <p:spTgt spid="5243"/>
                                        </p:tgtEl>
                                        <p:attrNameLst>
                                          <p:attrName>style.visibility</p:attrName>
                                        </p:attrNameLst>
                                      </p:cBhvr>
                                      <p:to>
                                        <p:strVal val="hidden"/>
                                      </p:to>
                                    </p:set>
                                  </p:childTnLst>
                                </p:cTn>
                              </p:par>
                              <p:par>
                                <p:cTn id="20" presetID="10" presetClass="exit" presetSubtype="0" fill="hold" grpId="0" nodeType="withEffect">
                                  <p:stCondLst>
                                    <p:cond delay="1100"/>
                                  </p:stCondLst>
                                  <p:childTnLst>
                                    <p:animEffect transition="out" filter="fade">
                                      <p:cBhvr>
                                        <p:cTn id="21" dur="350"/>
                                        <p:tgtEl>
                                          <p:spTgt spid="5241"/>
                                        </p:tgtEl>
                                      </p:cBhvr>
                                    </p:animEffect>
                                    <p:set>
                                      <p:cBhvr>
                                        <p:cTn id="22" dur="1" fill="hold">
                                          <p:stCondLst>
                                            <p:cond delay="349"/>
                                          </p:stCondLst>
                                        </p:cTn>
                                        <p:tgtEl>
                                          <p:spTgt spid="5241"/>
                                        </p:tgtEl>
                                        <p:attrNameLst>
                                          <p:attrName>style.visibility</p:attrName>
                                        </p:attrNameLst>
                                      </p:cBhvr>
                                      <p:to>
                                        <p:strVal val="hidden"/>
                                      </p:to>
                                    </p:set>
                                  </p:childTnLst>
                                </p:cTn>
                              </p:par>
                              <p:par>
                                <p:cTn id="23" presetID="10" presetClass="exit" presetSubtype="0" fill="hold" nodeType="withEffect">
                                  <p:stCondLst>
                                    <p:cond delay="1100"/>
                                  </p:stCondLst>
                                  <p:childTnLst>
                                    <p:animEffect transition="out" filter="fade">
                                      <p:cBhvr>
                                        <p:cTn id="24" dur="350"/>
                                        <p:tgtEl>
                                          <p:spTgt spid="5233"/>
                                        </p:tgtEl>
                                      </p:cBhvr>
                                    </p:animEffect>
                                    <p:set>
                                      <p:cBhvr>
                                        <p:cTn id="25" dur="1" fill="hold">
                                          <p:stCondLst>
                                            <p:cond delay="349"/>
                                          </p:stCondLst>
                                        </p:cTn>
                                        <p:tgtEl>
                                          <p:spTgt spid="5233"/>
                                        </p:tgtEl>
                                        <p:attrNameLst>
                                          <p:attrName>style.visibility</p:attrName>
                                        </p:attrNameLst>
                                      </p:cBhvr>
                                      <p:to>
                                        <p:strVal val="hidden"/>
                                      </p:to>
                                    </p:set>
                                  </p:childTnLst>
                                </p:cTn>
                              </p:par>
                              <p:par>
                                <p:cTn id="26" presetID="10" presetClass="entr" presetSubtype="0" fill="hold" nodeType="withEffect">
                                  <p:stCondLst>
                                    <p:cond delay="1100"/>
                                  </p:stCondLst>
                                  <p:childTnLst>
                                    <p:set>
                                      <p:cBhvr>
                                        <p:cTn id="27" dur="1" fill="hold">
                                          <p:stCondLst>
                                            <p:cond delay="0"/>
                                          </p:stCondLst>
                                        </p:cTn>
                                        <p:tgtEl>
                                          <p:spTgt spid="5059"/>
                                        </p:tgtEl>
                                        <p:attrNameLst>
                                          <p:attrName>style.visibility</p:attrName>
                                        </p:attrNameLst>
                                      </p:cBhvr>
                                      <p:to>
                                        <p:strVal val="visible"/>
                                      </p:to>
                                    </p:set>
                                    <p:animEffect transition="in" filter="fade">
                                      <p:cBhvr>
                                        <p:cTn id="28" dur="350"/>
                                        <p:tgtEl>
                                          <p:spTgt spid="5059"/>
                                        </p:tgtEl>
                                      </p:cBhvr>
                                    </p:animEffect>
                                  </p:childTnLst>
                                </p:cTn>
                              </p:par>
                              <p:par>
                                <p:cTn id="29" presetID="10" presetClass="entr" presetSubtype="0" fill="hold" nodeType="withEffect">
                                  <p:stCondLst>
                                    <p:cond delay="1100"/>
                                  </p:stCondLst>
                                  <p:childTnLst>
                                    <p:set>
                                      <p:cBhvr>
                                        <p:cTn id="30" dur="1" fill="hold">
                                          <p:stCondLst>
                                            <p:cond delay="0"/>
                                          </p:stCondLst>
                                        </p:cTn>
                                        <p:tgtEl>
                                          <p:spTgt spid="5056"/>
                                        </p:tgtEl>
                                        <p:attrNameLst>
                                          <p:attrName>style.visibility</p:attrName>
                                        </p:attrNameLst>
                                      </p:cBhvr>
                                      <p:to>
                                        <p:strVal val="visible"/>
                                      </p:to>
                                    </p:set>
                                    <p:animEffect transition="in" filter="fade">
                                      <p:cBhvr>
                                        <p:cTn id="31" dur="350"/>
                                        <p:tgtEl>
                                          <p:spTgt spid="5056"/>
                                        </p:tgtEl>
                                      </p:cBhvr>
                                    </p:animEffect>
                                  </p:childTnLst>
                                </p:cTn>
                              </p:par>
                              <p:par>
                                <p:cTn id="32" presetID="10" presetClass="entr" presetSubtype="0" fill="hold" nodeType="withEffect">
                                  <p:stCondLst>
                                    <p:cond delay="11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3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decel="100000" fill="hold" nodeType="clickEffect">
                                  <p:stCondLst>
                                    <p:cond delay="0"/>
                                  </p:stCondLst>
                                  <p:childTnLst>
                                    <p:animScale>
                                      <p:cBhvr>
                                        <p:cTn id="38" dur="1000" fill="hold"/>
                                        <p:tgtEl>
                                          <p:spTgt spid="5059"/>
                                        </p:tgtEl>
                                      </p:cBhvr>
                                      <p:by x="85000" y="85000"/>
                                    </p:animScale>
                                  </p:childTnLst>
                                </p:cTn>
                              </p:par>
                              <p:par>
                                <p:cTn id="39" presetID="6" presetClass="emph" presetSubtype="0" decel="100000" fill="hold" nodeType="withEffect">
                                  <p:stCondLst>
                                    <p:cond delay="0"/>
                                  </p:stCondLst>
                                  <p:childTnLst>
                                    <p:animScale>
                                      <p:cBhvr>
                                        <p:cTn id="40" dur="1000" fill="hold"/>
                                        <p:tgtEl>
                                          <p:spTgt spid="5056"/>
                                        </p:tgtEl>
                                      </p:cBhvr>
                                      <p:by x="85000" y="85000"/>
                                    </p:animScale>
                                  </p:childTnLst>
                                </p:cTn>
                              </p:par>
                              <p:par>
                                <p:cTn id="41" presetID="6" presetClass="emph" presetSubtype="0" decel="100000" fill="hold" nodeType="withEffect">
                                  <p:stCondLst>
                                    <p:cond delay="0"/>
                                  </p:stCondLst>
                                  <p:childTnLst>
                                    <p:animScale>
                                      <p:cBhvr>
                                        <p:cTn id="42" dur="1000" fill="hold"/>
                                        <p:tgtEl>
                                          <p:spTgt spid="21"/>
                                        </p:tgtEl>
                                      </p:cBhvr>
                                      <p:by x="85000" y="85000"/>
                                    </p:animScale>
                                  </p:childTnLst>
                                </p:cTn>
                              </p:par>
                              <p:par>
                                <p:cTn id="43" presetID="42" presetClass="path" presetSubtype="0" decel="100000" fill="hold" nodeType="withEffect">
                                  <p:stCondLst>
                                    <p:cond delay="0"/>
                                  </p:stCondLst>
                                  <p:childTnLst>
                                    <p:animMotion origin="layout" path="M 3.82436E-6 7.17204E-7 L 0.50829 -0.3729 " pathEditMode="relative" rAng="0" ptsTypes="AA">
                                      <p:cBhvr>
                                        <p:cTn id="44" dur="1000" fill="hold"/>
                                        <p:tgtEl>
                                          <p:spTgt spid="5059"/>
                                        </p:tgtEl>
                                        <p:attrNameLst>
                                          <p:attrName>ppt_x</p:attrName>
                                          <p:attrName>ppt_y</p:attrName>
                                        </p:attrNameLst>
                                      </p:cBhvr>
                                      <p:rCtr x="25415" y="-18656"/>
                                    </p:animMotion>
                                  </p:childTnLst>
                                </p:cTn>
                              </p:par>
                              <p:par>
                                <p:cTn id="45" presetID="42" presetClass="path" presetSubtype="0" decel="100000" fill="hold" nodeType="withEffect">
                                  <p:stCondLst>
                                    <p:cond delay="0"/>
                                  </p:stCondLst>
                                  <p:childTnLst>
                                    <p:animMotion origin="layout" path="M 2.92571E-6 7.17204E-7 L 0.49655 -0.37335 " pathEditMode="relative" rAng="0" ptsTypes="AA">
                                      <p:cBhvr>
                                        <p:cTn id="46" dur="1000" fill="hold"/>
                                        <p:tgtEl>
                                          <p:spTgt spid="5056"/>
                                        </p:tgtEl>
                                        <p:attrNameLst>
                                          <p:attrName>ppt_x</p:attrName>
                                          <p:attrName>ppt_y</p:attrName>
                                        </p:attrNameLst>
                                      </p:cBhvr>
                                      <p:rCtr x="24879" y="-18611"/>
                                    </p:animMotion>
                                  </p:childTnLst>
                                </p:cTn>
                              </p:par>
                              <p:par>
                                <p:cTn id="47" presetID="42" presetClass="path" presetSubtype="0" decel="100000" fill="hold" nodeType="withEffect">
                                  <p:stCondLst>
                                    <p:cond delay="0"/>
                                  </p:stCondLst>
                                  <p:childTnLst>
                                    <p:animMotion origin="layout" path="M 1.8024E-6 7.17204E-7 L 0.40898 -0.26668 " pathEditMode="relative" rAng="0" ptsTypes="AA">
                                      <p:cBhvr>
                                        <p:cTn id="48" dur="1000" fill="hold"/>
                                        <p:tgtEl>
                                          <p:spTgt spid="21"/>
                                        </p:tgtEl>
                                        <p:attrNameLst>
                                          <p:attrName>ppt_x</p:attrName>
                                          <p:attrName>ppt_y</p:attrName>
                                        </p:attrNameLst>
                                      </p:cBhvr>
                                      <p:rCtr x="20449" y="-13345"/>
                                    </p:animMotion>
                                  </p:childTnLst>
                                </p:cTn>
                              </p:par>
                              <p:par>
                                <p:cTn id="49" presetID="10" presetClass="entr" presetSubtype="0" fill="hold" grpId="0" nodeType="withEffect">
                                  <p:stCondLst>
                                    <p:cond delay="900"/>
                                  </p:stCondLst>
                                  <p:childTnLst>
                                    <p:set>
                                      <p:cBhvr>
                                        <p:cTn id="50" dur="1" fill="hold">
                                          <p:stCondLst>
                                            <p:cond delay="0"/>
                                          </p:stCondLst>
                                        </p:cTn>
                                        <p:tgtEl>
                                          <p:spTgt spid="2571"/>
                                        </p:tgtEl>
                                        <p:attrNameLst>
                                          <p:attrName>style.visibility</p:attrName>
                                        </p:attrNameLst>
                                      </p:cBhvr>
                                      <p:to>
                                        <p:strVal val="visible"/>
                                      </p:to>
                                    </p:set>
                                    <p:animEffect transition="in" filter="fade">
                                      <p:cBhvr>
                                        <p:cTn id="51" dur="350"/>
                                        <p:tgtEl>
                                          <p:spTgt spid="2571"/>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2574"/>
                                        </p:tgtEl>
                                        <p:attrNameLst>
                                          <p:attrName>style.visibility</p:attrName>
                                        </p:attrNameLst>
                                      </p:cBhvr>
                                      <p:to>
                                        <p:strVal val="visible"/>
                                      </p:to>
                                    </p:set>
                                    <p:animEffect transition="in" filter="fade">
                                      <p:cBhvr>
                                        <p:cTn id="54" dur="350"/>
                                        <p:tgtEl>
                                          <p:spTgt spid="2574"/>
                                        </p:tgtEl>
                                      </p:cBhvr>
                                    </p:animEffect>
                                  </p:childTnLst>
                                </p:cTn>
                              </p:par>
                              <p:par>
                                <p:cTn id="55" presetID="10" presetClass="entr" presetSubtype="0" fill="hold" grpId="0" nodeType="withEffect">
                                  <p:stCondLst>
                                    <p:cond delay="900"/>
                                  </p:stCondLst>
                                  <p:childTnLst>
                                    <p:set>
                                      <p:cBhvr>
                                        <p:cTn id="56" dur="1" fill="hold">
                                          <p:stCondLst>
                                            <p:cond delay="0"/>
                                          </p:stCondLst>
                                        </p:cTn>
                                        <p:tgtEl>
                                          <p:spTgt spid="2566"/>
                                        </p:tgtEl>
                                        <p:attrNameLst>
                                          <p:attrName>style.visibility</p:attrName>
                                        </p:attrNameLst>
                                      </p:cBhvr>
                                      <p:to>
                                        <p:strVal val="visible"/>
                                      </p:to>
                                    </p:set>
                                    <p:animEffect transition="in" filter="fade">
                                      <p:cBhvr>
                                        <p:cTn id="57" dur="350"/>
                                        <p:tgtEl>
                                          <p:spTgt spid="2566"/>
                                        </p:tgtEl>
                                      </p:cBhvr>
                                    </p:animEffect>
                                  </p:childTnLst>
                                </p:cTn>
                              </p:par>
                              <p:par>
                                <p:cTn id="58" presetID="10" presetClass="entr" presetSubtype="0" fill="hold" nodeType="withEffect">
                                  <p:stCondLst>
                                    <p:cond delay="9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350"/>
                                        <p:tgtEl>
                                          <p:spTgt spid="16"/>
                                        </p:tgtEl>
                                      </p:cBhvr>
                                    </p:animEffect>
                                  </p:childTnLst>
                                </p:cTn>
                              </p:par>
                              <p:par>
                                <p:cTn id="61" presetID="10" presetClass="entr" presetSubtype="0" fill="hold" nodeType="withEffect">
                                  <p:stCondLst>
                                    <p:cond delay="9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50"/>
                                        <p:tgtEl>
                                          <p:spTgt spid="15"/>
                                        </p:tgtEl>
                                      </p:cBhvr>
                                    </p:animEffect>
                                  </p:childTnLst>
                                </p:cTn>
                              </p:par>
                              <p:par>
                                <p:cTn id="64" presetID="10" presetClass="entr" presetSubtype="0" fill="hold" nodeType="withEffect">
                                  <p:stCondLst>
                                    <p:cond delay="90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350"/>
                                        <p:tgtEl>
                                          <p:spTgt spid="17"/>
                                        </p:tgtEl>
                                      </p:cBhvr>
                                    </p:animEffect>
                                  </p:childTnLst>
                                </p:cTn>
                              </p:par>
                              <p:par>
                                <p:cTn id="67" presetID="10" presetClass="exit" presetSubtype="0" fill="hold" nodeType="withEffect">
                                  <p:stCondLst>
                                    <p:cond delay="900"/>
                                  </p:stCondLst>
                                  <p:childTnLst>
                                    <p:animEffect transition="out" filter="fade">
                                      <p:cBhvr>
                                        <p:cTn id="68" dur="350"/>
                                        <p:tgtEl>
                                          <p:spTgt spid="5059"/>
                                        </p:tgtEl>
                                      </p:cBhvr>
                                    </p:animEffect>
                                    <p:set>
                                      <p:cBhvr>
                                        <p:cTn id="69" dur="1" fill="hold">
                                          <p:stCondLst>
                                            <p:cond delay="349"/>
                                          </p:stCondLst>
                                        </p:cTn>
                                        <p:tgtEl>
                                          <p:spTgt spid="5059"/>
                                        </p:tgtEl>
                                        <p:attrNameLst>
                                          <p:attrName>style.visibility</p:attrName>
                                        </p:attrNameLst>
                                      </p:cBhvr>
                                      <p:to>
                                        <p:strVal val="hidden"/>
                                      </p:to>
                                    </p:set>
                                  </p:childTnLst>
                                </p:cTn>
                              </p:par>
                              <p:par>
                                <p:cTn id="70" presetID="10" presetClass="exit" presetSubtype="0" fill="hold" nodeType="withEffect">
                                  <p:stCondLst>
                                    <p:cond delay="900"/>
                                  </p:stCondLst>
                                  <p:childTnLst>
                                    <p:animEffect transition="out" filter="fade">
                                      <p:cBhvr>
                                        <p:cTn id="71" dur="350"/>
                                        <p:tgtEl>
                                          <p:spTgt spid="5056"/>
                                        </p:tgtEl>
                                      </p:cBhvr>
                                    </p:animEffect>
                                    <p:set>
                                      <p:cBhvr>
                                        <p:cTn id="72" dur="1" fill="hold">
                                          <p:stCondLst>
                                            <p:cond delay="349"/>
                                          </p:stCondLst>
                                        </p:cTn>
                                        <p:tgtEl>
                                          <p:spTgt spid="5056"/>
                                        </p:tgtEl>
                                        <p:attrNameLst>
                                          <p:attrName>style.visibility</p:attrName>
                                        </p:attrNameLst>
                                      </p:cBhvr>
                                      <p:to>
                                        <p:strVal val="hidden"/>
                                      </p:to>
                                    </p:set>
                                  </p:childTnLst>
                                </p:cTn>
                              </p:par>
                              <p:par>
                                <p:cTn id="73" presetID="10" presetClass="exit" presetSubtype="0" fill="hold" nodeType="withEffect">
                                  <p:stCondLst>
                                    <p:cond delay="900"/>
                                  </p:stCondLst>
                                  <p:childTnLst>
                                    <p:animEffect transition="out" filter="fade">
                                      <p:cBhvr>
                                        <p:cTn id="74" dur="350"/>
                                        <p:tgtEl>
                                          <p:spTgt spid="21"/>
                                        </p:tgtEl>
                                      </p:cBhvr>
                                    </p:animEffect>
                                    <p:set>
                                      <p:cBhvr>
                                        <p:cTn id="75" dur="1" fill="hold">
                                          <p:stCondLst>
                                            <p:cond delay="349"/>
                                          </p:stCondLst>
                                        </p:cTn>
                                        <p:tgtEl>
                                          <p:spTgt spid="21"/>
                                        </p:tgtEl>
                                        <p:attrNameLst>
                                          <p:attrName>style.visibility</p:attrName>
                                        </p:attrNameLst>
                                      </p:cBhvr>
                                      <p:to>
                                        <p:strVal val="hidden"/>
                                      </p:to>
                                    </p:set>
                                  </p:childTnLst>
                                </p:cTn>
                              </p:par>
                              <p:par>
                                <p:cTn id="76" presetID="16" presetClass="entr" presetSubtype="42" fill="hold" nodeType="withEffect">
                                  <p:stCondLst>
                                    <p:cond delay="1200"/>
                                  </p:stCondLst>
                                  <p:childTnLst>
                                    <p:set>
                                      <p:cBhvr>
                                        <p:cTn id="77" dur="1" fill="hold">
                                          <p:stCondLst>
                                            <p:cond delay="0"/>
                                          </p:stCondLst>
                                        </p:cTn>
                                        <p:tgtEl>
                                          <p:spTgt spid="2553"/>
                                        </p:tgtEl>
                                        <p:attrNameLst>
                                          <p:attrName>style.visibility</p:attrName>
                                        </p:attrNameLst>
                                      </p:cBhvr>
                                      <p:to>
                                        <p:strVal val="visible"/>
                                      </p:to>
                                    </p:set>
                                    <p:animEffect transition="in" filter="barn(outHorizontal)">
                                      <p:cBhvr>
                                        <p:cTn id="78" dur="500"/>
                                        <p:tgtEl>
                                          <p:spTgt spid="2553"/>
                                        </p:tgtEl>
                                      </p:cBhvr>
                                    </p:animEffect>
                                  </p:childTnLst>
                                </p:cTn>
                              </p:par>
                              <p:par>
                                <p:cTn id="79" presetID="53" presetClass="entr" presetSubtype="16" fill="hold" nodeType="withEffect">
                                  <p:stCondLst>
                                    <p:cond delay="1200"/>
                                  </p:stCondLst>
                                  <p:childTnLst>
                                    <p:set>
                                      <p:cBhvr>
                                        <p:cTn id="80" dur="1" fill="hold">
                                          <p:stCondLst>
                                            <p:cond delay="0"/>
                                          </p:stCondLst>
                                        </p:cTn>
                                        <p:tgtEl>
                                          <p:spTgt spid="2552"/>
                                        </p:tgtEl>
                                        <p:attrNameLst>
                                          <p:attrName>style.visibility</p:attrName>
                                        </p:attrNameLst>
                                      </p:cBhvr>
                                      <p:to>
                                        <p:strVal val="visible"/>
                                      </p:to>
                                    </p:set>
                                    <p:anim calcmode="lin" valueType="num">
                                      <p:cBhvr>
                                        <p:cTn id="81" dur="250" fill="hold"/>
                                        <p:tgtEl>
                                          <p:spTgt spid="2552"/>
                                        </p:tgtEl>
                                        <p:attrNameLst>
                                          <p:attrName>ppt_w</p:attrName>
                                        </p:attrNameLst>
                                      </p:cBhvr>
                                      <p:tavLst>
                                        <p:tav tm="0">
                                          <p:val>
                                            <p:fltVal val="0"/>
                                          </p:val>
                                        </p:tav>
                                        <p:tav tm="100000">
                                          <p:val>
                                            <p:strVal val="#ppt_w"/>
                                          </p:val>
                                        </p:tav>
                                      </p:tavLst>
                                    </p:anim>
                                    <p:anim calcmode="lin" valueType="num">
                                      <p:cBhvr>
                                        <p:cTn id="82" dur="250" fill="hold"/>
                                        <p:tgtEl>
                                          <p:spTgt spid="2552"/>
                                        </p:tgtEl>
                                        <p:attrNameLst>
                                          <p:attrName>ppt_h</p:attrName>
                                        </p:attrNameLst>
                                      </p:cBhvr>
                                      <p:tavLst>
                                        <p:tav tm="0">
                                          <p:val>
                                            <p:fltVal val="0"/>
                                          </p:val>
                                        </p:tav>
                                        <p:tav tm="100000">
                                          <p:val>
                                            <p:strVal val="#ppt_h"/>
                                          </p:val>
                                        </p:tav>
                                      </p:tavLst>
                                    </p:anim>
                                    <p:animEffect transition="in" filter="fade">
                                      <p:cBhvr>
                                        <p:cTn id="83" dur="250"/>
                                        <p:tgtEl>
                                          <p:spTgt spid="2552"/>
                                        </p:tgtEl>
                                      </p:cBhvr>
                                    </p:animEffect>
                                  </p:childTnLst>
                                </p:cTn>
                              </p:par>
                              <p:par>
                                <p:cTn id="84" presetID="6" presetClass="emph" presetSubtype="0" decel="100000" fill="hold" nodeType="withEffect">
                                  <p:stCondLst>
                                    <p:cond delay="1400"/>
                                  </p:stCondLst>
                                  <p:childTnLst>
                                    <p:animScale>
                                      <p:cBhvr>
                                        <p:cTn id="85" dur="250" fill="hold"/>
                                        <p:tgtEl>
                                          <p:spTgt spid="2552"/>
                                        </p:tgtEl>
                                      </p:cBhvr>
                                      <p:by x="110000" y="110000"/>
                                    </p:animScale>
                                  </p:childTnLst>
                                </p:cTn>
                              </p:par>
                              <p:par>
                                <p:cTn id="86" presetID="6" presetClass="emph" presetSubtype="0" decel="100000" fill="hold" nodeType="withEffect">
                                  <p:stCondLst>
                                    <p:cond delay="1500"/>
                                  </p:stCondLst>
                                  <p:childTnLst>
                                    <p:animScale>
                                      <p:cBhvr>
                                        <p:cTn id="87" dur="250" fill="hold"/>
                                        <p:tgtEl>
                                          <p:spTgt spid="2552"/>
                                        </p:tgtEl>
                                      </p:cBhvr>
                                      <p:by x="91000" y="91000"/>
                                    </p:animScale>
                                  </p:childTnLst>
                                </p:cTn>
                              </p:par>
                              <p:par>
                                <p:cTn id="88" presetID="53" presetClass="entr" presetSubtype="16" fill="hold" nodeType="withEffect">
                                  <p:stCondLst>
                                    <p:cond delay="1500"/>
                                  </p:stCondLst>
                                  <p:childTnLst>
                                    <p:set>
                                      <p:cBhvr>
                                        <p:cTn id="89" dur="1" fill="hold">
                                          <p:stCondLst>
                                            <p:cond delay="0"/>
                                          </p:stCondLst>
                                        </p:cTn>
                                        <p:tgtEl>
                                          <p:spTgt spid="2589"/>
                                        </p:tgtEl>
                                        <p:attrNameLst>
                                          <p:attrName>style.visibility</p:attrName>
                                        </p:attrNameLst>
                                      </p:cBhvr>
                                      <p:to>
                                        <p:strVal val="visible"/>
                                      </p:to>
                                    </p:set>
                                    <p:anim calcmode="lin" valueType="num">
                                      <p:cBhvr>
                                        <p:cTn id="90" dur="250" fill="hold"/>
                                        <p:tgtEl>
                                          <p:spTgt spid="2589"/>
                                        </p:tgtEl>
                                        <p:attrNameLst>
                                          <p:attrName>ppt_w</p:attrName>
                                        </p:attrNameLst>
                                      </p:cBhvr>
                                      <p:tavLst>
                                        <p:tav tm="0">
                                          <p:val>
                                            <p:fltVal val="0"/>
                                          </p:val>
                                        </p:tav>
                                        <p:tav tm="100000">
                                          <p:val>
                                            <p:strVal val="#ppt_w"/>
                                          </p:val>
                                        </p:tav>
                                      </p:tavLst>
                                    </p:anim>
                                    <p:anim calcmode="lin" valueType="num">
                                      <p:cBhvr>
                                        <p:cTn id="91" dur="250" fill="hold"/>
                                        <p:tgtEl>
                                          <p:spTgt spid="2589"/>
                                        </p:tgtEl>
                                        <p:attrNameLst>
                                          <p:attrName>ppt_h</p:attrName>
                                        </p:attrNameLst>
                                      </p:cBhvr>
                                      <p:tavLst>
                                        <p:tav tm="0">
                                          <p:val>
                                            <p:fltVal val="0"/>
                                          </p:val>
                                        </p:tav>
                                        <p:tav tm="100000">
                                          <p:val>
                                            <p:strVal val="#ppt_h"/>
                                          </p:val>
                                        </p:tav>
                                      </p:tavLst>
                                    </p:anim>
                                    <p:animEffect transition="in" filter="fade">
                                      <p:cBhvr>
                                        <p:cTn id="92" dur="250"/>
                                        <p:tgtEl>
                                          <p:spTgt spid="2589"/>
                                        </p:tgtEl>
                                      </p:cBhvr>
                                    </p:animEffect>
                                  </p:childTnLst>
                                </p:cTn>
                              </p:par>
                              <p:par>
                                <p:cTn id="93" presetID="6" presetClass="emph" presetSubtype="0" decel="100000" fill="hold" nodeType="withEffect">
                                  <p:stCondLst>
                                    <p:cond delay="1700"/>
                                  </p:stCondLst>
                                  <p:childTnLst>
                                    <p:animScale>
                                      <p:cBhvr>
                                        <p:cTn id="94" dur="250" fill="hold"/>
                                        <p:tgtEl>
                                          <p:spTgt spid="2589"/>
                                        </p:tgtEl>
                                      </p:cBhvr>
                                      <p:by x="110000" y="110000"/>
                                    </p:animScale>
                                  </p:childTnLst>
                                </p:cTn>
                              </p:par>
                              <p:par>
                                <p:cTn id="95" presetID="6" presetClass="emph" presetSubtype="0" decel="100000" fill="hold" nodeType="withEffect">
                                  <p:stCondLst>
                                    <p:cond delay="1800"/>
                                  </p:stCondLst>
                                  <p:childTnLst>
                                    <p:animScale>
                                      <p:cBhvr>
                                        <p:cTn id="96" dur="250" fill="hold"/>
                                        <p:tgtEl>
                                          <p:spTgt spid="2589"/>
                                        </p:tgtEl>
                                      </p:cBhvr>
                                      <p:by x="91000" y="91000"/>
                                    </p:animScale>
                                  </p:childTnLst>
                                </p:cTn>
                              </p:par>
                              <p:par>
                                <p:cTn id="97" presetID="10" presetClass="entr" presetSubtype="0" fill="hold" grpId="1" nodeType="withEffect">
                                  <p:stCondLst>
                                    <p:cond delay="0"/>
                                  </p:stCondLst>
                                  <p:childTnLst>
                                    <p:set>
                                      <p:cBhvr>
                                        <p:cTn id="98" dur="1" fill="hold">
                                          <p:stCondLst>
                                            <p:cond delay="0"/>
                                          </p:stCondLst>
                                        </p:cTn>
                                        <p:tgtEl>
                                          <p:spTgt spid="5243"/>
                                        </p:tgtEl>
                                        <p:attrNameLst>
                                          <p:attrName>style.visibility</p:attrName>
                                        </p:attrNameLst>
                                      </p:cBhvr>
                                      <p:to>
                                        <p:strVal val="visible"/>
                                      </p:to>
                                    </p:set>
                                    <p:animEffect transition="in" filter="fade">
                                      <p:cBhvr>
                                        <p:cTn id="99" dur="250"/>
                                        <p:tgtEl>
                                          <p:spTgt spid="5243"/>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5241"/>
                                        </p:tgtEl>
                                        <p:attrNameLst>
                                          <p:attrName>style.visibility</p:attrName>
                                        </p:attrNameLst>
                                      </p:cBhvr>
                                      <p:to>
                                        <p:strVal val="visible"/>
                                      </p:to>
                                    </p:set>
                                    <p:animEffect transition="in" filter="fade">
                                      <p:cBhvr>
                                        <p:cTn id="102" dur="250"/>
                                        <p:tgtEl>
                                          <p:spTgt spid="5241"/>
                                        </p:tgtEl>
                                      </p:cBhvr>
                                    </p:animEffect>
                                  </p:childTnLst>
                                </p:cTn>
                              </p:par>
                              <p:par>
                                <p:cTn id="103" presetID="10" presetClass="entr" presetSubtype="0" fill="hold" nodeType="withEffect">
                                  <p:stCondLst>
                                    <p:cond delay="0"/>
                                  </p:stCondLst>
                                  <p:childTnLst>
                                    <p:set>
                                      <p:cBhvr>
                                        <p:cTn id="104" dur="1" fill="hold">
                                          <p:stCondLst>
                                            <p:cond delay="0"/>
                                          </p:stCondLst>
                                        </p:cTn>
                                        <p:tgtEl>
                                          <p:spTgt spid="5233"/>
                                        </p:tgtEl>
                                        <p:attrNameLst>
                                          <p:attrName>style.visibility</p:attrName>
                                        </p:attrNameLst>
                                      </p:cBhvr>
                                      <p:to>
                                        <p:strVal val="visible"/>
                                      </p:to>
                                    </p:set>
                                    <p:animEffect transition="in" filter="fade">
                                      <p:cBhvr>
                                        <p:cTn id="105" dur="250"/>
                                        <p:tgtEl>
                                          <p:spTgt spid="5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 grpId="0" animBg="1"/>
      <p:bldP spid="2550" grpId="1" animBg="1"/>
      <p:bldP spid="2550" grpId="2" animBg="1"/>
      <p:bldP spid="2551" grpId="0"/>
      <p:bldP spid="5241" grpId="0" animBg="1"/>
      <p:bldP spid="5241" grpId="1" animBg="1"/>
      <p:bldP spid="2566" grpId="0"/>
      <p:bldP spid="2571" grpId="0"/>
      <p:bldP spid="2574" grpId="0"/>
      <p:bldP spid="5243" grpId="0" animBg="1"/>
      <p:bldP spid="524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Innovations in the last 18months</a:t>
            </a:r>
            <a:endParaRPr lang="en-US" dirty="0"/>
          </a:p>
        </p:txBody>
      </p:sp>
      <p:sp>
        <p:nvSpPr>
          <p:cNvPr id="3" name="TextBox 2"/>
          <p:cNvSpPr txBox="1"/>
          <p:nvPr/>
        </p:nvSpPr>
        <p:spPr>
          <a:xfrm>
            <a:off x="505881" y="1747213"/>
            <a:ext cx="3204519" cy="5847755"/>
          </a:xfrm>
          <a:prstGeom prst="rect">
            <a:avLst/>
          </a:prstGeom>
          <a:noFill/>
        </p:spPr>
        <p:txBody>
          <a:bodyPr wrap="square" lIns="0" tIns="0" rIns="0" bIns="0" rtlCol="0">
            <a:spAutoFit/>
          </a:bodyPr>
          <a:lstStyle/>
          <a:p>
            <a:pPr lvl="1"/>
            <a:r>
              <a:rPr lang="en-US" sz="1200" b="1" dirty="0" smtClean="0"/>
              <a:t>Compute</a:t>
            </a:r>
          </a:p>
          <a:p>
            <a:pPr marL="685800" lvl="1" indent="-228600">
              <a:buFont typeface="+mj-lt"/>
              <a:buAutoNum type="arabicPeriod"/>
            </a:pPr>
            <a:r>
              <a:rPr lang="en-US" sz="1200" dirty="0" smtClean="0"/>
              <a:t>G Series</a:t>
            </a:r>
          </a:p>
          <a:p>
            <a:pPr marL="685800" lvl="1" indent="-228600">
              <a:buFont typeface="+mj-lt"/>
              <a:buAutoNum type="arabicPeriod"/>
            </a:pPr>
            <a:r>
              <a:rPr lang="en-US" sz="1200" dirty="0" smtClean="0"/>
              <a:t>SSD</a:t>
            </a:r>
            <a:endParaRPr lang="en-US" sz="1200" dirty="0" smtClean="0"/>
          </a:p>
          <a:p>
            <a:pPr marL="685800" lvl="1" indent="-228600">
              <a:buFont typeface="+mj-lt"/>
              <a:buAutoNum type="arabicPeriod"/>
            </a:pPr>
            <a:r>
              <a:rPr lang="en-US" sz="1200" dirty="0" smtClean="0"/>
              <a:t>New VM Gallery</a:t>
            </a:r>
          </a:p>
          <a:p>
            <a:pPr marL="685800" lvl="1" indent="-228600">
              <a:buFont typeface="+mj-lt"/>
              <a:buAutoNum type="arabicPeriod"/>
            </a:pPr>
            <a:r>
              <a:rPr lang="en-US" sz="1200" dirty="0" smtClean="0">
                <a:solidFill>
                  <a:srgbClr val="292929"/>
                </a:solidFill>
              </a:rPr>
              <a:t>Antimalware for VMs &amp; Cloud Services</a:t>
            </a:r>
            <a:endParaRPr lang="en-US" sz="1200" dirty="0">
              <a:solidFill>
                <a:srgbClr val="292929"/>
              </a:solidFill>
            </a:endParaRPr>
          </a:p>
          <a:p>
            <a:pPr marL="685800" lvl="1" indent="-228600">
              <a:buFont typeface="+mj-lt"/>
              <a:buAutoNum type="arabicPeriod"/>
            </a:pPr>
            <a:r>
              <a:rPr lang="en-US" sz="1200" dirty="0">
                <a:solidFill>
                  <a:srgbClr val="292929"/>
                </a:solidFill>
              </a:rPr>
              <a:t>A8/A9 Compute Intensive </a:t>
            </a:r>
            <a:r>
              <a:rPr lang="en-US" sz="1200" dirty="0" smtClean="0">
                <a:solidFill>
                  <a:srgbClr val="292929"/>
                </a:solidFill>
              </a:rPr>
              <a:t>Instances</a:t>
            </a:r>
          </a:p>
          <a:p>
            <a:pPr marL="685800" lvl="1" indent="-228600">
              <a:buFont typeface="+mj-lt"/>
              <a:buAutoNum type="arabicPeriod"/>
            </a:pPr>
            <a:r>
              <a:rPr lang="en-US" sz="1200" dirty="0" smtClean="0">
                <a:solidFill>
                  <a:srgbClr val="292929"/>
                </a:solidFill>
              </a:rPr>
              <a:t>SAP on Azure</a:t>
            </a:r>
            <a:endParaRPr lang="en-US" sz="1200" dirty="0">
              <a:solidFill>
                <a:srgbClr val="292929"/>
              </a:solidFill>
            </a:endParaRPr>
          </a:p>
          <a:p>
            <a:pPr marL="685800" lvl="1" indent="-228600">
              <a:buFont typeface="+mj-lt"/>
              <a:buAutoNum type="arabicPeriod"/>
            </a:pPr>
            <a:r>
              <a:rPr lang="en-US" sz="1200" dirty="0">
                <a:solidFill>
                  <a:srgbClr val="292929"/>
                </a:solidFill>
              </a:rPr>
              <a:t>Agent Injection in VM’s</a:t>
            </a:r>
          </a:p>
          <a:p>
            <a:pPr marL="685800" lvl="1" indent="-228600">
              <a:buFont typeface="+mj-lt"/>
              <a:buAutoNum type="arabicPeriod"/>
            </a:pPr>
            <a:r>
              <a:rPr lang="en-US" sz="1200" dirty="0">
                <a:solidFill>
                  <a:srgbClr val="292929"/>
                </a:solidFill>
              </a:rPr>
              <a:t>Encrypted VM Disks</a:t>
            </a:r>
          </a:p>
          <a:p>
            <a:pPr marL="685800" lvl="1" indent="-228600">
              <a:buFont typeface="+mj-lt"/>
              <a:buAutoNum type="arabicPeriod"/>
            </a:pPr>
            <a:r>
              <a:rPr lang="en-US" sz="1200" dirty="0">
                <a:solidFill>
                  <a:srgbClr val="292929"/>
                </a:solidFill>
              </a:rPr>
              <a:t>VM- Basic Instance</a:t>
            </a:r>
          </a:p>
          <a:p>
            <a:pPr marL="685800" lvl="1" indent="-228600">
              <a:buFont typeface="+mj-lt"/>
              <a:buAutoNum type="arabicPeriod"/>
            </a:pPr>
            <a:r>
              <a:rPr lang="en-US" sz="1200" dirty="0">
                <a:solidFill>
                  <a:srgbClr val="292929"/>
                </a:solidFill>
              </a:rPr>
              <a:t>Hyper-V Replica</a:t>
            </a:r>
          </a:p>
          <a:p>
            <a:pPr marL="685800" lvl="1" indent="-228600">
              <a:buFont typeface="+mj-lt"/>
              <a:buAutoNum type="arabicPeriod"/>
            </a:pPr>
            <a:r>
              <a:rPr lang="en-US" sz="1200" dirty="0">
                <a:solidFill>
                  <a:srgbClr val="292929"/>
                </a:solidFill>
              </a:rPr>
              <a:t>Site Recovery Manager E2E</a:t>
            </a:r>
          </a:p>
          <a:p>
            <a:pPr marL="685800" lvl="1" indent="-228600">
              <a:buFont typeface="+mj-lt"/>
              <a:buAutoNum type="arabicPeriod"/>
            </a:pPr>
            <a:r>
              <a:rPr lang="en-US" sz="1200" dirty="0">
                <a:solidFill>
                  <a:srgbClr val="292929"/>
                </a:solidFill>
              </a:rPr>
              <a:t>Site Recovery Manager E2A</a:t>
            </a:r>
          </a:p>
          <a:p>
            <a:pPr marL="685800" lvl="1" indent="-228600">
              <a:buFont typeface="+mj-lt"/>
              <a:buAutoNum type="arabicPeriod"/>
            </a:pPr>
            <a:r>
              <a:rPr lang="en-US" sz="1200" dirty="0">
                <a:solidFill>
                  <a:srgbClr val="292929"/>
                </a:solidFill>
              </a:rPr>
              <a:t>Snapshot VM</a:t>
            </a:r>
          </a:p>
          <a:p>
            <a:pPr marL="685800" lvl="1" indent="-228600">
              <a:buFont typeface="+mj-lt"/>
              <a:buAutoNum type="arabicPeriod"/>
            </a:pPr>
            <a:r>
              <a:rPr lang="en-US" sz="1200" dirty="0">
                <a:solidFill>
                  <a:srgbClr val="292929"/>
                </a:solidFill>
              </a:rPr>
              <a:t>Scheduler </a:t>
            </a:r>
          </a:p>
          <a:p>
            <a:pPr marL="685800" lvl="1" indent="-228600">
              <a:buFont typeface="+mj-lt"/>
              <a:buAutoNum type="arabicPeriod"/>
            </a:pPr>
            <a:r>
              <a:rPr lang="en-US" sz="1200" dirty="0">
                <a:solidFill>
                  <a:srgbClr val="292929"/>
                </a:solidFill>
              </a:rPr>
              <a:t>Automation</a:t>
            </a:r>
          </a:p>
          <a:p>
            <a:pPr marL="685800" lvl="1" indent="-228600">
              <a:buFont typeface="+mj-lt"/>
              <a:buAutoNum type="arabicPeriod"/>
            </a:pPr>
            <a:r>
              <a:rPr lang="en-US" sz="1200" dirty="0">
                <a:solidFill>
                  <a:srgbClr val="292929"/>
                </a:solidFill>
              </a:rPr>
              <a:t>AutoScale </a:t>
            </a:r>
          </a:p>
          <a:p>
            <a:pPr marL="685800" lvl="1" indent="-228600">
              <a:buFont typeface="+mj-lt"/>
              <a:buAutoNum type="arabicPeriod"/>
            </a:pPr>
            <a:r>
              <a:rPr lang="en-US" sz="1200" dirty="0">
                <a:solidFill>
                  <a:srgbClr val="292929"/>
                </a:solidFill>
              </a:rPr>
              <a:t>Antimalware</a:t>
            </a:r>
          </a:p>
          <a:p>
            <a:pPr marL="685800" lvl="1" indent="-228600">
              <a:buFont typeface="+mj-lt"/>
              <a:buAutoNum type="arabicPeriod"/>
            </a:pPr>
            <a:r>
              <a:rPr lang="en-US" sz="1200" dirty="0" smtClean="0">
                <a:solidFill>
                  <a:srgbClr val="292929"/>
                </a:solidFill>
              </a:rPr>
              <a:t>Oracle on Azure</a:t>
            </a:r>
          </a:p>
          <a:p>
            <a:pPr marL="685800" lvl="1" indent="-228600">
              <a:buFont typeface="+mj-lt"/>
              <a:buAutoNum type="arabicPeriod"/>
            </a:pPr>
            <a:r>
              <a:rPr lang="en-US" sz="1200" dirty="0"/>
              <a:t>SQL, SharePoint, BizTalk Images</a:t>
            </a:r>
          </a:p>
          <a:p>
            <a:pPr marL="685800" lvl="1" indent="-228600">
              <a:buFont typeface="+mj-lt"/>
              <a:buAutoNum type="arabicPeriod"/>
            </a:pPr>
            <a:r>
              <a:rPr lang="en-US" sz="1200" dirty="0"/>
              <a:t>Per Minute Billing </a:t>
            </a:r>
          </a:p>
          <a:p>
            <a:pPr marL="685800" lvl="1" indent="-228600">
              <a:buFont typeface="+mj-lt"/>
              <a:buAutoNum type="arabicPeriod"/>
            </a:pPr>
            <a:r>
              <a:rPr lang="en-US" sz="1200" dirty="0"/>
              <a:t>Stop without Billing </a:t>
            </a:r>
          </a:p>
          <a:p>
            <a:pPr marL="685800" lvl="1" indent="-228600">
              <a:buFont typeface="+mj-lt"/>
              <a:buAutoNum type="arabicPeriod"/>
            </a:pPr>
            <a:r>
              <a:rPr lang="en-US" sz="1200" dirty="0"/>
              <a:t>MSDN Dev/Test Integration </a:t>
            </a:r>
          </a:p>
          <a:p>
            <a:pPr marL="685800" lvl="1" indent="-228600">
              <a:buFont typeface="+mj-lt"/>
              <a:buAutoNum type="arabicPeriod"/>
            </a:pPr>
            <a:r>
              <a:rPr lang="en-US" sz="1200" dirty="0"/>
              <a:t>Offline Operations </a:t>
            </a:r>
          </a:p>
          <a:p>
            <a:pPr marL="685800" lvl="1" indent="-228600">
              <a:buFont typeface="+mj-lt"/>
              <a:buAutoNum type="arabicPeriod"/>
            </a:pPr>
            <a:r>
              <a:rPr lang="en-US" sz="1200" dirty="0"/>
              <a:t>Delete Disks </a:t>
            </a:r>
            <a:endParaRPr lang="en-US" sz="1200" dirty="0" smtClean="0"/>
          </a:p>
          <a:p>
            <a:pPr marL="685800" lvl="1" indent="-228600">
              <a:buFont typeface="+mj-lt"/>
              <a:buAutoNum type="arabicPeriod"/>
            </a:pPr>
            <a:r>
              <a:rPr lang="en-US" sz="1200" dirty="0" smtClean="0"/>
              <a:t>Large Memory </a:t>
            </a:r>
            <a:r>
              <a:rPr lang="en-US" sz="1200" dirty="0" err="1" smtClean="0"/>
              <a:t>Skus</a:t>
            </a:r>
            <a:endParaRPr lang="en-US" sz="1200" dirty="0"/>
          </a:p>
          <a:p>
            <a:pPr marL="685800" lvl="1" indent="-228600">
              <a:buFont typeface="+mj-lt"/>
              <a:buAutoNum type="arabicPeriod"/>
            </a:pPr>
            <a:r>
              <a:rPr lang="en-US" sz="1200" dirty="0"/>
              <a:t>VIP ACLs </a:t>
            </a:r>
          </a:p>
          <a:p>
            <a:pPr marL="685800" lvl="1" indent="-228600">
              <a:buFont typeface="+mj-lt"/>
              <a:buAutoNum type="arabicPeriod"/>
            </a:pPr>
            <a:endParaRPr lang="en-US" sz="1200" dirty="0">
              <a:solidFill>
                <a:srgbClr val="292929"/>
              </a:solidFill>
            </a:endParaRPr>
          </a:p>
          <a:p>
            <a:pPr lvl="1"/>
            <a:endParaRPr lang="en-US" sz="3200" dirty="0" smtClean="0">
              <a:gradFill>
                <a:gsLst>
                  <a:gs pos="0">
                    <a:schemeClr val="tx1"/>
                  </a:gs>
                  <a:gs pos="86000">
                    <a:schemeClr val="tx1"/>
                  </a:gs>
                </a:gsLst>
                <a:lin ang="5400000" scaled="0"/>
              </a:gradFill>
            </a:endParaRPr>
          </a:p>
        </p:txBody>
      </p:sp>
      <p:sp>
        <p:nvSpPr>
          <p:cNvPr id="4" name="TextBox 3"/>
          <p:cNvSpPr txBox="1"/>
          <p:nvPr/>
        </p:nvSpPr>
        <p:spPr>
          <a:xfrm>
            <a:off x="4466964" y="1747213"/>
            <a:ext cx="3031037" cy="3262432"/>
          </a:xfrm>
          <a:prstGeom prst="rect">
            <a:avLst/>
          </a:prstGeom>
          <a:noFill/>
        </p:spPr>
        <p:txBody>
          <a:bodyPr wrap="square" lIns="0" tIns="0" rIns="0" bIns="0" rtlCol="0">
            <a:spAutoFit/>
          </a:bodyPr>
          <a:lstStyle/>
          <a:p>
            <a:pPr lvl="1"/>
            <a:r>
              <a:rPr lang="en-US" sz="1200" b="1" dirty="0" smtClean="0"/>
              <a:t>Networking</a:t>
            </a:r>
          </a:p>
          <a:p>
            <a:pPr marL="685800" lvl="1" indent="-228600">
              <a:buFont typeface="+mj-lt"/>
              <a:buAutoNum type="arabicPeriod"/>
            </a:pPr>
            <a:r>
              <a:rPr lang="en-US" sz="1200" dirty="0" smtClean="0"/>
              <a:t>Express </a:t>
            </a:r>
            <a:r>
              <a:rPr lang="en-US" sz="1200" dirty="0" smtClean="0"/>
              <a:t>Route</a:t>
            </a:r>
          </a:p>
          <a:p>
            <a:pPr marL="685800" lvl="1" indent="-228600">
              <a:buFont typeface="+mj-lt"/>
              <a:buAutoNum type="arabicPeriod"/>
            </a:pPr>
            <a:r>
              <a:rPr lang="en-US" sz="1200" dirty="0" smtClean="0"/>
              <a:t>Network Security Groups</a:t>
            </a:r>
          </a:p>
          <a:p>
            <a:pPr marL="685800" lvl="1" indent="-228600">
              <a:buFont typeface="+mj-lt"/>
              <a:buAutoNum type="arabicPeriod"/>
            </a:pPr>
            <a:r>
              <a:rPr lang="en-US" sz="1200" dirty="0" smtClean="0"/>
              <a:t>Forced Tunneling</a:t>
            </a:r>
            <a:endParaRPr lang="en-US" sz="1200" dirty="0" smtClean="0"/>
          </a:p>
          <a:p>
            <a:pPr marL="685800" lvl="1" indent="-228600">
              <a:buFont typeface="+mj-lt"/>
              <a:buAutoNum type="arabicPeriod"/>
            </a:pPr>
            <a:r>
              <a:rPr lang="en-US" sz="1200" dirty="0"/>
              <a:t>Virtual Network: Point to Site</a:t>
            </a:r>
          </a:p>
          <a:p>
            <a:pPr marL="685800" lvl="1" indent="-228600">
              <a:buFont typeface="+mj-lt"/>
              <a:buAutoNum type="arabicPeriod"/>
            </a:pPr>
            <a:r>
              <a:rPr lang="en-US" sz="1200" dirty="0"/>
              <a:t>Virtual Network: Site to Site</a:t>
            </a:r>
          </a:p>
          <a:p>
            <a:pPr marL="685800" lvl="1" indent="-228600">
              <a:buFont typeface="+mj-lt"/>
              <a:buAutoNum type="arabicPeriod"/>
            </a:pPr>
            <a:r>
              <a:rPr lang="en-US" sz="1200" dirty="0" smtClean="0"/>
              <a:t>Virtual Network: Cross VNET</a:t>
            </a:r>
          </a:p>
          <a:p>
            <a:pPr marL="685800" lvl="1" indent="-228600">
              <a:buFont typeface="+mj-lt"/>
              <a:buAutoNum type="arabicPeriod"/>
            </a:pPr>
            <a:r>
              <a:rPr lang="en-US" sz="1200" dirty="0">
                <a:solidFill>
                  <a:srgbClr val="292929"/>
                </a:solidFill>
              </a:rPr>
              <a:t>Loadbalance</a:t>
            </a:r>
          </a:p>
          <a:p>
            <a:pPr marL="685800" lvl="1" indent="-228600">
              <a:buFont typeface="+mj-lt"/>
              <a:buAutoNum type="arabicPeriod"/>
            </a:pPr>
            <a:r>
              <a:rPr lang="en-US" sz="1200" dirty="0" smtClean="0"/>
              <a:t>Instance Level public IP(Preview)</a:t>
            </a:r>
          </a:p>
          <a:p>
            <a:pPr marL="685800" lvl="1" indent="-228600">
              <a:buFont typeface="+mj-lt"/>
              <a:buAutoNum type="arabicPeriod"/>
            </a:pPr>
            <a:r>
              <a:rPr lang="en-US" sz="1200" dirty="0" smtClean="0"/>
              <a:t>Traffic Manager external endpoints</a:t>
            </a:r>
          </a:p>
          <a:p>
            <a:pPr marL="685800" lvl="1" indent="-228600">
              <a:buFont typeface="+mj-lt"/>
              <a:buAutoNum type="arabicPeriod"/>
            </a:pPr>
            <a:r>
              <a:rPr lang="en-US" sz="1200" dirty="0" smtClean="0"/>
              <a:t>IP reservation</a:t>
            </a:r>
          </a:p>
          <a:p>
            <a:pPr marL="685800" lvl="1" indent="-228600">
              <a:buFont typeface="+mj-lt"/>
              <a:buAutoNum type="arabicPeriod"/>
            </a:pPr>
            <a:r>
              <a:rPr lang="en-US" sz="1200" dirty="0" smtClean="0"/>
              <a:t>CDN v.2</a:t>
            </a:r>
          </a:p>
          <a:p>
            <a:pPr marL="685800" lvl="1" indent="-228600">
              <a:buFont typeface="+mj-lt"/>
              <a:buAutoNum type="arabicPeriod"/>
            </a:pPr>
            <a:r>
              <a:rPr lang="en-US" sz="1200" dirty="0" smtClean="0"/>
              <a:t>Subnet Migration</a:t>
            </a:r>
          </a:p>
          <a:p>
            <a:pPr marL="685800" lvl="1" indent="-228600">
              <a:buFont typeface="+mj-lt"/>
              <a:buAutoNum type="arabicPeriod"/>
            </a:pPr>
            <a:r>
              <a:rPr lang="en-US" sz="1200" dirty="0" smtClean="0"/>
              <a:t>Dynamic Routing </a:t>
            </a:r>
          </a:p>
          <a:p>
            <a:pPr lvl="1"/>
            <a:endParaRPr lang="en-US" sz="1200" dirty="0" smtClean="0"/>
          </a:p>
          <a:p>
            <a:endParaRPr lang="en-US" sz="3200" dirty="0" err="1" smtClean="0">
              <a:gradFill>
                <a:gsLst>
                  <a:gs pos="0">
                    <a:schemeClr val="tx1"/>
                  </a:gs>
                  <a:gs pos="86000">
                    <a:schemeClr val="tx1"/>
                  </a:gs>
                </a:gsLst>
                <a:lin ang="5400000" scaled="0"/>
              </a:gradFill>
            </a:endParaRPr>
          </a:p>
        </p:txBody>
      </p:sp>
      <p:sp>
        <p:nvSpPr>
          <p:cNvPr id="5" name="TextBox 4"/>
          <p:cNvSpPr txBox="1"/>
          <p:nvPr/>
        </p:nvSpPr>
        <p:spPr>
          <a:xfrm>
            <a:off x="8146721" y="1759478"/>
            <a:ext cx="3503453" cy="3077766"/>
          </a:xfrm>
          <a:prstGeom prst="rect">
            <a:avLst/>
          </a:prstGeom>
          <a:noFill/>
        </p:spPr>
        <p:txBody>
          <a:bodyPr wrap="square" lIns="0" tIns="0" rIns="0" bIns="0" rtlCol="0">
            <a:spAutoFit/>
          </a:bodyPr>
          <a:lstStyle/>
          <a:p>
            <a:pPr lvl="1"/>
            <a:r>
              <a:rPr lang="en-US" sz="1200" b="1" dirty="0" smtClean="0"/>
              <a:t>Storage</a:t>
            </a:r>
          </a:p>
          <a:p>
            <a:pPr marL="685800" lvl="1" indent="-228600">
              <a:buFont typeface="+mj-lt"/>
              <a:buAutoNum type="arabicPeriod"/>
            </a:pPr>
            <a:r>
              <a:rPr lang="en-US" sz="1200" dirty="0" smtClean="0"/>
              <a:t>Premium Storage</a:t>
            </a:r>
          </a:p>
          <a:p>
            <a:pPr marL="685800" lvl="1" indent="-228600">
              <a:buFont typeface="+mj-lt"/>
              <a:buAutoNum type="arabicPeriod"/>
            </a:pPr>
            <a:r>
              <a:rPr lang="en-US" sz="1200" dirty="0" smtClean="0"/>
              <a:t>Azure Site Recovery</a:t>
            </a:r>
            <a:endParaRPr lang="en-US" sz="1200" dirty="0" smtClean="0"/>
          </a:p>
          <a:p>
            <a:pPr marL="685800" lvl="1" indent="-228600">
              <a:buFont typeface="+mj-lt"/>
              <a:buAutoNum type="arabicPeriod"/>
            </a:pPr>
            <a:r>
              <a:rPr lang="en-US" sz="1200" dirty="0" smtClean="0"/>
              <a:t>Read </a:t>
            </a:r>
            <a:r>
              <a:rPr lang="en-US" sz="1200" dirty="0" smtClean="0"/>
              <a:t>Only Secondary Storage</a:t>
            </a:r>
          </a:p>
          <a:p>
            <a:pPr marL="685800" lvl="1" indent="-228600">
              <a:buFont typeface="+mj-lt"/>
              <a:buAutoNum type="arabicPeriod"/>
            </a:pPr>
            <a:r>
              <a:rPr lang="en-US" sz="1200" dirty="0" smtClean="0"/>
              <a:t>Read Access Geo Redundant Storage</a:t>
            </a:r>
          </a:p>
          <a:p>
            <a:pPr marL="685800" lvl="1" indent="-228600">
              <a:buFont typeface="+mj-lt"/>
              <a:buAutoNum type="arabicPeriod"/>
            </a:pPr>
            <a:r>
              <a:rPr lang="en-US" sz="1200" dirty="0" smtClean="0"/>
              <a:t>Zone Redundant Storage</a:t>
            </a:r>
          </a:p>
          <a:p>
            <a:pPr marL="685800" lvl="1" indent="-228600">
              <a:buFont typeface="+mj-lt"/>
              <a:buAutoNum type="arabicPeriod"/>
            </a:pPr>
            <a:r>
              <a:rPr lang="en-US" sz="1200" dirty="0" smtClean="0"/>
              <a:t>Storage Import/Export Hard Drives</a:t>
            </a:r>
          </a:p>
          <a:p>
            <a:pPr marL="685800" lvl="1" indent="-228600">
              <a:buFont typeface="+mj-lt"/>
              <a:buAutoNum type="arabicPeriod"/>
            </a:pPr>
            <a:r>
              <a:rPr lang="en-US" sz="1200" dirty="0" smtClean="0"/>
              <a:t>Azure Files</a:t>
            </a:r>
          </a:p>
          <a:p>
            <a:pPr marL="685800" lvl="1" indent="-228600">
              <a:buFont typeface="+mj-lt"/>
              <a:buAutoNum type="arabicPeriod"/>
            </a:pPr>
            <a:r>
              <a:rPr lang="en-US" sz="1200" dirty="0" smtClean="0"/>
              <a:t>Storage Tiers(SSD, Disk, Tapes)</a:t>
            </a:r>
          </a:p>
          <a:p>
            <a:pPr marL="685800" lvl="1" indent="-228600">
              <a:buFont typeface="+mj-lt"/>
              <a:buAutoNum type="arabicPeriod"/>
            </a:pPr>
            <a:r>
              <a:rPr lang="en-US" sz="1200" dirty="0" smtClean="0"/>
              <a:t>CORS/JSON</a:t>
            </a:r>
          </a:p>
          <a:p>
            <a:pPr marL="685800" lvl="1" indent="-228600">
              <a:buFont typeface="+mj-lt"/>
              <a:buAutoNum type="arabicPeriod"/>
            </a:pPr>
            <a:r>
              <a:rPr lang="en-US" sz="1200" dirty="0" smtClean="0"/>
              <a:t>Storage Analytics</a:t>
            </a:r>
          </a:p>
          <a:p>
            <a:pPr marL="685800" lvl="1" indent="-228600">
              <a:buFont typeface="+mj-lt"/>
              <a:buAutoNum type="arabicPeriod"/>
            </a:pPr>
            <a:r>
              <a:rPr lang="en-US" sz="1200" dirty="0" smtClean="0"/>
              <a:t>Queue Geo Replication</a:t>
            </a:r>
          </a:p>
          <a:p>
            <a:pPr marL="685800" lvl="1" indent="-228600">
              <a:buFont typeface="+mj-lt"/>
              <a:buAutoNum type="arabicPeriod"/>
            </a:pPr>
            <a:endParaRPr lang="en-US" sz="1200" dirty="0" smtClean="0"/>
          </a:p>
          <a:p>
            <a:pPr marL="685800" lvl="1" indent="-228600">
              <a:buFont typeface="+mj-lt"/>
              <a:buAutoNum type="arabicPeriod"/>
            </a:pPr>
            <a:endParaRPr lang="en-US" sz="1200" dirty="0" smtClean="0"/>
          </a:p>
          <a:p>
            <a:endParaRPr lang="en-US" sz="3200" dirty="0" err="1" smtClean="0">
              <a:gradFill>
                <a:gsLst>
                  <a:gs pos="0">
                    <a:schemeClr val="tx1"/>
                  </a:gs>
                  <a:gs pos="86000">
                    <a:schemeClr val="tx1"/>
                  </a:gs>
                </a:gsLst>
                <a:lin ang="5400000" scaled="0"/>
              </a:gradFill>
            </a:endParaRPr>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smtClean="0">
                <a:solidFill>
                  <a:srgbClr val="00B0F0"/>
                </a:solidFill>
              </a:rPr>
              <a:t>Infrastructure Services</a:t>
            </a:r>
          </a:p>
        </p:txBody>
      </p:sp>
    </p:spTree>
    <p:extLst>
      <p:ext uri="{BB962C8B-B14F-4D97-AF65-F5344CB8AC3E}">
        <p14:creationId xmlns:p14="http://schemas.microsoft.com/office/powerpoint/2010/main" val="143730028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Innovations in the last 18months</a:t>
            </a:r>
            <a:endParaRPr lang="en-US" dirty="0"/>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smtClean="0">
                <a:solidFill>
                  <a:srgbClr val="00B0F0"/>
                </a:solidFill>
              </a:rPr>
              <a:t>Application Services</a:t>
            </a:r>
          </a:p>
        </p:txBody>
      </p:sp>
      <p:sp>
        <p:nvSpPr>
          <p:cNvPr id="7" name="TextBox 6"/>
          <p:cNvSpPr txBox="1"/>
          <p:nvPr/>
        </p:nvSpPr>
        <p:spPr>
          <a:xfrm>
            <a:off x="3509387" y="1776526"/>
            <a:ext cx="3204519" cy="4401205"/>
          </a:xfrm>
          <a:prstGeom prst="rect">
            <a:avLst/>
          </a:prstGeom>
          <a:noFill/>
        </p:spPr>
        <p:txBody>
          <a:bodyPr wrap="square" lIns="0" tIns="0" rIns="0" bIns="0" rtlCol="0">
            <a:spAutoFit/>
          </a:bodyPr>
          <a:lstStyle/>
          <a:p>
            <a:r>
              <a:rPr lang="en-US" sz="1400" b="1" dirty="0" smtClean="0"/>
              <a:t>Mobile Services </a:t>
            </a:r>
          </a:p>
          <a:p>
            <a:pPr marL="228600" indent="-228600">
              <a:buFont typeface="+mj-lt"/>
              <a:buAutoNum type="arabicPeriod"/>
            </a:pPr>
            <a:r>
              <a:rPr lang="en-US" sz="1200" dirty="0" smtClean="0"/>
              <a:t>Event </a:t>
            </a:r>
            <a:r>
              <a:rPr lang="en-US" sz="1200" dirty="0" smtClean="0"/>
              <a:t>Hub</a:t>
            </a:r>
            <a:endParaRPr lang="en-US" sz="1200" dirty="0" smtClean="0"/>
          </a:p>
          <a:p>
            <a:pPr marL="228600" indent="-228600">
              <a:buFont typeface="+mj-lt"/>
              <a:buAutoNum type="arabicPeriod"/>
            </a:pPr>
            <a:r>
              <a:rPr lang="en-US" sz="1200" dirty="0" smtClean="0"/>
              <a:t>API Management</a:t>
            </a:r>
          </a:p>
          <a:p>
            <a:pPr marL="228600" indent="-228600">
              <a:buFont typeface="+mj-lt"/>
              <a:buAutoNum type="arabicPeriod"/>
            </a:pPr>
            <a:r>
              <a:rPr lang="en-US" sz="1200" dirty="0" smtClean="0"/>
              <a:t>Hybrid Connections(preview)</a:t>
            </a:r>
            <a:endParaRPr lang="en-US" sz="1200" dirty="0"/>
          </a:p>
          <a:p>
            <a:pPr marL="228600" indent="-228600">
              <a:buFont typeface="+mj-lt"/>
              <a:buAutoNum type="arabicPeriod"/>
            </a:pPr>
            <a:r>
              <a:rPr lang="en-US" sz="1200" dirty="0"/>
              <a:t>Integrated Active Directory</a:t>
            </a:r>
          </a:p>
          <a:p>
            <a:pPr marL="228600" indent="-228600">
              <a:buFont typeface="+mj-lt"/>
              <a:buAutoNum type="arabicPeriod"/>
            </a:pPr>
            <a:r>
              <a:rPr lang="en-US" sz="1200" dirty="0" smtClean="0"/>
              <a:t>AutoScale </a:t>
            </a:r>
          </a:p>
          <a:p>
            <a:pPr marL="228600" indent="-228600">
              <a:buFont typeface="+mj-lt"/>
              <a:buAutoNum type="arabicPeriod"/>
            </a:pPr>
            <a:r>
              <a:rPr lang="en-US" sz="1200" dirty="0"/>
              <a:t>NET back-end support</a:t>
            </a:r>
          </a:p>
          <a:p>
            <a:pPr marL="228600" indent="-228600">
              <a:buFont typeface="+mj-lt"/>
              <a:buAutoNum type="arabicPeriod"/>
            </a:pPr>
            <a:r>
              <a:rPr lang="en-US" sz="1200" dirty="0"/>
              <a:t>SSO with Active Directory</a:t>
            </a:r>
          </a:p>
          <a:p>
            <a:pPr marL="228600" indent="-228600">
              <a:buFont typeface="+mj-lt"/>
              <a:buAutoNum type="arabicPeriod"/>
            </a:pPr>
            <a:r>
              <a:rPr lang="en-US" sz="1200" dirty="0"/>
              <a:t>Offline Data Sync</a:t>
            </a:r>
          </a:p>
          <a:p>
            <a:pPr marL="228600" indent="-228600">
              <a:buFont typeface="+mj-lt"/>
              <a:buAutoNum type="arabicPeriod"/>
            </a:pPr>
            <a:r>
              <a:rPr lang="en-US" sz="1200" dirty="0"/>
              <a:t>Visual Studio tooling</a:t>
            </a:r>
          </a:p>
          <a:p>
            <a:pPr marL="228600" indent="-228600">
              <a:buFont typeface="+mj-lt"/>
              <a:buAutoNum type="arabicPeriod"/>
            </a:pPr>
            <a:r>
              <a:rPr lang="en-US" sz="1200" dirty="0"/>
              <a:t>Remote </a:t>
            </a:r>
            <a:r>
              <a:rPr lang="en-US" sz="1200" dirty="0" smtClean="0"/>
              <a:t>debugging</a:t>
            </a:r>
          </a:p>
          <a:p>
            <a:pPr marL="228600" indent="-228600">
              <a:buFont typeface="+mj-lt"/>
              <a:buAutoNum type="arabicPeriod"/>
            </a:pPr>
            <a:r>
              <a:rPr lang="en-US" sz="1200" dirty="0" err="1" smtClean="0"/>
              <a:t>Xamarin</a:t>
            </a:r>
            <a:r>
              <a:rPr lang="en-US" sz="1200" dirty="0" smtClean="0"/>
              <a:t> components &amp; SDK</a:t>
            </a:r>
          </a:p>
          <a:p>
            <a:pPr marL="228600" indent="-228600">
              <a:buFont typeface="+mj-lt"/>
              <a:buAutoNum type="arabicPeriod"/>
            </a:pPr>
            <a:r>
              <a:rPr lang="en-US" sz="1200" dirty="0" err="1" smtClean="0"/>
              <a:t>Sencha</a:t>
            </a:r>
            <a:r>
              <a:rPr lang="en-US" sz="1200" dirty="0" smtClean="0"/>
              <a:t> extension</a:t>
            </a:r>
          </a:p>
          <a:p>
            <a:pPr marL="228600" indent="-228600">
              <a:buFont typeface="+mj-lt"/>
              <a:buAutoNum type="arabicPeriod"/>
            </a:pPr>
            <a:r>
              <a:rPr lang="en-US" sz="1200" dirty="0" smtClean="0"/>
              <a:t>Notification hubs integration</a:t>
            </a:r>
          </a:p>
          <a:p>
            <a:pPr marL="228600" indent="-228600">
              <a:buFont typeface="+mj-lt"/>
              <a:buAutoNum type="arabicPeriod"/>
            </a:pPr>
            <a:r>
              <a:rPr lang="en-US" sz="1200" dirty="0"/>
              <a:t>Android support</a:t>
            </a:r>
          </a:p>
          <a:p>
            <a:pPr marL="228600" indent="-228600">
              <a:buFont typeface="+mj-lt"/>
              <a:buAutoNum type="arabicPeriod"/>
            </a:pPr>
            <a:r>
              <a:rPr lang="en-US" sz="1200" dirty="0"/>
              <a:t>HTML 5/CORS support</a:t>
            </a:r>
          </a:p>
          <a:p>
            <a:pPr marL="228600" indent="-228600">
              <a:buFont typeface="+mj-lt"/>
              <a:buAutoNum type="arabicPeriod"/>
            </a:pPr>
            <a:r>
              <a:rPr lang="en-US" sz="1200" dirty="0"/>
              <a:t>Windows Phone support</a:t>
            </a:r>
          </a:p>
          <a:p>
            <a:pPr marL="228600" indent="-228600">
              <a:buFont typeface="+mj-lt"/>
              <a:buAutoNum type="arabicPeriod"/>
            </a:pPr>
            <a:r>
              <a:rPr lang="en-US" sz="1200" dirty="0"/>
              <a:t>Custom API </a:t>
            </a:r>
          </a:p>
          <a:p>
            <a:pPr marL="228600" indent="-228600">
              <a:buFont typeface="+mj-lt"/>
              <a:buAutoNum type="arabicPeriod"/>
            </a:pPr>
            <a:r>
              <a:rPr lang="en-US" sz="1200" dirty="0" err="1"/>
              <a:t>Git</a:t>
            </a:r>
            <a:r>
              <a:rPr lang="en-US" sz="1200" dirty="0"/>
              <a:t> Source Control</a:t>
            </a:r>
            <a:endParaRPr lang="en-US" sz="1200" dirty="0" smtClean="0"/>
          </a:p>
          <a:p>
            <a:pPr marL="228600" indent="-228600">
              <a:buFont typeface="+mj-lt"/>
              <a:buAutoNum type="arabicPeriod"/>
            </a:pPr>
            <a:endParaRPr lang="en-US" sz="1200" dirty="0"/>
          </a:p>
          <a:p>
            <a:endParaRPr lang="en-US" sz="1200" dirty="0" smtClean="0"/>
          </a:p>
          <a:p>
            <a:endParaRPr lang="en-US" sz="3200" dirty="0" err="1" smtClean="0">
              <a:gradFill>
                <a:gsLst>
                  <a:gs pos="0">
                    <a:schemeClr val="tx1"/>
                  </a:gs>
                  <a:gs pos="86000">
                    <a:schemeClr val="tx1"/>
                  </a:gs>
                </a:gsLst>
                <a:lin ang="5400000" scaled="0"/>
              </a:gradFill>
            </a:endParaRPr>
          </a:p>
        </p:txBody>
      </p:sp>
      <p:sp>
        <p:nvSpPr>
          <p:cNvPr id="8" name="TextBox 7"/>
          <p:cNvSpPr txBox="1"/>
          <p:nvPr/>
        </p:nvSpPr>
        <p:spPr>
          <a:xfrm>
            <a:off x="6088445" y="1770864"/>
            <a:ext cx="2430163" cy="1877437"/>
          </a:xfrm>
          <a:prstGeom prst="rect">
            <a:avLst/>
          </a:prstGeom>
          <a:noFill/>
        </p:spPr>
        <p:txBody>
          <a:bodyPr wrap="square" lIns="0" tIns="0" rIns="0" bIns="0" rtlCol="0">
            <a:spAutoFit/>
          </a:bodyPr>
          <a:lstStyle/>
          <a:p>
            <a:r>
              <a:rPr lang="en-US" sz="1400" b="1" dirty="0" smtClean="0"/>
              <a:t>Notification Hubs</a:t>
            </a:r>
          </a:p>
          <a:p>
            <a:pPr marL="228600" indent="-228600">
              <a:buFont typeface="+mj-lt"/>
              <a:buAutoNum type="arabicPeriod"/>
            </a:pPr>
            <a:endParaRPr lang="en-US" sz="1200" dirty="0" smtClean="0"/>
          </a:p>
          <a:p>
            <a:pPr marL="228600" indent="-228600">
              <a:buFont typeface="+mj-lt"/>
              <a:buAutoNum type="arabicPeriod"/>
            </a:pPr>
            <a:r>
              <a:rPr lang="en-US" sz="1200" dirty="0" smtClean="0"/>
              <a:t>Kindle support(ADM)</a:t>
            </a:r>
          </a:p>
          <a:p>
            <a:pPr marL="228600" indent="-228600">
              <a:buFont typeface="+mj-lt"/>
              <a:buAutoNum type="arabicPeriod"/>
            </a:pPr>
            <a:r>
              <a:rPr lang="en-US" sz="1200" dirty="0" smtClean="0"/>
              <a:t>Windows 8 and iOS Support </a:t>
            </a:r>
          </a:p>
          <a:p>
            <a:pPr marL="228600" indent="-228600">
              <a:buFont typeface="+mj-lt"/>
              <a:buAutoNum type="arabicPeriod"/>
            </a:pPr>
            <a:r>
              <a:rPr lang="en-US" sz="1200" dirty="0" smtClean="0"/>
              <a:t>Android Support </a:t>
            </a:r>
          </a:p>
          <a:p>
            <a:pPr marL="228600" indent="-228600">
              <a:buFont typeface="+mj-lt"/>
              <a:buAutoNum type="arabicPeriod"/>
            </a:pPr>
            <a:r>
              <a:rPr lang="en-US" sz="1200" dirty="0" smtClean="0"/>
              <a:t>Tag Expressions </a:t>
            </a:r>
          </a:p>
          <a:p>
            <a:pPr marL="228600" indent="-228600">
              <a:buFont typeface="+mj-lt"/>
              <a:buAutoNum type="arabicPeriod"/>
            </a:pPr>
            <a:r>
              <a:rPr lang="en-US" sz="1200" dirty="0"/>
              <a:t>Mobile Services </a:t>
            </a:r>
            <a:r>
              <a:rPr lang="en-US" sz="1200" dirty="0" smtClean="0"/>
              <a:t>integration</a:t>
            </a:r>
          </a:p>
          <a:p>
            <a:pPr marL="228600" indent="-228600">
              <a:buFont typeface="+mj-lt"/>
              <a:buAutoNum type="arabicPeriod"/>
            </a:pPr>
            <a:r>
              <a:rPr lang="en-US" sz="1200" dirty="0"/>
              <a:t>Kindle </a:t>
            </a:r>
            <a:r>
              <a:rPr lang="en-US" sz="1200" dirty="0" smtClean="0"/>
              <a:t>Fire support</a:t>
            </a:r>
          </a:p>
          <a:p>
            <a:pPr marL="228600" indent="-228600">
              <a:buFont typeface="+mj-lt"/>
              <a:buAutoNum type="arabicPeriod"/>
            </a:pPr>
            <a:r>
              <a:rPr lang="en-US" sz="1200" dirty="0"/>
              <a:t>Visual Studio </a:t>
            </a:r>
            <a:r>
              <a:rPr lang="en-US" sz="1200" dirty="0" smtClean="0"/>
              <a:t>tooling</a:t>
            </a:r>
          </a:p>
          <a:p>
            <a:pPr marL="228600" indent="-228600">
              <a:buFont typeface="+mj-lt"/>
              <a:buAutoNum type="arabicPeriod"/>
            </a:pPr>
            <a:r>
              <a:rPr lang="en-US" sz="1200" dirty="0" smtClean="0"/>
              <a:t>Batch registration import</a:t>
            </a:r>
            <a:endParaRPr lang="en-US" sz="1200" dirty="0"/>
          </a:p>
        </p:txBody>
      </p:sp>
      <p:sp>
        <p:nvSpPr>
          <p:cNvPr id="9" name="TextBox 8"/>
          <p:cNvSpPr txBox="1"/>
          <p:nvPr/>
        </p:nvSpPr>
        <p:spPr>
          <a:xfrm>
            <a:off x="274638" y="1773377"/>
            <a:ext cx="3146854" cy="5539978"/>
          </a:xfrm>
          <a:prstGeom prst="rect">
            <a:avLst/>
          </a:prstGeom>
          <a:noFill/>
        </p:spPr>
        <p:txBody>
          <a:bodyPr wrap="square" lIns="0" tIns="0" rIns="0" bIns="0" rtlCol="0">
            <a:spAutoFit/>
          </a:bodyPr>
          <a:lstStyle/>
          <a:p>
            <a:pPr lvl="1"/>
            <a:r>
              <a:rPr lang="en-US" sz="1200" b="1" dirty="0" smtClean="0"/>
              <a:t>Web Sites </a:t>
            </a:r>
            <a:endParaRPr lang="en-US" sz="1200" b="1" dirty="0"/>
          </a:p>
          <a:p>
            <a:pPr marL="685800" lvl="1" indent="-228600">
              <a:buFont typeface="+mj-lt"/>
              <a:buAutoNum type="arabicPeriod"/>
            </a:pPr>
            <a:endParaRPr lang="en-US" sz="1200" dirty="0" smtClean="0"/>
          </a:p>
          <a:p>
            <a:pPr marL="685800" lvl="1" indent="-228600">
              <a:buFont typeface="+mj-lt"/>
              <a:buAutoNum type="arabicPeriod"/>
            </a:pPr>
            <a:r>
              <a:rPr lang="en-US" sz="1200" dirty="0" smtClean="0"/>
              <a:t>AAD Authorization(preview)</a:t>
            </a:r>
          </a:p>
          <a:p>
            <a:pPr marL="685800" lvl="1" indent="-228600">
              <a:buFont typeface="+mj-lt"/>
              <a:buAutoNum type="arabicPeriod"/>
            </a:pPr>
            <a:r>
              <a:rPr lang="en-US" sz="1200" dirty="0" smtClean="0"/>
              <a:t>VPN </a:t>
            </a:r>
            <a:r>
              <a:rPr lang="en-US" sz="1200" dirty="0" smtClean="0"/>
              <a:t>support(preview)</a:t>
            </a:r>
          </a:p>
          <a:p>
            <a:pPr marL="685800" lvl="1" indent="-228600">
              <a:buFont typeface="+mj-lt"/>
              <a:buAutoNum type="arabicPeriod"/>
            </a:pPr>
            <a:r>
              <a:rPr lang="en-US" sz="1200" dirty="0" smtClean="0"/>
              <a:t>Redis Cache</a:t>
            </a:r>
          </a:p>
          <a:p>
            <a:pPr marL="685800" lvl="1" indent="-228600">
              <a:buFont typeface="+mj-lt"/>
              <a:buAutoNum type="arabicPeriod"/>
            </a:pPr>
            <a:r>
              <a:rPr lang="en-US" sz="1200" dirty="0" err="1" smtClean="0"/>
              <a:t>TiP</a:t>
            </a:r>
            <a:r>
              <a:rPr lang="en-US" sz="1200" dirty="0" smtClean="0"/>
              <a:t> Testing(Preview)</a:t>
            </a:r>
          </a:p>
          <a:p>
            <a:pPr marL="685800" lvl="1" indent="-228600">
              <a:buFont typeface="+mj-lt"/>
              <a:buAutoNum type="arabicPeriod"/>
            </a:pPr>
            <a:r>
              <a:rPr lang="en-US" sz="1200" dirty="0" smtClean="0"/>
              <a:t>Websites Basic</a:t>
            </a:r>
          </a:p>
          <a:p>
            <a:pPr marL="685800" lvl="1" indent="-228600">
              <a:buFont typeface="+mj-lt"/>
              <a:buAutoNum type="arabicPeriod"/>
            </a:pPr>
            <a:r>
              <a:rPr lang="en-US" sz="1200" dirty="0" smtClean="0"/>
              <a:t>Websites Standard ( enhancements)</a:t>
            </a:r>
          </a:p>
          <a:p>
            <a:pPr marL="685800" lvl="1" indent="-228600">
              <a:buFont typeface="+mj-lt"/>
              <a:buAutoNum type="arabicPeriod"/>
            </a:pPr>
            <a:r>
              <a:rPr lang="en-US" sz="1200" dirty="0" err="1"/>
              <a:t>Webjobs</a:t>
            </a:r>
            <a:endParaRPr lang="en-US" sz="1200" dirty="0"/>
          </a:p>
          <a:p>
            <a:pPr marL="685800" lvl="1" indent="-228600">
              <a:buFont typeface="+mj-lt"/>
              <a:buAutoNum type="arabicPeriod"/>
            </a:pPr>
            <a:r>
              <a:rPr lang="en-US" sz="1200" dirty="0"/>
              <a:t>Backup &amp; Restore(includes DB)</a:t>
            </a:r>
          </a:p>
          <a:p>
            <a:pPr marL="685800" lvl="1" indent="-228600">
              <a:buFont typeface="+mj-lt"/>
              <a:buAutoNum type="arabicPeriod"/>
            </a:pPr>
            <a:r>
              <a:rPr lang="en-US" sz="1200" dirty="0"/>
              <a:t>Java Support</a:t>
            </a:r>
          </a:p>
          <a:p>
            <a:pPr marL="685800" lvl="1" indent="-228600">
              <a:buFont typeface="+mj-lt"/>
              <a:buAutoNum type="arabicPeriod"/>
            </a:pPr>
            <a:r>
              <a:rPr lang="en-US" sz="1200" dirty="0"/>
              <a:t>Staging </a:t>
            </a:r>
            <a:r>
              <a:rPr lang="en-US" sz="1200" dirty="0" smtClean="0"/>
              <a:t>slots</a:t>
            </a:r>
          </a:p>
          <a:p>
            <a:pPr marL="685800" lvl="1" indent="-228600">
              <a:buFont typeface="+mj-lt"/>
              <a:buAutoNum type="arabicPeriod"/>
            </a:pPr>
            <a:r>
              <a:rPr lang="en-US" sz="1200" dirty="0"/>
              <a:t>Hybrid Connections(preview)</a:t>
            </a:r>
          </a:p>
          <a:p>
            <a:pPr marL="685800" lvl="1" indent="-228600">
              <a:buFont typeface="+mj-lt"/>
              <a:buAutoNum type="arabicPeriod"/>
            </a:pPr>
            <a:r>
              <a:rPr lang="en-US" sz="1200" dirty="0" err="1" smtClean="0"/>
              <a:t>Autoscale</a:t>
            </a:r>
            <a:endParaRPr lang="en-US" sz="1200" dirty="0" smtClean="0"/>
          </a:p>
          <a:p>
            <a:pPr marL="685800" lvl="1" indent="-228600">
              <a:buFont typeface="+mj-lt"/>
              <a:buAutoNum type="arabicPeriod"/>
            </a:pPr>
            <a:r>
              <a:rPr lang="en-US" sz="1200" dirty="0" smtClean="0"/>
              <a:t>Traffic Manager</a:t>
            </a:r>
          </a:p>
          <a:p>
            <a:pPr marL="685800" lvl="1" indent="-228600">
              <a:buFont typeface="+mj-lt"/>
              <a:buAutoNum type="arabicPeriod"/>
            </a:pPr>
            <a:r>
              <a:rPr lang="en-US" sz="1200" dirty="0" smtClean="0"/>
              <a:t>Site extensions</a:t>
            </a:r>
          </a:p>
          <a:p>
            <a:pPr marL="685800" lvl="1" indent="-228600">
              <a:buFont typeface="+mj-lt"/>
              <a:buAutoNum type="arabicPeriod"/>
            </a:pPr>
            <a:r>
              <a:rPr lang="en-US" sz="1200" dirty="0" smtClean="0"/>
              <a:t>Browser </a:t>
            </a:r>
            <a:r>
              <a:rPr lang="en-US" sz="1200" dirty="0"/>
              <a:t>b</a:t>
            </a:r>
            <a:r>
              <a:rPr lang="en-US" sz="1200" dirty="0" smtClean="0"/>
              <a:t>ased editing</a:t>
            </a:r>
          </a:p>
          <a:p>
            <a:pPr marL="685800" lvl="1" indent="-228600">
              <a:buFont typeface="+mj-lt"/>
              <a:buAutoNum type="arabicPeriod"/>
            </a:pPr>
            <a:r>
              <a:rPr lang="en-US" sz="1200" dirty="0" err="1" smtClean="0"/>
              <a:t>Autohealing</a:t>
            </a:r>
            <a:endParaRPr lang="en-US" sz="1200" dirty="0" smtClean="0"/>
          </a:p>
          <a:p>
            <a:pPr marL="685800" lvl="1" indent="-228600">
              <a:buFont typeface="+mj-lt"/>
              <a:buAutoNum type="arabicPeriod"/>
            </a:pPr>
            <a:r>
              <a:rPr lang="en-US" sz="1200" dirty="0"/>
              <a:t>Mercurial Deployment </a:t>
            </a:r>
          </a:p>
          <a:p>
            <a:pPr marL="685800" lvl="1" indent="-228600">
              <a:buFont typeface="+mj-lt"/>
              <a:buAutoNum type="arabicPeriod"/>
            </a:pPr>
            <a:r>
              <a:rPr lang="en-US" sz="1200" dirty="0"/>
              <a:t>Log Streaming </a:t>
            </a:r>
          </a:p>
          <a:p>
            <a:pPr marL="685800" lvl="1" indent="-228600">
              <a:buFont typeface="+mj-lt"/>
              <a:buAutoNum type="arabicPeriod"/>
            </a:pPr>
            <a:r>
              <a:rPr lang="en-US" sz="1200" dirty="0"/>
              <a:t>SSL support</a:t>
            </a:r>
          </a:p>
          <a:p>
            <a:pPr marL="685800" lvl="1" indent="-228600">
              <a:buFont typeface="+mj-lt"/>
              <a:buAutoNum type="arabicPeriod"/>
            </a:pPr>
            <a:r>
              <a:rPr lang="en-US" sz="1200" dirty="0"/>
              <a:t>IP/DDOS Protection </a:t>
            </a:r>
          </a:p>
          <a:p>
            <a:pPr marL="685800" lvl="1" indent="-228600">
              <a:buFont typeface="+mj-lt"/>
              <a:buAutoNum type="arabicPeriod"/>
            </a:pPr>
            <a:r>
              <a:rPr lang="en-US" sz="1200" dirty="0"/>
              <a:t>Http Logs to Storage </a:t>
            </a:r>
          </a:p>
          <a:p>
            <a:pPr marL="685800" lvl="1" indent="-228600">
              <a:buFont typeface="+mj-lt"/>
              <a:buAutoNum type="arabicPeriod"/>
            </a:pPr>
            <a:r>
              <a:rPr lang="en-US" sz="1200" dirty="0"/>
              <a:t>WebSockets </a:t>
            </a:r>
          </a:p>
          <a:p>
            <a:pPr marL="685800" lvl="1" indent="-228600">
              <a:buFont typeface="+mj-lt"/>
              <a:buAutoNum type="arabicPeriod"/>
            </a:pPr>
            <a:r>
              <a:rPr lang="en-US" sz="1200" dirty="0"/>
              <a:t>App Insights monitoring</a:t>
            </a:r>
          </a:p>
          <a:p>
            <a:pPr marL="685800" lvl="1" indent="-228600">
              <a:buFont typeface="+mj-lt"/>
              <a:buAutoNum type="arabicPeriod"/>
            </a:pPr>
            <a:r>
              <a:rPr lang="en-US" sz="1200" dirty="0"/>
              <a:t>Remote Debug with VS</a:t>
            </a:r>
          </a:p>
          <a:p>
            <a:pPr marL="457200" lvl="1"/>
            <a:endParaRPr lang="en-US" sz="1200" dirty="0" smtClean="0"/>
          </a:p>
          <a:p>
            <a:pPr marL="685800" lvl="1" indent="-228600">
              <a:buFont typeface="+mj-lt"/>
              <a:buAutoNum type="arabicPeriod"/>
            </a:pPr>
            <a:endParaRPr lang="en-US" sz="1200" dirty="0" smtClean="0"/>
          </a:p>
          <a:p>
            <a:pPr marL="685800" lvl="1" indent="-228600">
              <a:buFont typeface="+mj-lt"/>
              <a:buAutoNum type="arabicPeriod"/>
            </a:pPr>
            <a:endParaRPr lang="en-US" sz="1200" dirty="0" smtClean="0"/>
          </a:p>
        </p:txBody>
      </p:sp>
      <p:sp>
        <p:nvSpPr>
          <p:cNvPr id="10" name="Rectangle 9"/>
          <p:cNvSpPr/>
          <p:nvPr/>
        </p:nvSpPr>
        <p:spPr>
          <a:xfrm>
            <a:off x="8725509" y="1834462"/>
            <a:ext cx="3506598" cy="1148007"/>
          </a:xfrm>
          <a:prstGeom prst="rect">
            <a:avLst/>
          </a:prstGeom>
        </p:spPr>
        <p:txBody>
          <a:bodyPr wrap="square">
            <a:spAutoFit/>
          </a:bodyPr>
          <a:lstStyle/>
          <a:p>
            <a:pPr>
              <a:lnSpc>
                <a:spcPct val="70000"/>
              </a:lnSpc>
            </a:pPr>
            <a:r>
              <a:rPr lang="en-US" sz="1400" b="1" dirty="0" smtClean="0"/>
              <a:t>Media Services </a:t>
            </a:r>
          </a:p>
          <a:p>
            <a:pPr>
              <a:lnSpc>
                <a:spcPct val="70000"/>
              </a:lnSpc>
            </a:pPr>
            <a:endParaRPr lang="en-US" sz="1200" dirty="0" smtClean="0"/>
          </a:p>
          <a:p>
            <a:pPr marL="228600" indent="-228600">
              <a:lnSpc>
                <a:spcPct val="70000"/>
              </a:lnSpc>
              <a:buFont typeface="+mj-lt"/>
              <a:buAutoNum type="arabicPeriod"/>
            </a:pPr>
            <a:r>
              <a:rPr lang="en-US" sz="1200" dirty="0" smtClean="0"/>
              <a:t>Live </a:t>
            </a:r>
            <a:r>
              <a:rPr lang="en-US" sz="1200" dirty="0" smtClean="0"/>
              <a:t>Channels &amp; Live Transcoding(preview)</a:t>
            </a:r>
          </a:p>
          <a:p>
            <a:pPr marL="228600" indent="-228600">
              <a:lnSpc>
                <a:spcPct val="70000"/>
              </a:lnSpc>
              <a:buFont typeface="+mj-lt"/>
              <a:buAutoNum type="arabicPeriod"/>
            </a:pPr>
            <a:r>
              <a:rPr lang="en-US" sz="1200" dirty="0" smtClean="0"/>
              <a:t>Media encoder premium(preview)</a:t>
            </a:r>
            <a:endParaRPr lang="en-US" sz="1200" dirty="0" smtClean="0"/>
          </a:p>
          <a:p>
            <a:pPr marL="228600" indent="-228600">
              <a:lnSpc>
                <a:spcPct val="70000"/>
              </a:lnSpc>
              <a:buFont typeface="+mj-lt"/>
              <a:buAutoNum type="arabicPeriod"/>
            </a:pPr>
            <a:r>
              <a:rPr lang="en-US" sz="1200" dirty="0" smtClean="0"/>
              <a:t>Content </a:t>
            </a:r>
            <a:r>
              <a:rPr lang="en-US" sz="1200" dirty="0" smtClean="0"/>
              <a:t>Protection</a:t>
            </a:r>
            <a:endParaRPr lang="en-US" sz="1200" dirty="0" smtClean="0"/>
          </a:p>
          <a:p>
            <a:pPr marL="228600" indent="-228600">
              <a:lnSpc>
                <a:spcPct val="70000"/>
              </a:lnSpc>
              <a:buFont typeface="+mj-lt"/>
              <a:buAutoNum type="arabicPeriod"/>
            </a:pPr>
            <a:r>
              <a:rPr lang="en-US" sz="1200" dirty="0" smtClean="0"/>
              <a:t>Indexer</a:t>
            </a:r>
          </a:p>
          <a:p>
            <a:pPr marL="228600" indent="-228600">
              <a:lnSpc>
                <a:spcPct val="70000"/>
              </a:lnSpc>
              <a:buFont typeface="+mj-lt"/>
              <a:buAutoNum type="arabicPeriod"/>
            </a:pPr>
            <a:r>
              <a:rPr lang="en-US" sz="1200" dirty="0" smtClean="0"/>
              <a:t>VOD Streaming </a:t>
            </a:r>
          </a:p>
          <a:p>
            <a:pPr marL="228600" indent="-228600">
              <a:lnSpc>
                <a:spcPct val="70000"/>
              </a:lnSpc>
              <a:buFont typeface="+mj-lt"/>
              <a:buAutoNum type="arabicPeriod"/>
            </a:pPr>
            <a:r>
              <a:rPr lang="en-US" sz="1200" dirty="0" smtClean="0"/>
              <a:t>Encoding </a:t>
            </a:r>
            <a:endParaRPr lang="en-US" sz="1200" dirty="0"/>
          </a:p>
        </p:txBody>
      </p:sp>
      <p:sp>
        <p:nvSpPr>
          <p:cNvPr id="11" name="Rectangle 10"/>
          <p:cNvSpPr/>
          <p:nvPr/>
        </p:nvSpPr>
        <p:spPr>
          <a:xfrm>
            <a:off x="8725509" y="3284011"/>
            <a:ext cx="3506598" cy="630942"/>
          </a:xfrm>
          <a:prstGeom prst="rect">
            <a:avLst/>
          </a:prstGeom>
        </p:spPr>
        <p:txBody>
          <a:bodyPr wrap="square">
            <a:spAutoFit/>
          </a:bodyPr>
          <a:lstStyle/>
          <a:p>
            <a:pPr>
              <a:lnSpc>
                <a:spcPct val="70000"/>
              </a:lnSpc>
            </a:pPr>
            <a:r>
              <a:rPr lang="en-US" sz="1400" b="1" dirty="0" smtClean="0"/>
              <a:t>Integration Services</a:t>
            </a:r>
          </a:p>
          <a:p>
            <a:pPr>
              <a:lnSpc>
                <a:spcPct val="70000"/>
              </a:lnSpc>
            </a:pPr>
            <a:endParaRPr lang="en-US" sz="1200" dirty="0" smtClean="0"/>
          </a:p>
          <a:p>
            <a:pPr marL="228600" indent="-228600">
              <a:lnSpc>
                <a:spcPct val="70000"/>
              </a:lnSpc>
              <a:buFont typeface="+mj-lt"/>
              <a:buAutoNum type="arabicPeriod"/>
            </a:pPr>
            <a:r>
              <a:rPr lang="en-US" sz="1200" dirty="0" smtClean="0"/>
              <a:t>Hybrid Connections(Preview)</a:t>
            </a:r>
          </a:p>
          <a:p>
            <a:pPr marL="228600" indent="-228600">
              <a:lnSpc>
                <a:spcPct val="70000"/>
              </a:lnSpc>
              <a:buFont typeface="+mj-lt"/>
              <a:buAutoNum type="arabicPeriod"/>
            </a:pPr>
            <a:r>
              <a:rPr lang="en-US" sz="1200" dirty="0" err="1" smtClean="0"/>
              <a:t>Biztalk</a:t>
            </a:r>
            <a:r>
              <a:rPr lang="en-US" sz="1200" dirty="0" smtClean="0"/>
              <a:t> services </a:t>
            </a:r>
            <a:endParaRPr lang="en-US" sz="1200" dirty="0"/>
          </a:p>
        </p:txBody>
      </p:sp>
      <p:sp>
        <p:nvSpPr>
          <p:cNvPr id="12" name="Rectangle 11"/>
          <p:cNvSpPr/>
          <p:nvPr/>
        </p:nvSpPr>
        <p:spPr>
          <a:xfrm>
            <a:off x="8725509" y="4220182"/>
            <a:ext cx="3506598" cy="372410"/>
          </a:xfrm>
          <a:prstGeom prst="rect">
            <a:avLst/>
          </a:prstGeom>
        </p:spPr>
        <p:txBody>
          <a:bodyPr wrap="square">
            <a:spAutoFit/>
          </a:bodyPr>
          <a:lstStyle/>
          <a:p>
            <a:pPr>
              <a:lnSpc>
                <a:spcPct val="70000"/>
              </a:lnSpc>
            </a:pPr>
            <a:r>
              <a:rPr lang="en-US" sz="1400" b="1" dirty="0" smtClean="0"/>
              <a:t>Azure Automation ( Preview)</a:t>
            </a:r>
          </a:p>
          <a:p>
            <a:pPr>
              <a:lnSpc>
                <a:spcPct val="70000"/>
              </a:lnSpc>
            </a:pPr>
            <a:endParaRPr lang="en-US" sz="1200" dirty="0" smtClean="0"/>
          </a:p>
        </p:txBody>
      </p:sp>
      <p:sp>
        <p:nvSpPr>
          <p:cNvPr id="13" name="Rectangle 12"/>
          <p:cNvSpPr/>
          <p:nvPr/>
        </p:nvSpPr>
        <p:spPr>
          <a:xfrm>
            <a:off x="8725509" y="4711616"/>
            <a:ext cx="3506598" cy="372410"/>
          </a:xfrm>
          <a:prstGeom prst="rect">
            <a:avLst/>
          </a:prstGeom>
        </p:spPr>
        <p:txBody>
          <a:bodyPr wrap="square">
            <a:spAutoFit/>
          </a:bodyPr>
          <a:lstStyle/>
          <a:p>
            <a:pPr>
              <a:lnSpc>
                <a:spcPct val="70000"/>
              </a:lnSpc>
            </a:pPr>
            <a:r>
              <a:rPr lang="en-US" sz="1400" b="1" dirty="0" smtClean="0"/>
              <a:t>Azure Scheduler ( Preview)</a:t>
            </a:r>
          </a:p>
          <a:p>
            <a:pPr>
              <a:lnSpc>
                <a:spcPct val="70000"/>
              </a:lnSpc>
            </a:pPr>
            <a:endParaRPr lang="en-US" sz="1200" dirty="0" smtClean="0"/>
          </a:p>
        </p:txBody>
      </p:sp>
    </p:spTree>
    <p:extLst>
      <p:ext uri="{BB962C8B-B14F-4D97-AF65-F5344CB8AC3E}">
        <p14:creationId xmlns:p14="http://schemas.microsoft.com/office/powerpoint/2010/main" val="11281316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761038" y="1211263"/>
            <a:ext cx="6400800" cy="2733056"/>
          </a:xfrm>
        </p:spPr>
        <p:txBody>
          <a:bodyPr/>
          <a:lstStyle/>
          <a:p>
            <a:r>
              <a:rPr lang="en-US" sz="6000" dirty="0" smtClean="0"/>
              <a:t>Microsoft Azure </a:t>
            </a:r>
            <a:br>
              <a:rPr lang="en-US" sz="6000" dirty="0" smtClean="0"/>
            </a:br>
            <a:r>
              <a:rPr lang="en-US" sz="2400" dirty="0" smtClean="0"/>
              <a:t> </a:t>
            </a:r>
            <a:r>
              <a:rPr lang="en-US" sz="6000" dirty="0"/>
              <a:t/>
            </a:r>
            <a:br>
              <a:rPr lang="en-US" sz="6000" dirty="0"/>
            </a:br>
            <a:r>
              <a:rPr lang="en-US" sz="4800" dirty="0" smtClean="0"/>
              <a:t>Bringing Cloud </a:t>
            </a:r>
            <a:br>
              <a:rPr lang="en-US" sz="4800" dirty="0" smtClean="0"/>
            </a:br>
            <a:r>
              <a:rPr lang="en-US" sz="4800" dirty="0" smtClean="0"/>
              <a:t>to your Enterprise</a:t>
            </a:r>
            <a:endParaRPr lang="en-US" sz="4800" i="1" dirty="0"/>
          </a:p>
        </p:txBody>
      </p:sp>
      <p:sp>
        <p:nvSpPr>
          <p:cNvPr id="2" name="Text Placeholder 1"/>
          <p:cNvSpPr>
            <a:spLocks noGrp="1"/>
          </p:cNvSpPr>
          <p:nvPr>
            <p:ph type="body" sz="quarter" idx="12"/>
          </p:nvPr>
        </p:nvSpPr>
        <p:spPr>
          <a:xfrm>
            <a:off x="5761038" y="3944319"/>
            <a:ext cx="6400800" cy="683264"/>
          </a:xfrm>
        </p:spPr>
        <p:txBody>
          <a:bodyPr/>
          <a:lstStyle/>
          <a:p>
            <a:endParaRPr lang="en-US" sz="2800" dirty="0" smtClean="0"/>
          </a:p>
        </p:txBody>
      </p:sp>
      <p:sp>
        <p:nvSpPr>
          <p:cNvPr id="4" name="Freeform 128"/>
          <p:cNvSpPr>
            <a:spLocks noChangeAspect="1"/>
          </p:cNvSpPr>
          <p:nvPr/>
        </p:nvSpPr>
        <p:spPr bwMode="black">
          <a:xfrm>
            <a:off x="0" y="643704"/>
            <a:ext cx="2908480" cy="16066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w="50800" cap="flat" cmpd="sng" algn="ctr">
            <a:solidFill>
              <a:schemeClr val="bg2"/>
            </a:solid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smtClean="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332000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205E-6 4.48025E-6 L 0.07773 0.1532 " pathEditMode="relative" rAng="0" ptsTypes="AA">
                                      <p:cBhvr>
                                        <p:cTn id="6" dur="750" fill="hold"/>
                                        <p:tgtEl>
                                          <p:spTgt spid="4"/>
                                        </p:tgtEl>
                                        <p:attrNameLst>
                                          <p:attrName>ppt_x</p:attrName>
                                          <p:attrName>ppt_y</p:attrName>
                                        </p:attrNameLst>
                                      </p:cBhvr>
                                      <p:rCtr x="3829" y="7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Innovations in the last 18months</a:t>
            </a:r>
            <a:endParaRPr lang="en-US" dirty="0"/>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smtClean="0">
                <a:solidFill>
                  <a:srgbClr val="00B0F0"/>
                </a:solidFill>
              </a:rPr>
              <a:t>Data Insights &amp; Management Services</a:t>
            </a:r>
          </a:p>
        </p:txBody>
      </p:sp>
      <p:sp>
        <p:nvSpPr>
          <p:cNvPr id="12" name="Rectangle 11"/>
          <p:cNvSpPr/>
          <p:nvPr/>
        </p:nvSpPr>
        <p:spPr>
          <a:xfrm>
            <a:off x="651301" y="1899204"/>
            <a:ext cx="2463808" cy="1720471"/>
          </a:xfrm>
          <a:prstGeom prst="rect">
            <a:avLst/>
          </a:prstGeom>
        </p:spPr>
        <p:txBody>
          <a:bodyPr wrap="square">
            <a:spAutoFit/>
          </a:bodyPr>
          <a:lstStyle/>
          <a:p>
            <a:pPr>
              <a:lnSpc>
                <a:spcPct val="70000"/>
              </a:lnSpc>
            </a:pPr>
            <a:r>
              <a:rPr lang="en-US" sz="1400" b="1" dirty="0">
                <a:solidFill>
                  <a:srgbClr val="292929"/>
                </a:solidFill>
              </a:rPr>
              <a:t>SQL </a:t>
            </a:r>
            <a:r>
              <a:rPr lang="en-US" sz="1400" b="1" dirty="0" smtClean="0">
                <a:solidFill>
                  <a:srgbClr val="292929"/>
                </a:solidFill>
              </a:rPr>
              <a:t>Database</a:t>
            </a:r>
          </a:p>
          <a:p>
            <a:pPr marL="57150" indent="-228600">
              <a:buFont typeface="+mj-lt"/>
              <a:buAutoNum type="arabicPeriod"/>
            </a:pPr>
            <a:r>
              <a:rPr lang="en-US" sz="1200" dirty="0">
                <a:solidFill>
                  <a:srgbClr val="292929"/>
                </a:solidFill>
              </a:rPr>
              <a:t>Predictable performance</a:t>
            </a:r>
          </a:p>
          <a:p>
            <a:pPr marL="57150" indent="-228600">
              <a:buFont typeface="+mj-lt"/>
              <a:buAutoNum type="arabicPeriod"/>
            </a:pPr>
            <a:r>
              <a:rPr lang="en-US" sz="1200" dirty="0" smtClean="0">
                <a:solidFill>
                  <a:srgbClr val="292929"/>
                </a:solidFill>
              </a:rPr>
              <a:t>Up to 500GB</a:t>
            </a:r>
          </a:p>
          <a:p>
            <a:pPr marL="57150" indent="-228600">
              <a:buFont typeface="+mj-lt"/>
              <a:buAutoNum type="arabicPeriod"/>
            </a:pPr>
            <a:r>
              <a:rPr lang="en-US" sz="1200" dirty="0" smtClean="0">
                <a:solidFill>
                  <a:srgbClr val="292929"/>
                </a:solidFill>
              </a:rPr>
              <a:t>99.95</a:t>
            </a:r>
            <a:r>
              <a:rPr lang="en-US" sz="1200" dirty="0">
                <a:solidFill>
                  <a:srgbClr val="292929"/>
                </a:solidFill>
              </a:rPr>
              <a:t>% SLA</a:t>
            </a:r>
          </a:p>
          <a:p>
            <a:pPr marL="57150" indent="-228600">
              <a:buFont typeface="+mj-lt"/>
              <a:buAutoNum type="arabicPeriod"/>
            </a:pPr>
            <a:r>
              <a:rPr lang="en-US" sz="1200" dirty="0" smtClean="0">
                <a:solidFill>
                  <a:srgbClr val="292929"/>
                </a:solidFill>
              </a:rPr>
              <a:t>Point-in-time </a:t>
            </a:r>
            <a:r>
              <a:rPr lang="en-US" sz="1200" dirty="0">
                <a:solidFill>
                  <a:srgbClr val="292929"/>
                </a:solidFill>
              </a:rPr>
              <a:t>recovery</a:t>
            </a:r>
          </a:p>
          <a:p>
            <a:pPr marL="57150" indent="-228600">
              <a:buFont typeface="+mj-lt"/>
              <a:buAutoNum type="arabicPeriod"/>
            </a:pPr>
            <a:r>
              <a:rPr lang="en-US" sz="1200" dirty="0" smtClean="0">
                <a:solidFill>
                  <a:srgbClr val="292929"/>
                </a:solidFill>
              </a:rPr>
              <a:t>Geo-replication(standard &amp; Active)</a:t>
            </a:r>
          </a:p>
          <a:p>
            <a:pPr marL="57150" indent="-228600">
              <a:buFont typeface="+mj-lt"/>
              <a:buAutoNum type="arabicPeriod"/>
            </a:pPr>
            <a:r>
              <a:rPr lang="en-US" sz="1200" dirty="0" smtClean="0">
                <a:solidFill>
                  <a:srgbClr val="292929"/>
                </a:solidFill>
              </a:rPr>
              <a:t>Auditing(preview)</a:t>
            </a:r>
          </a:p>
          <a:p>
            <a:pPr marL="57150" indent="-228600">
              <a:buFont typeface="+mj-lt"/>
              <a:buAutoNum type="arabicPeriod"/>
            </a:pPr>
            <a:endParaRPr lang="en-US" sz="1200" dirty="0">
              <a:solidFill>
                <a:srgbClr val="292929"/>
              </a:solidFill>
            </a:endParaRPr>
          </a:p>
        </p:txBody>
      </p:sp>
      <p:sp>
        <p:nvSpPr>
          <p:cNvPr id="13" name="TextBox 12"/>
          <p:cNvSpPr txBox="1"/>
          <p:nvPr/>
        </p:nvSpPr>
        <p:spPr>
          <a:xfrm>
            <a:off x="3563528" y="1874082"/>
            <a:ext cx="2202024" cy="3293209"/>
          </a:xfrm>
          <a:prstGeom prst="rect">
            <a:avLst/>
          </a:prstGeom>
          <a:noFill/>
        </p:spPr>
        <p:txBody>
          <a:bodyPr wrap="square" lIns="0" tIns="0" rIns="0" bIns="0" rtlCol="0">
            <a:spAutoFit/>
          </a:bodyPr>
          <a:lstStyle/>
          <a:p>
            <a:r>
              <a:rPr lang="en-US" sz="1400" b="1" dirty="0" err="1">
                <a:gradFill>
                  <a:gsLst>
                    <a:gs pos="0">
                      <a:srgbClr val="292929"/>
                    </a:gs>
                    <a:gs pos="86000">
                      <a:srgbClr val="292929"/>
                    </a:gs>
                  </a:gsLst>
                  <a:lin ang="5400000" scaled="0"/>
                </a:gradFill>
              </a:rPr>
              <a:t>HDInsight</a:t>
            </a:r>
            <a:endParaRPr lang="en-US" sz="1400" b="1" dirty="0">
              <a:gradFill>
                <a:gsLst>
                  <a:gs pos="0">
                    <a:srgbClr val="292929"/>
                  </a:gs>
                  <a:gs pos="86000">
                    <a:srgbClr val="292929"/>
                  </a:gs>
                </a:gsLst>
                <a:lin ang="5400000" scaled="0"/>
              </a:gradFill>
            </a:endParaRPr>
          </a:p>
          <a:p>
            <a:pPr marL="228600" indent="-228600">
              <a:buFont typeface="+mj-lt"/>
              <a:buAutoNum type="arabicPeriod"/>
            </a:pPr>
            <a:r>
              <a:rPr lang="en-US" sz="1200" dirty="0" smtClean="0">
                <a:gradFill>
                  <a:gsLst>
                    <a:gs pos="0">
                      <a:srgbClr val="292929"/>
                    </a:gs>
                    <a:gs pos="86000">
                      <a:srgbClr val="292929"/>
                    </a:gs>
                  </a:gsLst>
                  <a:lin ang="5400000" scaled="0"/>
                </a:gradFill>
              </a:rPr>
              <a:t>Support for Storm</a:t>
            </a:r>
          </a:p>
          <a:p>
            <a:pPr marL="228600" indent="-228600">
              <a:buFont typeface="+mj-lt"/>
              <a:buAutoNum type="arabicPeriod"/>
            </a:pPr>
            <a:r>
              <a:rPr lang="en-US" sz="1200" dirty="0" smtClean="0">
                <a:gradFill>
                  <a:gsLst>
                    <a:gs pos="0">
                      <a:srgbClr val="292929"/>
                    </a:gs>
                    <a:gs pos="86000">
                      <a:srgbClr val="292929"/>
                    </a:gs>
                  </a:gsLst>
                  <a:lin ang="5400000" scaled="0"/>
                </a:gradFill>
              </a:rPr>
              <a:t>Support for </a:t>
            </a:r>
            <a:r>
              <a:rPr lang="en-US" sz="1200" dirty="0" err="1" smtClean="0">
                <a:gradFill>
                  <a:gsLst>
                    <a:gs pos="0">
                      <a:srgbClr val="292929"/>
                    </a:gs>
                    <a:gs pos="86000">
                      <a:srgbClr val="292929"/>
                    </a:gs>
                  </a:gsLst>
                  <a:lin ang="5400000" scaled="0"/>
                </a:gradFill>
              </a:rPr>
              <a:t>Hbase</a:t>
            </a:r>
            <a:endParaRPr lang="en-US" sz="1200" dirty="0" smtClean="0">
              <a:gradFill>
                <a:gsLst>
                  <a:gs pos="0">
                    <a:srgbClr val="292929"/>
                  </a:gs>
                  <a:gs pos="86000">
                    <a:srgbClr val="292929"/>
                  </a:gs>
                </a:gsLst>
                <a:lin ang="5400000" scaled="0"/>
              </a:gradFill>
            </a:endParaRPr>
          </a:p>
          <a:p>
            <a:pPr marL="228600" indent="-228600">
              <a:buFont typeface="+mj-lt"/>
              <a:buAutoNum type="arabicPeriod"/>
            </a:pPr>
            <a:r>
              <a:rPr lang="en-US" sz="1200" dirty="0" smtClean="0">
                <a:gradFill>
                  <a:gsLst>
                    <a:gs pos="0">
                      <a:srgbClr val="292929"/>
                    </a:gs>
                    <a:gs pos="86000">
                      <a:srgbClr val="292929"/>
                    </a:gs>
                  </a:gsLst>
                  <a:lin ang="5400000" scaled="0"/>
                </a:gradFill>
              </a:rPr>
              <a:t>HDInsight GA Q2, FY14</a:t>
            </a:r>
          </a:p>
          <a:p>
            <a:pPr marL="228600" indent="-228600">
              <a:buFont typeface="+mj-lt"/>
              <a:buAutoNum type="arabicPeriod"/>
            </a:pPr>
            <a:r>
              <a:rPr lang="en-US" sz="1200" dirty="0" smtClean="0">
                <a:gradFill>
                  <a:gsLst>
                    <a:gs pos="0">
                      <a:srgbClr val="292929"/>
                    </a:gs>
                    <a:gs pos="86000">
                      <a:srgbClr val="292929"/>
                    </a:gs>
                  </a:gsLst>
                  <a:lin ang="5400000" scaled="0"/>
                </a:gradFill>
              </a:rPr>
              <a:t>Hadoop </a:t>
            </a:r>
            <a:r>
              <a:rPr lang="en-US" sz="1200" dirty="0">
                <a:gradFill>
                  <a:gsLst>
                    <a:gs pos="0">
                      <a:srgbClr val="292929"/>
                    </a:gs>
                    <a:gs pos="86000">
                      <a:srgbClr val="292929"/>
                    </a:gs>
                  </a:gsLst>
                  <a:lin ang="5400000" scaled="0"/>
                </a:gradFill>
              </a:rPr>
              <a:t>2.2 support</a:t>
            </a:r>
          </a:p>
          <a:p>
            <a:pPr marL="228600" indent="-228600">
              <a:buFont typeface="+mj-lt"/>
              <a:buAutoNum type="arabicPeriod"/>
            </a:pPr>
            <a:r>
              <a:rPr lang="en-US" sz="1200" dirty="0">
                <a:gradFill>
                  <a:gsLst>
                    <a:gs pos="0">
                      <a:srgbClr val="292929"/>
                    </a:gs>
                    <a:gs pos="86000">
                      <a:srgbClr val="292929"/>
                    </a:gs>
                  </a:gsLst>
                  <a:lin ang="5400000" scaled="0"/>
                </a:gradFill>
              </a:rPr>
              <a:t>Hadoop 2.4 </a:t>
            </a:r>
            <a:r>
              <a:rPr lang="en-US" sz="1200" dirty="0" smtClean="0">
                <a:gradFill>
                  <a:gsLst>
                    <a:gs pos="0">
                      <a:srgbClr val="292929"/>
                    </a:gs>
                    <a:gs pos="86000">
                      <a:srgbClr val="292929"/>
                    </a:gs>
                  </a:gsLst>
                  <a:lin ang="5400000" scaled="0"/>
                </a:gradFill>
              </a:rPr>
              <a:t>support</a:t>
            </a:r>
          </a:p>
          <a:p>
            <a:pPr marL="228600" indent="-228600">
              <a:buFont typeface="+mj-lt"/>
              <a:buAutoNum type="arabicPeriod"/>
            </a:pPr>
            <a:r>
              <a:rPr lang="en-US" sz="1200" dirty="0" smtClean="0">
                <a:gradFill>
                  <a:gsLst>
                    <a:gs pos="0">
                      <a:srgbClr val="292929"/>
                    </a:gs>
                    <a:gs pos="86000">
                      <a:srgbClr val="292929"/>
                    </a:gs>
                  </a:gsLst>
                  <a:lin ang="5400000" scaled="0"/>
                </a:gradFill>
              </a:rPr>
              <a:t>Contributions to Hadoop (improve Hive query 100x)</a:t>
            </a:r>
            <a:endParaRPr lang="en-US" sz="1200" dirty="0">
              <a:gradFill>
                <a:gsLst>
                  <a:gs pos="0">
                    <a:srgbClr val="292929"/>
                  </a:gs>
                  <a:gs pos="86000">
                    <a:srgbClr val="292929"/>
                  </a:gs>
                </a:gsLst>
                <a:lin ang="5400000" scaled="0"/>
              </a:gradFill>
            </a:endParaRPr>
          </a:p>
          <a:p>
            <a:pPr marL="228600" indent="-228600">
              <a:buFont typeface="+mj-lt"/>
              <a:buAutoNum type="arabicPeriod"/>
            </a:pPr>
            <a:r>
              <a:rPr lang="en-US" sz="1200" dirty="0">
                <a:gradFill>
                  <a:gsLst>
                    <a:gs pos="0">
                      <a:srgbClr val="292929"/>
                    </a:gs>
                    <a:gs pos="86000">
                      <a:srgbClr val="292929"/>
                    </a:gs>
                  </a:gsLst>
                  <a:lin ang="5400000" scaled="0"/>
                </a:gradFill>
              </a:rPr>
              <a:t>.NET 4.5 support</a:t>
            </a:r>
          </a:p>
          <a:p>
            <a:pPr marL="228600" indent="-228600">
              <a:buFont typeface="+mj-lt"/>
              <a:buAutoNum type="arabicPeriod"/>
            </a:pPr>
            <a:r>
              <a:rPr lang="en-US" sz="1200" dirty="0">
                <a:gradFill>
                  <a:gsLst>
                    <a:gs pos="0">
                      <a:srgbClr val="292929"/>
                    </a:gs>
                    <a:gs pos="86000">
                      <a:srgbClr val="292929"/>
                    </a:gs>
                  </a:gsLst>
                  <a:lin ang="5400000" scaled="0"/>
                </a:gradFill>
              </a:rPr>
              <a:t>Audit + Operation history</a:t>
            </a:r>
          </a:p>
          <a:p>
            <a:pPr marL="228600" indent="-228600">
              <a:buFont typeface="+mj-lt"/>
              <a:buAutoNum type="arabicPeriod"/>
            </a:pPr>
            <a:r>
              <a:rPr lang="en-US" sz="1200" dirty="0" smtClean="0">
                <a:gradFill>
                  <a:gsLst>
                    <a:gs pos="0">
                      <a:srgbClr val="292929"/>
                    </a:gs>
                    <a:gs pos="86000">
                      <a:srgbClr val="292929"/>
                    </a:gs>
                  </a:gsLst>
                  <a:lin ang="5400000" scaled="0"/>
                </a:gradFill>
              </a:rPr>
              <a:t>YARN support</a:t>
            </a:r>
          </a:p>
          <a:p>
            <a:pPr marL="228600" indent="-228600">
              <a:buFont typeface="+mj-lt"/>
              <a:buAutoNum type="arabicPeriod"/>
            </a:pPr>
            <a:r>
              <a:rPr lang="en-US" sz="1200" dirty="0" err="1" smtClean="0">
                <a:gradFill>
                  <a:gsLst>
                    <a:gs pos="0">
                      <a:srgbClr val="292929"/>
                    </a:gs>
                    <a:gs pos="86000">
                      <a:srgbClr val="292929"/>
                    </a:gs>
                  </a:gsLst>
                  <a:lin ang="5400000" scaled="0"/>
                </a:gradFill>
              </a:rPr>
              <a:t>HBase</a:t>
            </a:r>
            <a:r>
              <a:rPr lang="en-US" sz="1200" dirty="0" smtClean="0">
                <a:gradFill>
                  <a:gsLst>
                    <a:gs pos="0">
                      <a:srgbClr val="292929"/>
                    </a:gs>
                    <a:gs pos="86000">
                      <a:srgbClr val="292929"/>
                    </a:gs>
                  </a:gsLst>
                  <a:lin ang="5400000" scaled="0"/>
                </a:gradFill>
              </a:rPr>
              <a:t> public preview</a:t>
            </a:r>
          </a:p>
          <a:p>
            <a:pPr marL="228600" indent="-228600">
              <a:buFont typeface="+mj-lt"/>
              <a:buAutoNum type="arabicPeriod"/>
            </a:pPr>
            <a:r>
              <a:rPr lang="en-US" sz="1200" dirty="0" smtClean="0">
                <a:gradFill>
                  <a:gsLst>
                    <a:gs pos="0">
                      <a:srgbClr val="292929"/>
                    </a:gs>
                    <a:gs pos="86000">
                      <a:srgbClr val="292929"/>
                    </a:gs>
                  </a:gsLst>
                  <a:lin ang="5400000" scaled="0"/>
                </a:gradFill>
              </a:rPr>
              <a:t>Mahout support</a:t>
            </a:r>
          </a:p>
          <a:p>
            <a:pPr marL="228600" indent="-228600">
              <a:buFont typeface="+mj-lt"/>
              <a:buAutoNum type="arabicPeriod"/>
            </a:pPr>
            <a:r>
              <a:rPr lang="en-US" sz="1200" dirty="0" smtClean="0">
                <a:gradFill>
                  <a:gsLst>
                    <a:gs pos="0">
                      <a:srgbClr val="292929"/>
                    </a:gs>
                    <a:gs pos="86000">
                      <a:srgbClr val="292929"/>
                    </a:gs>
                  </a:gsLst>
                  <a:lin ang="5400000" scaled="0"/>
                </a:gradFill>
              </a:rPr>
              <a:t>Global datacenter presence</a:t>
            </a:r>
          </a:p>
          <a:p>
            <a:pPr marL="228600" indent="-228600">
              <a:buFont typeface="+mj-lt"/>
              <a:buAutoNum type="arabicPeriod"/>
            </a:pPr>
            <a:endParaRPr lang="en-US" sz="1200" dirty="0">
              <a:gradFill>
                <a:gsLst>
                  <a:gs pos="0">
                    <a:srgbClr val="292929"/>
                  </a:gs>
                  <a:gs pos="86000">
                    <a:srgbClr val="292929"/>
                  </a:gs>
                </a:gsLst>
                <a:lin ang="5400000" scaled="0"/>
              </a:gradFill>
            </a:endParaRPr>
          </a:p>
          <a:p>
            <a:endParaRPr lang="en-US" sz="3200" dirty="0" err="1">
              <a:gradFill>
                <a:gsLst>
                  <a:gs pos="0">
                    <a:srgbClr val="292929"/>
                  </a:gs>
                  <a:gs pos="86000">
                    <a:srgbClr val="292929"/>
                  </a:gs>
                </a:gsLst>
                <a:lin ang="5400000" scaled="0"/>
              </a:gradFill>
            </a:endParaRPr>
          </a:p>
        </p:txBody>
      </p:sp>
      <p:sp>
        <p:nvSpPr>
          <p:cNvPr id="14" name="Rectangle 13"/>
          <p:cNvSpPr/>
          <p:nvPr/>
        </p:nvSpPr>
        <p:spPr>
          <a:xfrm>
            <a:off x="651301" y="3986200"/>
            <a:ext cx="2463808" cy="393954"/>
          </a:xfrm>
          <a:prstGeom prst="rect">
            <a:avLst/>
          </a:prstGeom>
        </p:spPr>
        <p:txBody>
          <a:bodyPr wrap="square">
            <a:spAutoFit/>
          </a:bodyPr>
          <a:lstStyle/>
          <a:p>
            <a:pPr>
              <a:lnSpc>
                <a:spcPct val="70000"/>
              </a:lnSpc>
            </a:pPr>
            <a:r>
              <a:rPr lang="en-US" sz="1400" b="1" dirty="0">
                <a:solidFill>
                  <a:srgbClr val="292929"/>
                </a:solidFill>
              </a:rPr>
              <a:t>SQL </a:t>
            </a:r>
            <a:r>
              <a:rPr lang="en-US" sz="1400" b="1" dirty="0" smtClean="0">
                <a:solidFill>
                  <a:srgbClr val="292929"/>
                </a:solidFill>
              </a:rPr>
              <a:t>Database Basic, Standard  &amp; Premium SKUs </a:t>
            </a:r>
            <a:endParaRPr lang="en-US" sz="1400" b="1" dirty="0">
              <a:solidFill>
                <a:srgbClr val="292929"/>
              </a:solidFill>
            </a:endParaRPr>
          </a:p>
        </p:txBody>
      </p:sp>
      <p:sp>
        <p:nvSpPr>
          <p:cNvPr id="16" name="Rectangle 15"/>
          <p:cNvSpPr/>
          <p:nvPr/>
        </p:nvSpPr>
        <p:spPr>
          <a:xfrm>
            <a:off x="6213971" y="1874082"/>
            <a:ext cx="3115086" cy="2606867"/>
          </a:xfrm>
          <a:prstGeom prst="rect">
            <a:avLst/>
          </a:prstGeom>
        </p:spPr>
        <p:txBody>
          <a:bodyPr wrap="square">
            <a:spAutoFit/>
          </a:bodyPr>
          <a:lstStyle/>
          <a:p>
            <a:pPr>
              <a:lnSpc>
                <a:spcPct val="70000"/>
              </a:lnSpc>
              <a:spcBef>
                <a:spcPts val="1200"/>
              </a:spcBef>
              <a:spcAft>
                <a:spcPts val="600"/>
              </a:spcAft>
            </a:pPr>
            <a:r>
              <a:rPr lang="en-US" sz="1400" b="1" dirty="0" smtClean="0">
                <a:solidFill>
                  <a:srgbClr val="292929"/>
                </a:solidFill>
              </a:rPr>
              <a:t>Dat</a:t>
            </a:r>
            <a:r>
              <a:rPr lang="en-US" sz="1400" b="1" dirty="0" smtClean="0">
                <a:solidFill>
                  <a:srgbClr val="292929"/>
                </a:solidFill>
              </a:rPr>
              <a:t>a Factory(Preview)</a:t>
            </a:r>
          </a:p>
          <a:p>
            <a:pPr>
              <a:lnSpc>
                <a:spcPct val="70000"/>
              </a:lnSpc>
              <a:spcBef>
                <a:spcPts val="1200"/>
              </a:spcBef>
              <a:spcAft>
                <a:spcPts val="600"/>
              </a:spcAft>
            </a:pPr>
            <a:r>
              <a:rPr lang="en-US" sz="1400" b="1" dirty="0" smtClean="0">
                <a:solidFill>
                  <a:srgbClr val="292929"/>
                </a:solidFill>
              </a:rPr>
              <a:t>Stream Analytics(Preview)</a:t>
            </a:r>
          </a:p>
          <a:p>
            <a:pPr>
              <a:lnSpc>
                <a:spcPct val="70000"/>
              </a:lnSpc>
              <a:spcBef>
                <a:spcPts val="1200"/>
              </a:spcBef>
              <a:spcAft>
                <a:spcPts val="600"/>
              </a:spcAft>
            </a:pPr>
            <a:r>
              <a:rPr lang="en-US" sz="1400" b="1" dirty="0" smtClean="0">
                <a:solidFill>
                  <a:srgbClr val="292929"/>
                </a:solidFill>
              </a:rPr>
              <a:t>Machine </a:t>
            </a:r>
            <a:r>
              <a:rPr lang="en-US" sz="1400" b="1" dirty="0" smtClean="0">
                <a:solidFill>
                  <a:srgbClr val="292929"/>
                </a:solidFill>
              </a:rPr>
              <a:t>Learning (Preview)</a:t>
            </a:r>
          </a:p>
          <a:p>
            <a:pPr>
              <a:lnSpc>
                <a:spcPct val="70000"/>
              </a:lnSpc>
              <a:spcBef>
                <a:spcPts val="1200"/>
              </a:spcBef>
              <a:spcAft>
                <a:spcPts val="600"/>
              </a:spcAft>
            </a:pPr>
            <a:r>
              <a:rPr lang="en-US" sz="1400" b="1" dirty="0" smtClean="0">
                <a:solidFill>
                  <a:srgbClr val="292929"/>
                </a:solidFill>
              </a:rPr>
              <a:t>Azure Search</a:t>
            </a:r>
            <a:r>
              <a:rPr lang="en-US" sz="1400" b="1" dirty="0">
                <a:solidFill>
                  <a:srgbClr val="292929"/>
                </a:solidFill>
              </a:rPr>
              <a:t>(Preview)</a:t>
            </a:r>
          </a:p>
          <a:p>
            <a:pPr>
              <a:lnSpc>
                <a:spcPct val="70000"/>
              </a:lnSpc>
              <a:spcBef>
                <a:spcPts val="1200"/>
              </a:spcBef>
              <a:spcAft>
                <a:spcPts val="600"/>
              </a:spcAft>
            </a:pPr>
            <a:r>
              <a:rPr lang="en-US" sz="1400" b="1" dirty="0">
                <a:solidFill>
                  <a:srgbClr val="292929"/>
                </a:solidFill>
              </a:rPr>
              <a:t>DocumentDB(Preview)</a:t>
            </a:r>
          </a:p>
          <a:p>
            <a:pPr>
              <a:lnSpc>
                <a:spcPct val="70000"/>
              </a:lnSpc>
              <a:spcBef>
                <a:spcPts val="1200"/>
              </a:spcBef>
            </a:pPr>
            <a:r>
              <a:rPr lang="en-US" sz="1400" b="1" dirty="0" smtClean="0">
                <a:solidFill>
                  <a:srgbClr val="292929"/>
                </a:solidFill>
              </a:rPr>
              <a:t>Intelligent Systems </a:t>
            </a:r>
            <a:r>
              <a:rPr lang="en-US" sz="1400" b="1" dirty="0">
                <a:solidFill>
                  <a:srgbClr val="292929"/>
                </a:solidFill>
              </a:rPr>
              <a:t>Service(IOT) (Preview)</a:t>
            </a:r>
          </a:p>
          <a:p>
            <a:pPr>
              <a:lnSpc>
                <a:spcPct val="70000"/>
              </a:lnSpc>
              <a:spcBef>
                <a:spcPts val="1200"/>
              </a:spcBef>
            </a:pPr>
            <a:endParaRPr lang="en-US" sz="1400" b="1" dirty="0" smtClean="0">
              <a:solidFill>
                <a:srgbClr val="292929"/>
              </a:solidFill>
            </a:endParaRPr>
          </a:p>
        </p:txBody>
      </p:sp>
    </p:spTree>
    <p:extLst>
      <p:ext uri="{BB962C8B-B14F-4D97-AF65-F5344CB8AC3E}">
        <p14:creationId xmlns:p14="http://schemas.microsoft.com/office/powerpoint/2010/main" val="192828699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Innovations in the last 18months</a:t>
            </a:r>
            <a:endParaRPr lang="en-US" dirty="0"/>
          </a:p>
        </p:txBody>
      </p:sp>
      <p:sp>
        <p:nvSpPr>
          <p:cNvPr id="6" name="TextBox 5"/>
          <p:cNvSpPr txBox="1"/>
          <p:nvPr/>
        </p:nvSpPr>
        <p:spPr>
          <a:xfrm>
            <a:off x="478971" y="1143000"/>
            <a:ext cx="8675915" cy="627864"/>
          </a:xfrm>
          <a:prstGeom prst="rect">
            <a:avLst/>
          </a:prstGeom>
          <a:noFill/>
        </p:spPr>
        <p:txBody>
          <a:bodyPr wrap="square" lIns="182880" tIns="146304" rIns="182880" bIns="146304" rtlCol="0">
            <a:spAutoFit/>
          </a:bodyPr>
          <a:lstStyle/>
          <a:p>
            <a:pPr>
              <a:lnSpc>
                <a:spcPct val="90000"/>
              </a:lnSpc>
            </a:pPr>
            <a:r>
              <a:rPr lang="en-US" sz="2400" spc="-50" dirty="0" smtClean="0">
                <a:solidFill>
                  <a:srgbClr val="00B0F0"/>
                </a:solidFill>
              </a:rPr>
              <a:t>Identity &amp; Access Management </a:t>
            </a:r>
          </a:p>
        </p:txBody>
      </p:sp>
      <p:sp>
        <p:nvSpPr>
          <p:cNvPr id="8" name="Rectangle 7"/>
          <p:cNvSpPr/>
          <p:nvPr/>
        </p:nvSpPr>
        <p:spPr>
          <a:xfrm>
            <a:off x="478971" y="1885631"/>
            <a:ext cx="6096000" cy="4047262"/>
          </a:xfrm>
          <a:prstGeom prst="rect">
            <a:avLst/>
          </a:prstGeom>
        </p:spPr>
        <p:txBody>
          <a:bodyPr>
            <a:spAutoFit/>
          </a:bodyPr>
          <a:lstStyle/>
          <a:p>
            <a:r>
              <a:rPr lang="en-US" sz="1400" b="1" dirty="0" smtClean="0"/>
              <a:t>Azure </a:t>
            </a:r>
            <a:r>
              <a:rPr lang="en-US" sz="1400" b="1" dirty="0"/>
              <a:t>AD </a:t>
            </a:r>
            <a:r>
              <a:rPr lang="en-US" sz="1400" b="1" dirty="0" smtClean="0"/>
              <a:t>Premium</a:t>
            </a:r>
          </a:p>
          <a:p>
            <a:pPr marL="228600" indent="-228600">
              <a:buFont typeface="+mj-lt"/>
              <a:buAutoNum type="arabicPeriod"/>
            </a:pPr>
            <a:r>
              <a:rPr lang="en-US" sz="1200" dirty="0"/>
              <a:t>Extend on-premises directories to the cloud (</a:t>
            </a:r>
            <a:r>
              <a:rPr lang="en-US" sz="1200" dirty="0" err="1"/>
              <a:t>Dirsync</a:t>
            </a:r>
            <a:r>
              <a:rPr lang="en-US" sz="1200" dirty="0"/>
              <a:t> new versions, Azure AD Sync)</a:t>
            </a:r>
          </a:p>
          <a:p>
            <a:pPr marL="228600" indent="-228600">
              <a:buFont typeface="+mj-lt"/>
              <a:buAutoNum type="arabicPeriod"/>
            </a:pPr>
            <a:r>
              <a:rPr lang="en-US" sz="1200" dirty="0"/>
              <a:t>Single sign-on to thousands pre-integrated popular SaaS applications</a:t>
            </a:r>
          </a:p>
          <a:p>
            <a:pPr marL="228600" indent="-228600">
              <a:buFont typeface="+mj-lt"/>
              <a:buAutoNum type="arabicPeriod"/>
            </a:pPr>
            <a:r>
              <a:rPr lang="en-US" sz="1200" dirty="0"/>
              <a:t>User and group provisioning to 3</a:t>
            </a:r>
            <a:r>
              <a:rPr lang="en-US" sz="1200" baseline="30000" dirty="0"/>
              <a:t>rd</a:t>
            </a:r>
            <a:r>
              <a:rPr lang="en-US" sz="1200" dirty="0"/>
              <a:t> party SaaS applications</a:t>
            </a:r>
          </a:p>
          <a:p>
            <a:pPr marL="228600" indent="-228600">
              <a:buFont typeface="+mj-lt"/>
              <a:buAutoNum type="arabicPeriod"/>
            </a:pPr>
            <a:r>
              <a:rPr lang="en-US" sz="1200" dirty="0"/>
              <a:t>Self-service password reset with write-back to on-premises directories</a:t>
            </a:r>
          </a:p>
          <a:p>
            <a:pPr marL="228600" indent="-228600">
              <a:buFont typeface="+mj-lt"/>
              <a:buAutoNum type="arabicPeriod"/>
            </a:pPr>
            <a:r>
              <a:rPr lang="en-US" sz="1200" dirty="0"/>
              <a:t>Group Management Delegation </a:t>
            </a:r>
          </a:p>
          <a:p>
            <a:pPr marL="228600" indent="-228600">
              <a:buFont typeface="+mj-lt"/>
              <a:buAutoNum type="arabicPeriod"/>
            </a:pPr>
            <a:r>
              <a:rPr lang="en-US" sz="1200" dirty="0"/>
              <a:t>Machine learning-based security and usage reports</a:t>
            </a:r>
          </a:p>
          <a:p>
            <a:pPr marL="228600" indent="-228600">
              <a:buFont typeface="+mj-lt"/>
              <a:buAutoNum type="arabicPeriod"/>
            </a:pPr>
            <a:r>
              <a:rPr lang="en-US" sz="1200" dirty="0"/>
              <a:t>Logon screen and end-user environment customization</a:t>
            </a:r>
          </a:p>
          <a:p>
            <a:pPr marL="228600" indent="-228600">
              <a:buFont typeface="+mj-lt"/>
              <a:buAutoNum type="arabicPeriod"/>
            </a:pPr>
            <a:r>
              <a:rPr lang="en-US" sz="1200" dirty="0"/>
              <a:t>Azure Multi-Factor Authentication </a:t>
            </a:r>
          </a:p>
          <a:p>
            <a:pPr marL="228600" indent="-228600">
              <a:buFont typeface="+mj-lt"/>
              <a:buAutoNum type="arabicPeriod"/>
            </a:pPr>
            <a:r>
              <a:rPr lang="en-US" sz="1200" dirty="0"/>
              <a:t>Cloud App Discovery : An easy way to discover SaaS applications used by end-user</a:t>
            </a:r>
          </a:p>
          <a:p>
            <a:pPr marL="228600" indent="-228600">
              <a:buFont typeface="+mj-lt"/>
              <a:buAutoNum type="arabicPeriod"/>
            </a:pPr>
            <a:r>
              <a:rPr lang="en-US" sz="1200" dirty="0"/>
              <a:t>Azure AD Application Proxy: Publish internal application to external </a:t>
            </a:r>
            <a:r>
              <a:rPr lang="en-US" sz="1200" dirty="0" smtClean="0"/>
              <a:t>users</a:t>
            </a:r>
          </a:p>
          <a:p>
            <a:endParaRPr lang="en-US" sz="1200" dirty="0" smtClean="0"/>
          </a:p>
          <a:p>
            <a:pPr>
              <a:spcBef>
                <a:spcPts val="600"/>
              </a:spcBef>
            </a:pPr>
            <a:r>
              <a:rPr lang="en-US" sz="1200" b="1" dirty="0"/>
              <a:t>Azure AD </a:t>
            </a:r>
            <a:r>
              <a:rPr lang="en-US" sz="1200" b="1" dirty="0" smtClean="0"/>
              <a:t>Basic</a:t>
            </a:r>
          </a:p>
          <a:p>
            <a:pPr marL="228600" indent="-228600">
              <a:buFont typeface="+mj-lt"/>
              <a:buAutoNum type="arabicPeriod"/>
            </a:pPr>
            <a:r>
              <a:rPr lang="en-US" sz="1200" dirty="0"/>
              <a:t>Extend on-premises directories to the cloud (</a:t>
            </a:r>
            <a:r>
              <a:rPr lang="en-US" sz="1200" dirty="0" err="1"/>
              <a:t>Dirsync</a:t>
            </a:r>
            <a:r>
              <a:rPr lang="en-US" sz="1200" dirty="0"/>
              <a:t> new versions, Azure AD Sync)</a:t>
            </a:r>
          </a:p>
          <a:p>
            <a:pPr marL="228600" indent="-228600">
              <a:buFont typeface="+mj-lt"/>
              <a:buAutoNum type="arabicPeriod"/>
            </a:pPr>
            <a:r>
              <a:rPr lang="en-US" sz="1200" dirty="0"/>
              <a:t>Single sign-on to thousands pre-integrated popular SaaS applications</a:t>
            </a:r>
          </a:p>
          <a:p>
            <a:pPr marL="228600" indent="-228600">
              <a:buFont typeface="+mj-lt"/>
              <a:buAutoNum type="arabicPeriod"/>
            </a:pPr>
            <a:r>
              <a:rPr lang="en-US" sz="1200" dirty="0"/>
              <a:t>User and group provisioning to 3</a:t>
            </a:r>
            <a:r>
              <a:rPr lang="en-US" sz="1200" baseline="30000" dirty="0"/>
              <a:t>rd</a:t>
            </a:r>
            <a:r>
              <a:rPr lang="en-US" sz="1200" dirty="0"/>
              <a:t> party SaaS applications</a:t>
            </a:r>
          </a:p>
          <a:p>
            <a:pPr>
              <a:spcBef>
                <a:spcPts val="600"/>
              </a:spcBef>
            </a:pPr>
            <a:endParaRPr lang="en-US" sz="1200" dirty="0"/>
          </a:p>
          <a:p>
            <a:pPr>
              <a:spcBef>
                <a:spcPts val="600"/>
              </a:spcBef>
            </a:pPr>
            <a:r>
              <a:rPr lang="en-US" sz="1200" b="1" dirty="0" smtClean="0"/>
              <a:t>Role Base Access Control(preview)</a:t>
            </a:r>
          </a:p>
          <a:p>
            <a:endParaRPr lang="en-US" sz="1200" dirty="0"/>
          </a:p>
          <a:p>
            <a:r>
              <a:rPr lang="en-US" sz="1200" b="1" dirty="0" smtClean="0"/>
              <a:t>Azure </a:t>
            </a:r>
            <a:r>
              <a:rPr lang="en-US" sz="1200" b="1" dirty="0" smtClean="0"/>
              <a:t>RemoteApp</a:t>
            </a:r>
            <a:endParaRPr lang="en-US" sz="1200" b="1" dirty="0"/>
          </a:p>
        </p:txBody>
      </p:sp>
    </p:spTree>
    <p:extLst>
      <p:ext uri="{BB962C8B-B14F-4D97-AF65-F5344CB8AC3E}">
        <p14:creationId xmlns:p14="http://schemas.microsoft.com/office/powerpoint/2010/main" val="92800230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Endorsement</a:t>
            </a:r>
            <a:endParaRPr lang="en-US" dirty="0"/>
          </a:p>
        </p:txBody>
      </p:sp>
      <p:pic>
        <p:nvPicPr>
          <p:cNvPr id="3" name="MQ 20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48270" y="2435578"/>
            <a:ext cx="2783013" cy="2785731"/>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2541" y="2420635"/>
            <a:ext cx="2841951" cy="2762308"/>
          </a:xfrm>
          <a:prstGeom prst="rect">
            <a:avLst/>
          </a:prstGeom>
        </p:spPr>
      </p:pic>
      <p:sp>
        <p:nvSpPr>
          <p:cNvPr id="5" name="TextBox 4"/>
          <p:cNvSpPr txBox="1"/>
          <p:nvPr/>
        </p:nvSpPr>
        <p:spPr>
          <a:xfrm>
            <a:off x="3394493" y="1775348"/>
            <a:ext cx="2766358"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Cloud </a:t>
            </a:r>
            <a:r>
              <a:rPr lang="en-US" sz="1224" b="1" i="1" dirty="0">
                <a:solidFill>
                  <a:srgbClr val="0072C6"/>
                </a:solidFill>
              </a:rPr>
              <a:t>Infrastructure as a Service</a:t>
            </a:r>
            <a:r>
              <a:rPr lang="en-US" sz="1224" i="1" dirty="0">
                <a:solidFill>
                  <a:srgbClr val="0072C6"/>
                </a:solidFill>
              </a:rPr>
              <a:t>(</a:t>
            </a:r>
            <a:r>
              <a:rPr lang="en-US" sz="1224" i="1" dirty="0" err="1">
                <a:solidFill>
                  <a:srgbClr val="0072C6"/>
                </a:solidFill>
              </a:rPr>
              <a:t>IaaS</a:t>
            </a:r>
            <a:r>
              <a:rPr lang="en-US" sz="1224" i="1" dirty="0">
                <a:solidFill>
                  <a:srgbClr val="0072C6"/>
                </a:solidFill>
              </a:rPr>
              <a:t>)</a:t>
            </a:r>
          </a:p>
        </p:txBody>
      </p:sp>
      <p:sp>
        <p:nvSpPr>
          <p:cNvPr id="6" name="TextBox 5"/>
          <p:cNvSpPr txBox="1"/>
          <p:nvPr/>
        </p:nvSpPr>
        <p:spPr>
          <a:xfrm>
            <a:off x="526885" y="1786052"/>
            <a:ext cx="2884262" cy="877753"/>
          </a:xfrm>
          <a:prstGeom prst="rect">
            <a:avLst/>
          </a:prstGeom>
          <a:noFill/>
        </p:spPr>
        <p:txBody>
          <a:bodyPr wrap="square" lIns="186521" tIns="149217" rIns="186521" bIns="149217" rtlCol="0">
            <a:spAutoFit/>
          </a:bodyPr>
          <a:lstStyle/>
          <a:p>
            <a:r>
              <a:rPr lang="en-US" sz="1224" i="1" dirty="0">
                <a:solidFill>
                  <a:srgbClr val="0072C6"/>
                </a:solidFill>
              </a:rPr>
              <a:t>Gartner Magic Quadrant for Enterprise </a:t>
            </a:r>
            <a:r>
              <a:rPr lang="en-US" sz="1224" b="1" i="1" dirty="0">
                <a:solidFill>
                  <a:srgbClr val="0072C6"/>
                </a:solidFill>
              </a:rPr>
              <a:t>Application Platform as a Service</a:t>
            </a:r>
            <a:r>
              <a:rPr lang="en-US" sz="1224" i="1" dirty="0">
                <a:solidFill>
                  <a:srgbClr val="0072C6"/>
                </a:solidFill>
              </a:rPr>
              <a:t>(</a:t>
            </a:r>
            <a:r>
              <a:rPr lang="en-US" sz="1224" i="1" dirty="0" err="1">
                <a:solidFill>
                  <a:srgbClr val="0072C6"/>
                </a:solidFill>
              </a:rPr>
              <a:t>PaaS</a:t>
            </a:r>
            <a:r>
              <a:rPr lang="en-US" sz="1224" i="1" dirty="0">
                <a:solidFill>
                  <a:srgbClr val="0072C6"/>
                </a:solidFill>
              </a:rPr>
              <a:t>)</a:t>
            </a:r>
          </a:p>
        </p:txBody>
      </p:sp>
      <p:sp>
        <p:nvSpPr>
          <p:cNvPr id="7" name="TextBox 6"/>
          <p:cNvSpPr txBox="1"/>
          <p:nvPr/>
        </p:nvSpPr>
        <p:spPr>
          <a:xfrm>
            <a:off x="6174167" y="1796725"/>
            <a:ext cx="2845289"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Public Cloud Storage Services</a:t>
            </a:r>
          </a:p>
        </p:txBody>
      </p:sp>
      <p:sp>
        <p:nvSpPr>
          <p:cNvPr id="8" name="TextBox 7"/>
          <p:cNvSpPr txBox="1"/>
          <p:nvPr/>
        </p:nvSpPr>
        <p:spPr>
          <a:xfrm>
            <a:off x="8994303" y="1796725"/>
            <a:ext cx="2682435" cy="685617"/>
          </a:xfrm>
          <a:prstGeom prst="rect">
            <a:avLst/>
          </a:prstGeom>
          <a:noFill/>
        </p:spPr>
        <p:txBody>
          <a:bodyPr wrap="square" lIns="186521" tIns="149217" rIns="186521" bIns="149217" rtlCol="0">
            <a:spAutoFit/>
          </a:bodyPr>
          <a:lstStyle/>
          <a:p>
            <a:r>
              <a:rPr lang="en-US" sz="1224" i="1" dirty="0">
                <a:solidFill>
                  <a:srgbClr val="0072C6"/>
                </a:solidFill>
              </a:rPr>
              <a:t>Gartner Magic Quadrant for Virtualization</a:t>
            </a:r>
          </a:p>
        </p:txBody>
      </p:sp>
      <p:pic>
        <p:nvPicPr>
          <p:cNvPr id="9" name="Picture 8"/>
          <p:cNvPicPr>
            <a:picLocks noChangeAspect="1"/>
          </p:cNvPicPr>
          <p:nvPr/>
        </p:nvPicPr>
        <p:blipFill rotWithShape="1">
          <a:blip r:embed="rId4"/>
          <a:srcRect t="3510"/>
          <a:stretch/>
        </p:blipFill>
        <p:spPr>
          <a:xfrm>
            <a:off x="8852999" y="2404167"/>
            <a:ext cx="2906187" cy="2817142"/>
          </a:xfrm>
          <a:prstGeom prst="rect">
            <a:avLst/>
          </a:prstGeom>
        </p:spPr>
      </p:pic>
      <p:pic>
        <p:nvPicPr>
          <p:cNvPr id="10" name="Picture 9"/>
          <p:cNvPicPr>
            <a:picLocks noChangeAspect="1"/>
          </p:cNvPicPr>
          <p:nvPr/>
        </p:nvPicPr>
        <p:blipFill rotWithShape="1">
          <a:blip r:embed="rId5"/>
          <a:srcRect t="3524"/>
          <a:stretch/>
        </p:blipFill>
        <p:spPr>
          <a:xfrm>
            <a:off x="6231283" y="2435578"/>
            <a:ext cx="2744890" cy="2785730"/>
          </a:xfrm>
          <a:prstGeom prst="rect">
            <a:avLst/>
          </a:prstGeom>
        </p:spPr>
      </p:pic>
    </p:spTree>
    <p:extLst>
      <p:ext uri="{BB962C8B-B14F-4D97-AF65-F5344CB8AC3E}">
        <p14:creationId xmlns:p14="http://schemas.microsoft.com/office/powerpoint/2010/main" val="1120047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pPr>
                <a:lnSpc>
                  <a:spcPct val="90000"/>
                </a:lnSpc>
              </a:pPr>
              <a:t>23</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a:t>
            </a:r>
            <a:r>
              <a:rPr lang="en-US" sz="3200" spc="-50" dirty="0">
                <a:solidFill>
                  <a:schemeClr val="bg1"/>
                </a:solidFill>
                <a:latin typeface="+mj-lt"/>
              </a:rPr>
              <a:t>b</a:t>
            </a:r>
            <a:r>
              <a:rPr lang="en-US" sz="3200" spc="-50" dirty="0" smtClean="0">
                <a:solidFill>
                  <a:schemeClr val="bg1"/>
                </a:solidFill>
                <a:latin typeface="+mj-lt"/>
              </a:rPr>
              <a:t>ackup, </a:t>
            </a:r>
            <a:r>
              <a:rPr lang="en-US" sz="3200" spc="-50" dirty="0">
                <a:solidFill>
                  <a:schemeClr val="bg1"/>
                </a:solidFill>
                <a:latin typeface="+mj-lt"/>
              </a:rPr>
              <a:t>r</a:t>
            </a:r>
            <a:r>
              <a:rPr lang="en-US" sz="3200" spc="-50" dirty="0" smtClean="0">
                <a:solidFill>
                  <a:schemeClr val="bg1"/>
                </a:solidFill>
                <a:latin typeface="+mj-lt"/>
              </a:rPr>
              <a:t>ecover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a:t>
            </a:r>
            <a:r>
              <a:rPr lang="en-US" sz="3200" spc="-50" dirty="0">
                <a:solidFill>
                  <a:schemeClr val="bg1"/>
                </a:solidFill>
                <a:latin typeface="+mj-lt"/>
              </a:rPr>
              <a:t>i</a:t>
            </a:r>
            <a:r>
              <a:rPr lang="en-US" sz="3200" spc="-50" dirty="0" smtClean="0">
                <a:solidFill>
                  <a:schemeClr val="bg1"/>
                </a:solidFill>
                <a:latin typeface="+mj-lt"/>
              </a:rPr>
              <a:t>nfrastructure</a:t>
            </a:r>
            <a:endParaRPr lang="en-US" sz="3200" spc="-50" dirty="0">
              <a:solidFill>
                <a:schemeClr val="bg1"/>
              </a:solidFill>
              <a:latin typeface="+mj-lt"/>
            </a:endParaRPr>
          </a:p>
        </p:txBody>
      </p:sp>
      <p:sp>
        <p:nvSpPr>
          <p:cNvPr id="12" name="Rectangle 11"/>
          <p:cNvSpPr/>
          <p:nvPr/>
        </p:nvSpPr>
        <p:spPr bwMode="auto">
          <a:xfrm>
            <a:off x="0" y="2377440"/>
            <a:ext cx="7106194" cy="7498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atacenter </a:t>
            </a:r>
            <a:r>
              <a:rPr lang="en-US" sz="3200" spc="-50" dirty="0">
                <a:solidFill>
                  <a:schemeClr val="bg1"/>
                </a:solidFill>
                <a:latin typeface="+mj-lt"/>
              </a:rPr>
              <a:t>w</a:t>
            </a:r>
            <a:r>
              <a:rPr lang="en-US" sz="3200" spc="-50" dirty="0" smtClean="0">
                <a:solidFill>
                  <a:schemeClr val="bg1"/>
                </a:solidFill>
                <a:latin typeface="+mj-lt"/>
              </a:rPr>
              <a:t>on’t</a:t>
            </a:r>
            <a:endParaRPr lang="en-US" sz="3200" spc="-50" dirty="0">
              <a:solidFill>
                <a:schemeClr val="bg1"/>
              </a:solidFill>
              <a:latin typeface="+mj-lt"/>
            </a:endParaRPr>
          </a:p>
        </p:txBody>
      </p:sp>
    </p:spTree>
    <p:extLst>
      <p:ext uri="{BB962C8B-B14F-4D97-AF65-F5344CB8AC3E}">
        <p14:creationId xmlns:p14="http://schemas.microsoft.com/office/powerpoint/2010/main" val="426505538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par>
                                <p:cTn id="12" presetID="35" presetClass="path" presetSubtype="0" decel="100000" fill="hold" grpId="1" nodeType="withEffect">
                                  <p:stCondLst>
                                    <p:cond delay="750"/>
                                  </p:stCondLst>
                                  <p:childTnLst>
                                    <p:animMotion origin="layout" path="M 0.04889 0.00023 L -2.22619E-6 0.00023 " pathEditMode="relative" rAng="0" ptsTypes="AA">
                                      <p:cBhvr>
                                        <p:cTn id="13" dur="1100" fill="hold"/>
                                        <p:tgtEl>
                                          <p:spTgt spid="7"/>
                                        </p:tgtEl>
                                        <p:attrNameLst>
                                          <p:attrName>ppt_x</p:attrName>
                                          <p:attrName>ppt_y</p:attrName>
                                        </p:attrNameLst>
                                      </p:cBhvr>
                                      <p:rCtr x="-2451" y="0"/>
                                    </p:animMotion>
                                  </p:childTnLst>
                                </p:cTn>
                              </p:par>
                              <p:par>
                                <p:cTn id="14" presetID="10" presetClass="entr" presetSubtype="0" fill="hold" grpId="0" nodeType="withEffect">
                                  <p:stCondLst>
                                    <p:cond delay="10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35" presetClass="path" presetSubtype="0" decel="100000" fill="hold" grpId="1" nodeType="withEffect">
                                  <p:stCondLst>
                                    <p:cond delay="750"/>
                                  </p:stCondLst>
                                  <p:childTnLst>
                                    <p:animMotion origin="layout" path="M 0.04889 0.00023 L 1.32755E-7 0.00023 " pathEditMode="relative" rAng="0" ptsTypes="AA">
                                      <p:cBhvr>
                                        <p:cTn id="18" dur="1100" fill="hold"/>
                                        <p:tgtEl>
                                          <p:spTgt spid="6"/>
                                        </p:tgtEl>
                                        <p:attrNameLst>
                                          <p:attrName>ppt_x</p:attrName>
                                          <p:attrName>ppt_y</p:attrName>
                                        </p:attrNameLst>
                                      </p:cBhvr>
                                      <p:rCtr x="-2451" y="0"/>
                                    </p:animMotion>
                                  </p:childTnLst>
                                </p:cTn>
                              </p:par>
                            </p:childTnLst>
                          </p:cTn>
                        </p:par>
                        <p:par>
                          <p:cTn id="19" fill="hold">
                            <p:stCondLst>
                              <p:cond delay="1850"/>
                            </p:stCondLst>
                            <p:childTnLst>
                              <p:par>
                                <p:cTn id="20" presetID="10"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85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350"/>
                            </p:stCondLst>
                            <p:childTnLst>
                              <p:par>
                                <p:cTn id="32" presetID="10" presetClass="entr" presetSubtype="0"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p:bldP spid="7" grpId="1"/>
      <p:bldP spid="48" grpId="0" animBg="1"/>
      <p:bldP spid="49" grpId="0" animBg="1"/>
      <p:bldP spid="52" grpId="0" animBg="1"/>
      <p:bldP spid="75" grpId="0" animBg="1"/>
      <p:bldP spid="2"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a:t>
            </a:r>
            <a:r>
              <a:rPr lang="en-US" sz="700" dirty="0" smtClean="0">
                <a:gradFill>
                  <a:gsLst>
                    <a:gs pos="0">
                      <a:srgbClr val="FFFFFF"/>
                    </a:gs>
                    <a:gs pos="100000">
                      <a:srgbClr val="FFFFFF"/>
                    </a:gs>
                  </a:gsLst>
                  <a:lin ang="5400000" scaled="0"/>
                </a:gradFill>
                <a:cs typeface="Segoe UI" pitchFamily="34" charset="0"/>
              </a:rPr>
              <a:t>and </a:t>
            </a:r>
            <a:r>
              <a:rPr lang="en-US" sz="700" dirty="0">
                <a:gradFill>
                  <a:gsLst>
                    <a:gs pos="0">
                      <a:srgbClr val="FFFFFF"/>
                    </a:gs>
                    <a:gs pos="100000">
                      <a:srgbClr val="FFFFFF"/>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020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pPr>
                <a:lnSpc>
                  <a:spcPct val="90000"/>
                </a:lnSpc>
              </a:pPr>
              <a:t>25</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a:t>
            </a:r>
            <a:r>
              <a:rPr lang="en-US" sz="3200" spc="-50" dirty="0">
                <a:solidFill>
                  <a:schemeClr val="bg1"/>
                </a:solidFill>
                <a:latin typeface="+mj-lt"/>
              </a:rPr>
              <a:t>b</a:t>
            </a:r>
            <a:r>
              <a:rPr lang="en-US" sz="3200" spc="-50" dirty="0" smtClean="0">
                <a:solidFill>
                  <a:schemeClr val="bg1"/>
                </a:solidFill>
                <a:latin typeface="+mj-lt"/>
              </a:rPr>
              <a:t>ackup, </a:t>
            </a:r>
            <a:r>
              <a:rPr lang="en-US" sz="3200" spc="-50" dirty="0">
                <a:solidFill>
                  <a:schemeClr val="bg1"/>
                </a:solidFill>
                <a:latin typeface="+mj-lt"/>
              </a:rPr>
              <a:t>r</a:t>
            </a:r>
            <a:r>
              <a:rPr lang="en-US" sz="3200" spc="-50" dirty="0" smtClean="0">
                <a:solidFill>
                  <a:schemeClr val="bg1"/>
                </a:solidFill>
                <a:latin typeface="+mj-lt"/>
              </a:rPr>
              <a:t>ecover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a:t>
            </a:r>
            <a:r>
              <a:rPr lang="en-US" sz="3200" spc="-50" dirty="0">
                <a:solidFill>
                  <a:schemeClr val="bg1"/>
                </a:solidFill>
                <a:latin typeface="+mj-lt"/>
              </a:rPr>
              <a:t>i</a:t>
            </a:r>
            <a:r>
              <a:rPr lang="en-US" sz="3200" spc="-50" dirty="0" smtClean="0">
                <a:solidFill>
                  <a:schemeClr val="bg1"/>
                </a:solidFill>
                <a:latin typeface="+mj-lt"/>
              </a:rPr>
              <a:t>nfrastructure</a:t>
            </a:r>
            <a:endParaRPr lang="en-US" sz="3200" spc="-50" dirty="0">
              <a:solidFill>
                <a:schemeClr val="bg1"/>
              </a:solidFill>
              <a:latin typeface="+mj-lt"/>
            </a:endParaRPr>
          </a:p>
        </p:txBody>
      </p:sp>
      <p:sp>
        <p:nvSpPr>
          <p:cNvPr id="12" name="Rectangle 11"/>
          <p:cNvSpPr/>
          <p:nvPr/>
        </p:nvSpPr>
        <p:spPr bwMode="auto">
          <a:xfrm>
            <a:off x="0" y="2377440"/>
            <a:ext cx="7106194" cy="7498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atacenter </a:t>
            </a:r>
            <a:r>
              <a:rPr lang="en-US" sz="3200" spc="-50" dirty="0">
                <a:solidFill>
                  <a:schemeClr val="bg1"/>
                </a:solidFill>
                <a:latin typeface="+mj-lt"/>
              </a:rPr>
              <a:t>w</a:t>
            </a:r>
            <a:r>
              <a:rPr lang="en-US" sz="3200" spc="-50" dirty="0" smtClean="0">
                <a:solidFill>
                  <a:schemeClr val="bg1"/>
                </a:solidFill>
                <a:latin typeface="+mj-lt"/>
              </a:rPr>
              <a:t>on’t</a:t>
            </a:r>
            <a:endParaRPr lang="en-US" sz="3200" spc="-50" dirty="0">
              <a:solidFill>
                <a:schemeClr val="bg1"/>
              </a:solidFill>
              <a:latin typeface="+mj-lt"/>
            </a:endParaRPr>
          </a:p>
        </p:txBody>
      </p:sp>
    </p:spTree>
    <p:extLst>
      <p:ext uri="{BB962C8B-B14F-4D97-AF65-F5344CB8AC3E}">
        <p14:creationId xmlns:p14="http://schemas.microsoft.com/office/powerpoint/2010/main" val="74034186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par>
                                <p:cTn id="12" presetID="35" presetClass="path" presetSubtype="0" decel="100000" fill="hold" grpId="1" nodeType="withEffect">
                                  <p:stCondLst>
                                    <p:cond delay="750"/>
                                  </p:stCondLst>
                                  <p:childTnLst>
                                    <p:animMotion origin="layout" path="M 0.04889 0.00023 L -2.22619E-6 0.00023 " pathEditMode="relative" rAng="0" ptsTypes="AA">
                                      <p:cBhvr>
                                        <p:cTn id="13" dur="1100" fill="hold"/>
                                        <p:tgtEl>
                                          <p:spTgt spid="7"/>
                                        </p:tgtEl>
                                        <p:attrNameLst>
                                          <p:attrName>ppt_x</p:attrName>
                                          <p:attrName>ppt_y</p:attrName>
                                        </p:attrNameLst>
                                      </p:cBhvr>
                                      <p:rCtr x="-2451" y="0"/>
                                    </p:animMotion>
                                  </p:childTnLst>
                                </p:cTn>
                              </p:par>
                              <p:par>
                                <p:cTn id="14" presetID="10" presetClass="entr" presetSubtype="0" fill="hold" grpId="0" nodeType="withEffect">
                                  <p:stCondLst>
                                    <p:cond delay="10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35" presetClass="path" presetSubtype="0" decel="100000" fill="hold" grpId="1" nodeType="withEffect">
                                  <p:stCondLst>
                                    <p:cond delay="750"/>
                                  </p:stCondLst>
                                  <p:childTnLst>
                                    <p:animMotion origin="layout" path="M 0.04889 0.00023 L 1.32755E-7 0.00023 " pathEditMode="relative" rAng="0" ptsTypes="AA">
                                      <p:cBhvr>
                                        <p:cTn id="18" dur="1100" fill="hold"/>
                                        <p:tgtEl>
                                          <p:spTgt spid="6"/>
                                        </p:tgtEl>
                                        <p:attrNameLst>
                                          <p:attrName>ppt_x</p:attrName>
                                          <p:attrName>ppt_y</p:attrName>
                                        </p:attrNameLst>
                                      </p:cBhvr>
                                      <p:rCtr x="-2451" y="0"/>
                                    </p:animMotion>
                                  </p:childTnLst>
                                </p:cTn>
                              </p:par>
                            </p:childTnLst>
                          </p:cTn>
                        </p:par>
                        <p:par>
                          <p:cTn id="19" fill="hold">
                            <p:stCondLst>
                              <p:cond delay="1850"/>
                            </p:stCondLst>
                            <p:childTnLst>
                              <p:par>
                                <p:cTn id="20" presetID="10"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85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350"/>
                            </p:stCondLst>
                            <p:childTnLst>
                              <p:par>
                                <p:cTn id="32" presetID="10" presetClass="entr" presetSubtype="0"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p:bldP spid="7" grpId="1"/>
      <p:bldP spid="48" grpId="0" animBg="1"/>
      <p:bldP spid="49" grpId="0" animBg="1"/>
      <p:bldP spid="52" grpId="0" animBg="1"/>
      <p:bldP spid="75" grpId="0" animBg="1"/>
      <p:bldP spid="2"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14420" y="6238465"/>
            <a:ext cx="6858000" cy="0"/>
          </a:xfrm>
          <a:prstGeom prst="line">
            <a:avLst/>
          </a:prstGeom>
          <a:ln w="3175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 name="Rectangle 5"/>
          <p:cNvSpPr>
            <a:spLocks noChangeArrowheads="1"/>
          </p:cNvSpPr>
          <p:nvPr/>
        </p:nvSpPr>
        <p:spPr bwMode="auto">
          <a:xfrm>
            <a:off x="3022734" y="6291884"/>
            <a:ext cx="714120"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Time</a:t>
            </a:r>
          </a:p>
        </p:txBody>
      </p:sp>
      <p:sp>
        <p:nvSpPr>
          <p:cNvPr id="7" name="Freeform 6"/>
          <p:cNvSpPr/>
          <p:nvPr/>
        </p:nvSpPr>
        <p:spPr bwMode="auto">
          <a:xfrm>
            <a:off x="714422" y="2212880"/>
            <a:ext cx="5084432" cy="3552646"/>
          </a:xfrm>
          <a:custGeom>
            <a:avLst/>
            <a:gdLst>
              <a:gd name="connsiteX0" fmla="*/ 0 w 6743700"/>
              <a:gd name="connsiteY0" fmla="*/ 3708400 h 3708400"/>
              <a:gd name="connsiteX1" fmla="*/ 787400 w 6743700"/>
              <a:gd name="connsiteY1" fmla="*/ 3632200 h 3708400"/>
              <a:gd name="connsiteX2" fmla="*/ 1727200 w 6743700"/>
              <a:gd name="connsiteY2" fmla="*/ 3429000 h 3708400"/>
              <a:gd name="connsiteX3" fmla="*/ 2552700 w 6743700"/>
              <a:gd name="connsiteY3" fmla="*/ 3149600 h 3708400"/>
              <a:gd name="connsiteX4" fmla="*/ 3340100 w 6743700"/>
              <a:gd name="connsiteY4" fmla="*/ 2781300 h 3708400"/>
              <a:gd name="connsiteX5" fmla="*/ 4343400 w 6743700"/>
              <a:gd name="connsiteY5" fmla="*/ 2197100 h 3708400"/>
              <a:gd name="connsiteX6" fmla="*/ 5321300 w 6743700"/>
              <a:gd name="connsiteY6" fmla="*/ 1447800 h 3708400"/>
              <a:gd name="connsiteX7" fmla="*/ 6286500 w 6743700"/>
              <a:gd name="connsiteY7" fmla="*/ 520700 h 3708400"/>
              <a:gd name="connsiteX8" fmla="*/ 6743700 w 6743700"/>
              <a:gd name="connsiteY8" fmla="*/ 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43700" h="3708400">
                <a:moveTo>
                  <a:pt x="0" y="3708400"/>
                </a:moveTo>
                <a:cubicBezTo>
                  <a:pt x="249766" y="3693583"/>
                  <a:pt x="499533" y="3678767"/>
                  <a:pt x="787400" y="3632200"/>
                </a:cubicBezTo>
                <a:cubicBezTo>
                  <a:pt x="1075267" y="3585633"/>
                  <a:pt x="1432984" y="3509433"/>
                  <a:pt x="1727200" y="3429000"/>
                </a:cubicBezTo>
                <a:cubicBezTo>
                  <a:pt x="2021416" y="3348567"/>
                  <a:pt x="2283883" y="3257550"/>
                  <a:pt x="2552700" y="3149600"/>
                </a:cubicBezTo>
                <a:cubicBezTo>
                  <a:pt x="2821517" y="3041650"/>
                  <a:pt x="3041650" y="2940050"/>
                  <a:pt x="3340100" y="2781300"/>
                </a:cubicBezTo>
                <a:cubicBezTo>
                  <a:pt x="3638550" y="2622550"/>
                  <a:pt x="4013200" y="2419350"/>
                  <a:pt x="4343400" y="2197100"/>
                </a:cubicBezTo>
                <a:cubicBezTo>
                  <a:pt x="4673600" y="1974850"/>
                  <a:pt x="4997450" y="1727200"/>
                  <a:pt x="5321300" y="1447800"/>
                </a:cubicBezTo>
                <a:cubicBezTo>
                  <a:pt x="5645150" y="1168400"/>
                  <a:pt x="6049433" y="762000"/>
                  <a:pt x="6286500" y="520700"/>
                </a:cubicBezTo>
                <a:cubicBezTo>
                  <a:pt x="6523567" y="279400"/>
                  <a:pt x="6743700" y="0"/>
                  <a:pt x="6743700" y="0"/>
                </a:cubicBezTo>
              </a:path>
            </a:pathLst>
          </a:custGeom>
          <a:noFill/>
          <a:ln w="38100" cap="flat" cmpd="sng" algn="ctr">
            <a:solidFill>
              <a:schemeClr val="tx2"/>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sp>
        <p:nvSpPr>
          <p:cNvPr id="8" name="Freeform 7"/>
          <p:cNvSpPr/>
          <p:nvPr/>
        </p:nvSpPr>
        <p:spPr bwMode="auto">
          <a:xfrm>
            <a:off x="714423" y="5801637"/>
            <a:ext cx="5182438" cy="290460"/>
          </a:xfrm>
          <a:custGeom>
            <a:avLst/>
            <a:gdLst>
              <a:gd name="connsiteX0" fmla="*/ 0 w 6832600"/>
              <a:gd name="connsiteY0" fmla="*/ 203200 h 203200"/>
              <a:gd name="connsiteX1" fmla="*/ 2755900 w 6832600"/>
              <a:gd name="connsiteY1" fmla="*/ 139700 h 203200"/>
              <a:gd name="connsiteX2" fmla="*/ 5054600 w 6832600"/>
              <a:gd name="connsiteY2" fmla="*/ 63500 h 203200"/>
              <a:gd name="connsiteX3" fmla="*/ 6832600 w 6832600"/>
              <a:gd name="connsiteY3" fmla="*/ 0 h 203200"/>
            </a:gdLst>
            <a:ahLst/>
            <a:cxnLst>
              <a:cxn ang="0">
                <a:pos x="connsiteX0" y="connsiteY0"/>
              </a:cxn>
              <a:cxn ang="0">
                <a:pos x="connsiteX1" y="connsiteY1"/>
              </a:cxn>
              <a:cxn ang="0">
                <a:pos x="connsiteX2" y="connsiteY2"/>
              </a:cxn>
              <a:cxn ang="0">
                <a:pos x="connsiteX3" y="connsiteY3"/>
              </a:cxn>
            </a:cxnLst>
            <a:rect l="l" t="t" r="r" b="b"/>
            <a:pathLst>
              <a:path w="6832600" h="203200">
                <a:moveTo>
                  <a:pt x="0" y="203200"/>
                </a:moveTo>
                <a:lnTo>
                  <a:pt x="2755900" y="139700"/>
                </a:lnTo>
                <a:lnTo>
                  <a:pt x="5054600" y="63500"/>
                </a:lnTo>
                <a:lnTo>
                  <a:pt x="6832600" y="0"/>
                </a:lnTo>
              </a:path>
            </a:pathLst>
          </a:custGeom>
          <a:noFill/>
          <a:ln w="38100" cap="flat" cmpd="sng" algn="ctr">
            <a:solidFill>
              <a:srgbClr val="74B230"/>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grpSp>
        <p:nvGrpSpPr>
          <p:cNvPr id="9" name="Group 8"/>
          <p:cNvGrpSpPr/>
          <p:nvPr/>
        </p:nvGrpSpPr>
        <p:grpSpPr>
          <a:xfrm>
            <a:off x="1421954" y="4145523"/>
            <a:ext cx="1943071" cy="890160"/>
            <a:chOff x="1019690" y="3851177"/>
            <a:chExt cx="2385086" cy="890160"/>
          </a:xfrm>
          <a:noFill/>
        </p:grpSpPr>
        <p:sp>
          <p:nvSpPr>
            <p:cNvPr id="10" name="Rectangle 9"/>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1" name="Rectangle 10"/>
            <p:cNvSpPr/>
            <p:nvPr/>
          </p:nvSpPr>
          <p:spPr>
            <a:xfrm>
              <a:off x="1019690" y="3851177"/>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Data grows </a:t>
              </a: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
              </a:r>
              <a:b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exponentially</a:t>
              </a:r>
              <a:r>
                <a:rPr lang="en-US"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
              </a:r>
              <a:br>
                <a:rPr lang="en-US"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2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a:t>
              </a:r>
              <a:r>
                <a:rPr lang="en-US" sz="1200" i="1"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50 – 60</a:t>
              </a:r>
              <a:r>
                <a:rPr lang="en-US" sz="12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 Annually)</a:t>
              </a:r>
              <a:endParaRPr lang="en-US" sz="16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endParaRPr>
            </a:p>
          </p:txBody>
        </p:sp>
      </p:grpSp>
      <p:grpSp>
        <p:nvGrpSpPr>
          <p:cNvPr id="12" name="Group 11"/>
          <p:cNvGrpSpPr/>
          <p:nvPr/>
        </p:nvGrpSpPr>
        <p:grpSpPr>
          <a:xfrm>
            <a:off x="3428647" y="4860460"/>
            <a:ext cx="2189778" cy="890160"/>
            <a:chOff x="2572635" y="4252275"/>
            <a:chExt cx="2385086" cy="890160"/>
          </a:xfrm>
          <a:noFill/>
        </p:grpSpPr>
        <p:sp>
          <p:nvSpPr>
            <p:cNvPr id="13" name="Rectangle 12"/>
            <p:cNvSpPr/>
            <p:nvPr/>
          </p:nvSpPr>
          <p:spPr bwMode="auto">
            <a:xfrm>
              <a:off x="2572635" y="4252275"/>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4" name="Rectangle 13"/>
            <p:cNvSpPr/>
            <p:nvPr/>
          </p:nvSpPr>
          <p:spPr>
            <a:xfrm>
              <a:off x="2572635" y="4252275"/>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However most </a:t>
              </a: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I/O </a:t>
              </a:r>
              <a:b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happens to </a:t>
              </a: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the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“Working Set” data</a:t>
              </a:r>
            </a:p>
          </p:txBody>
        </p:sp>
      </p:grpSp>
      <p:grpSp>
        <p:nvGrpSpPr>
          <p:cNvPr id="15" name="Group 14"/>
          <p:cNvGrpSpPr/>
          <p:nvPr/>
        </p:nvGrpSpPr>
        <p:grpSpPr>
          <a:xfrm>
            <a:off x="7863841" y="5741756"/>
            <a:ext cx="4218631" cy="910977"/>
            <a:chOff x="614024" y="3851177"/>
            <a:chExt cx="3344981" cy="910977"/>
          </a:xfrm>
          <a:noFill/>
        </p:grpSpPr>
        <p:sp>
          <p:nvSpPr>
            <p:cNvPr id="16" name="Rectangle 15"/>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solidFill>
                  <a:schemeClr val="tx1"/>
                </a:solidFill>
              </a:endParaRPr>
            </a:p>
          </p:txBody>
        </p:sp>
        <p:sp>
          <p:nvSpPr>
            <p:cNvPr id="17" name="Rectangle 16"/>
            <p:cNvSpPr/>
            <p:nvPr/>
          </p:nvSpPr>
          <p:spPr>
            <a:xfrm>
              <a:off x="614024" y="3871994"/>
              <a:ext cx="3344981" cy="890160"/>
            </a:xfrm>
            <a:prstGeom prst="rect">
              <a:avLst/>
            </a:prstGeom>
            <a:grpFill/>
          </p:spPr>
          <p:txBody>
            <a:bodyPr wrap="square" anchor="ctr" anchorCtr="0">
              <a:noAutofit/>
            </a:bodyPr>
            <a:lstStyle/>
            <a:p>
              <a:pPr algn="r" defTabSz="932595">
                <a:spcBef>
                  <a:spcPts val="600"/>
                </a:spcBef>
                <a:defRPr/>
              </a:pPr>
              <a:r>
                <a:rPr lang="en-US" b="1" kern="0" dirty="0" smtClean="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SAN storage cost = 4x Cloud storage </a:t>
              </a:r>
              <a:endParaRPr lang="en-US" b="1"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endParaRPr>
            </a:p>
            <a:p>
              <a:pPr algn="r" defTabSz="932595">
                <a:spcBef>
                  <a:spcPts val="600"/>
                </a:spcBef>
                <a:defRPr/>
              </a:pPr>
              <a:r>
                <a:rPr lang="en-US" sz="1600" kern="0" dirty="0" smtClean="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(source: Forrester)</a:t>
              </a:r>
              <a:endParaRPr lang="en-US" sz="16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endParaRPr>
            </a:p>
          </p:txBody>
        </p:sp>
      </p:grpSp>
      <p:sp>
        <p:nvSpPr>
          <p:cNvPr id="18" name="Right Bracket 17"/>
          <p:cNvSpPr/>
          <p:nvPr/>
        </p:nvSpPr>
        <p:spPr>
          <a:xfrm>
            <a:off x="5907305" y="2176548"/>
            <a:ext cx="101609" cy="3319463"/>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p:cNvSpPr/>
          <p:nvPr/>
        </p:nvSpPr>
        <p:spPr>
          <a:xfrm>
            <a:off x="5907305" y="5753615"/>
            <a:ext cx="101609" cy="451359"/>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6008914" y="3322044"/>
            <a:ext cx="1270660" cy="740497"/>
          </a:xfrm>
          <a:prstGeom prst="rect">
            <a:avLst/>
          </a:prstGeom>
          <a:noFill/>
          <a:effectLst/>
        </p:spPr>
        <p:txBody>
          <a:bodyPr wrap="square" lIns="93257" tIns="46628" rIns="93257" bIns="46628" rtlCol="0" anchor="ctr">
            <a:spAutoFit/>
          </a:bodyPr>
          <a:lstStyle/>
          <a:p>
            <a:pPr defTabSz="932595">
              <a:defRPr/>
            </a:pPr>
            <a:r>
              <a:rPr lang="en-US" sz="1400" kern="0" dirty="0">
                <a:latin typeface="Segoe UI" pitchFamily="34" charset="0"/>
                <a:ea typeface="Segoe UI" pitchFamily="34" charset="0"/>
                <a:cs typeface="Segoe UI" pitchFamily="34" charset="0"/>
              </a:rPr>
              <a:t>Cloud</a:t>
            </a:r>
            <a:br>
              <a:rPr lang="en-US" sz="1400" kern="0" dirty="0">
                <a:latin typeface="Segoe UI" pitchFamily="34" charset="0"/>
                <a:ea typeface="Segoe UI" pitchFamily="34" charset="0"/>
                <a:cs typeface="Segoe UI" pitchFamily="34" charset="0"/>
              </a:rPr>
            </a:br>
            <a:r>
              <a:rPr lang="en-US" sz="1400" kern="0" dirty="0" smtClean="0">
                <a:latin typeface="Segoe UI" pitchFamily="34" charset="0"/>
                <a:ea typeface="Segoe UI" pitchFamily="34" charset="0"/>
                <a:cs typeface="Segoe UI" pitchFamily="34" charset="0"/>
              </a:rPr>
              <a:t>Storage</a:t>
            </a:r>
          </a:p>
          <a:p>
            <a:pPr defTabSz="932595">
              <a:defRPr/>
            </a:pPr>
            <a:r>
              <a:rPr lang="en-US" sz="1400" kern="0" dirty="0" smtClean="0">
                <a:latin typeface="Segoe UI" pitchFamily="34" charset="0"/>
                <a:ea typeface="Segoe UI" pitchFamily="34" charset="0"/>
                <a:cs typeface="Segoe UI" pitchFamily="34" charset="0"/>
              </a:rPr>
              <a:t>Opportunity</a:t>
            </a:r>
            <a:endParaRPr lang="en-US" sz="1400" kern="0" dirty="0">
              <a:latin typeface="Segoe UI" pitchFamily="34" charset="0"/>
              <a:ea typeface="Segoe UI" pitchFamily="34" charset="0"/>
              <a:cs typeface="Segoe UI" pitchFamily="34" charset="0"/>
            </a:endParaRPr>
          </a:p>
        </p:txBody>
      </p:sp>
      <p:sp>
        <p:nvSpPr>
          <p:cNvPr id="21" name="TextBox 20"/>
          <p:cNvSpPr txBox="1"/>
          <p:nvPr/>
        </p:nvSpPr>
        <p:spPr>
          <a:xfrm>
            <a:off x="6025773" y="5697717"/>
            <a:ext cx="894582" cy="525054"/>
          </a:xfrm>
          <a:prstGeom prst="rect">
            <a:avLst/>
          </a:prstGeom>
          <a:noFill/>
          <a:effectLst/>
        </p:spPr>
        <p:txBody>
          <a:bodyPr wrap="square" lIns="93257" tIns="46628" rIns="93257" bIns="46628" rtlCol="0" anchor="ctr">
            <a:spAutoFit/>
          </a:bodyPr>
          <a:lstStyle/>
          <a:p>
            <a:pPr defTabSz="932595">
              <a:defRPr/>
            </a:pPr>
            <a:r>
              <a:rPr lang="en-US" sz="1400" kern="0" dirty="0" smtClean="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Local Storage</a:t>
            </a:r>
            <a:endParaRPr lang="en-US" sz="14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endParaRPr>
          </a:p>
        </p:txBody>
      </p:sp>
      <p:sp>
        <p:nvSpPr>
          <p:cNvPr id="24" name="Rectangle 23"/>
          <p:cNvSpPr/>
          <p:nvPr/>
        </p:nvSpPr>
        <p:spPr bwMode="auto">
          <a:xfrm>
            <a:off x="0" y="1820862"/>
            <a:ext cx="701386" cy="487296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5" name="Rectangle 24"/>
          <p:cNvSpPr>
            <a:spLocks noChangeArrowheads="1"/>
          </p:cNvSpPr>
          <p:nvPr/>
        </p:nvSpPr>
        <p:spPr bwMode="auto">
          <a:xfrm rot="16200000">
            <a:off x="-129434" y="3931695"/>
            <a:ext cx="1148535"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Capacity</a:t>
            </a:r>
          </a:p>
        </p:txBody>
      </p:sp>
      <p:cxnSp>
        <p:nvCxnSpPr>
          <p:cNvPr id="26" name="Straight Connector 25"/>
          <p:cNvCxnSpPr/>
          <p:nvPr/>
        </p:nvCxnSpPr>
        <p:spPr>
          <a:xfrm>
            <a:off x="714421" y="2086610"/>
            <a:ext cx="4141" cy="4160520"/>
          </a:xfrm>
          <a:prstGeom prst="line">
            <a:avLst/>
          </a:prstGeom>
          <a:ln w="3175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744649" y="1560875"/>
            <a:ext cx="7414023" cy="4082634"/>
            <a:chOff x="4744649" y="1560875"/>
            <a:chExt cx="7414023" cy="4082634"/>
          </a:xfrm>
        </p:grpSpPr>
        <p:sp>
          <p:nvSpPr>
            <p:cNvPr id="27"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28"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0"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Tree>
    <p:extLst>
      <p:ext uri="{BB962C8B-B14F-4D97-AF65-F5344CB8AC3E}">
        <p14:creationId xmlns:p14="http://schemas.microsoft.com/office/powerpoint/2010/main" val="4154215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9333" decel="70667" fill="hold" nodeType="afterEffect">
                                  <p:stCondLst>
                                    <p:cond delay="0"/>
                                  </p:stCondLst>
                                  <p:childTnLst>
                                    <p:animMotion origin="layout" path="M -1.73602E-6 4.26691E-7 L 0.14194 -0.21108 " pathEditMode="relative" rAng="0" ptsTypes="AA">
                                      <p:cBhvr>
                                        <p:cTn id="6" dur="750" fill="hold"/>
                                        <p:tgtEl>
                                          <p:spTgt spid="29"/>
                                        </p:tgtEl>
                                        <p:attrNameLst>
                                          <p:attrName>ppt_x</p:attrName>
                                          <p:attrName>ppt_y</p:attrName>
                                        </p:attrNameLst>
                                      </p:cBhvr>
                                      <p:rCtr x="7097" y="-10554"/>
                                    </p:animMotion>
                                  </p:childTnLst>
                                </p:cTn>
                              </p:par>
                              <p:par>
                                <p:cTn id="7" presetID="6" presetClass="emph" presetSubtype="0" accel="29333" decel="70667" fill="hold" nodeType="withEffect">
                                  <p:stCondLst>
                                    <p:cond delay="0"/>
                                  </p:stCondLst>
                                  <p:childTnLst>
                                    <p:animScale>
                                      <p:cBhvr>
                                        <p:cTn id="8" dur="750" fill="hold"/>
                                        <p:tgtEl>
                                          <p:spTgt spid="29"/>
                                        </p:tgtEl>
                                      </p:cBhvr>
                                      <p:by x="52000" y="52000"/>
                                    </p:animScale>
                                  </p:childTnLst>
                                </p:cTn>
                              </p:par>
                              <p:par>
                                <p:cTn id="9" presetID="22" presetClass="entr" presetSubtype="4" fill="hold" nodeType="withEffect">
                                  <p:stCondLst>
                                    <p:cond delay="120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250"/>
                                        <p:tgtEl>
                                          <p:spTgt spid="26"/>
                                        </p:tgtEl>
                                      </p:cBhvr>
                                    </p:animEffect>
                                  </p:childTnLst>
                                </p:cTn>
                              </p:par>
                              <p:par>
                                <p:cTn id="12" presetID="22" presetClass="entr" presetSubtype="8" fill="hold" nodeType="withEffect">
                                  <p:stCondLst>
                                    <p:cond delay="12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250"/>
                                        <p:tgtEl>
                                          <p:spTgt spid="5"/>
                                        </p:tgtEl>
                                      </p:cBhvr>
                                    </p:animEffect>
                                  </p:childTnLst>
                                </p:cTn>
                              </p:par>
                              <p:par>
                                <p:cTn id="15" presetID="10" presetClass="entr" presetSubtype="0" fill="hold" grpId="0" nodeType="withEffect">
                                  <p:stCondLst>
                                    <p:cond delay="1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14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25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5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10" presetClass="entr" presetSubtype="0" fill="hold"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ox(out)">
                                      <p:cBhvr>
                                        <p:cTn id="41" dur="500"/>
                                        <p:tgtEl>
                                          <p:spTgt spid="18"/>
                                        </p:tgtEl>
                                      </p:cBhvr>
                                    </p:animEffect>
                                  </p:childTnLst>
                                </p:cTn>
                              </p:par>
                              <p:par>
                                <p:cTn id="42" presetID="4" presetClass="entr" presetSubtype="32"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ox(out)">
                                      <p:cBhvr>
                                        <p:cTn id="44" dur="500"/>
                                        <p:tgtEl>
                                          <p:spTgt spid="19"/>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childTnLst>
                                </p:cTn>
                              </p:par>
                              <p:par>
                                <p:cTn id="48" presetID="10" presetClass="entr" presetSubtype="0" fill="hold" grpId="0" nodeType="withEffect">
                                  <p:stCondLst>
                                    <p:cond delay="4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childTnLst>
                          </p:cTn>
                        </p:par>
                        <p:par>
                          <p:cTn id="51" fill="hold">
                            <p:stCondLst>
                              <p:cond delay="65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8" grpId="0" animBg="1"/>
      <p:bldP spid="19" grpId="0" animBg="1"/>
      <p:bldP spid="20" grpId="0"/>
      <p:bldP spid="21"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8294311" y="1069872"/>
            <a:ext cx="3852456" cy="2121408"/>
            <a:chOff x="4744649" y="1560875"/>
            <a:chExt cx="7414023" cy="4082634"/>
          </a:xfrm>
        </p:grpSpPr>
        <p:sp>
          <p:nvSpPr>
            <p:cNvPr id="10"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1"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2"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3" name="Group 2"/>
          <p:cNvGrpSpPr/>
          <p:nvPr/>
        </p:nvGrpSpPr>
        <p:grpSpPr>
          <a:xfrm>
            <a:off x="4744649" y="1560875"/>
            <a:ext cx="7414023" cy="4082634"/>
            <a:chOff x="4744649" y="1560875"/>
            <a:chExt cx="7414023" cy="4082634"/>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5"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3" name="TextBox 12"/>
          <p:cNvSpPr txBox="1"/>
          <p:nvPr/>
        </p:nvSpPr>
        <p:spPr>
          <a:xfrm>
            <a:off x="462454" y="1991168"/>
            <a:ext cx="4282195" cy="3231654"/>
          </a:xfrm>
          <a:prstGeom prst="rect">
            <a:avLst/>
          </a:prstGeom>
          <a:noFill/>
        </p:spPr>
        <p:txBody>
          <a:bodyPr wrap="square" lIns="182880" tIns="146304" rIns="182880" bIns="146304" rtlCol="0">
            <a:spAutoFit/>
          </a:bodyPr>
          <a:lstStyle/>
          <a:p>
            <a:pPr defTabSz="914099" fontAlgn="base">
              <a:lnSpc>
                <a:spcPct val="90000"/>
              </a:lnSpc>
              <a:spcBef>
                <a:spcPct val="0"/>
              </a:spcBef>
              <a:spcAft>
                <a:spcPct val="0"/>
              </a:spcAft>
            </a:pPr>
            <a:r>
              <a:rPr lang="en-US" sz="2800" spc="-50" dirty="0" smtClean="0">
                <a:gradFill>
                  <a:gsLst>
                    <a:gs pos="36283">
                      <a:schemeClr val="tx2"/>
                    </a:gs>
                    <a:gs pos="28000">
                      <a:schemeClr val="tx2"/>
                    </a:gs>
                  </a:gsLst>
                  <a:lin ang="5400000" scaled="0"/>
                </a:gradFill>
                <a:latin typeface="+mj-lt"/>
              </a:rPr>
              <a:t>Azure Storage</a:t>
            </a:r>
          </a:p>
          <a:p>
            <a:pPr defTabSz="914099" fontAlgn="base">
              <a:lnSpc>
                <a:spcPct val="90000"/>
              </a:lnSpc>
              <a:spcBef>
                <a:spcPct val="0"/>
              </a:spcBef>
              <a:spcAft>
                <a:spcPct val="0"/>
              </a:spcAft>
            </a:pPr>
            <a:endParaRPr lang="en-US" sz="2400" spc="-50" dirty="0" smtClean="0">
              <a:gradFill>
                <a:gsLst>
                  <a:gs pos="36283">
                    <a:schemeClr val="tx2"/>
                  </a:gs>
                  <a:gs pos="28000">
                    <a:schemeClr val="tx2"/>
                  </a:gs>
                </a:gsLst>
                <a:lin ang="5400000" scaled="0"/>
              </a:gradFill>
              <a:latin typeface="+mj-lt"/>
            </a:endParaRPr>
          </a:p>
          <a:p>
            <a:pPr defTabSz="914099" fontAlgn="base">
              <a:lnSpc>
                <a:spcPct val="90000"/>
              </a:lnSpc>
              <a:spcBef>
                <a:spcPct val="0"/>
              </a:spcBef>
              <a:spcAft>
                <a:spcPct val="0"/>
              </a:spcAft>
            </a:pPr>
            <a:r>
              <a:rPr lang="en-US" sz="8000" spc="-50" dirty="0" smtClean="0">
                <a:gradFill>
                  <a:gsLst>
                    <a:gs pos="36283">
                      <a:schemeClr val="tx2"/>
                    </a:gs>
                    <a:gs pos="28000">
                      <a:schemeClr val="tx2"/>
                    </a:gs>
                  </a:gsLst>
                  <a:lin ang="5400000" scaled="0"/>
                </a:gradFill>
                <a:latin typeface="+mj-lt"/>
              </a:rPr>
              <a:t>10 Trillion Objects</a:t>
            </a:r>
            <a:endParaRPr lang="en-US" sz="8000" spc="-50" dirty="0">
              <a:gradFill>
                <a:gsLst>
                  <a:gs pos="36283">
                    <a:schemeClr val="tx2"/>
                  </a:gs>
                  <a:gs pos="28000">
                    <a:schemeClr val="tx2"/>
                  </a:gs>
                </a:gsLst>
                <a:lin ang="5400000" scaled="0"/>
              </a:gradFill>
              <a:latin typeface="+mj-lt"/>
            </a:endParaRPr>
          </a:p>
        </p:txBody>
      </p:sp>
      <p:sp>
        <p:nvSpPr>
          <p:cNvPr id="2" name="TextBox 1"/>
          <p:cNvSpPr txBox="1"/>
          <p:nvPr/>
        </p:nvSpPr>
        <p:spPr>
          <a:xfrm>
            <a:off x="274637" y="5975495"/>
            <a:ext cx="12161837" cy="871008"/>
          </a:xfrm>
          <a:prstGeom prst="rect">
            <a:avLst/>
          </a:prstGeom>
          <a:noFill/>
        </p:spPr>
        <p:txBody>
          <a:bodyPr wrap="square" lIns="182880" tIns="146304" rIns="0" bIns="146304" rtlCol="0">
            <a:spAutoFit/>
          </a:bodyPr>
          <a:lstStyle/>
          <a:p>
            <a:pPr>
              <a:lnSpc>
                <a:spcPct val="90000"/>
              </a:lnSpc>
              <a:spcAft>
                <a:spcPts val="600"/>
              </a:spcAft>
            </a:pPr>
            <a:r>
              <a:rPr lang="en-US" sz="2000" spc="-50" dirty="0" smtClean="0">
                <a:gradFill>
                  <a:gsLst>
                    <a:gs pos="2917">
                      <a:srgbClr val="00188F"/>
                    </a:gs>
                    <a:gs pos="95000">
                      <a:srgbClr val="00188F"/>
                    </a:gs>
                  </a:gsLst>
                  <a:lin ang="5400000" scaled="0"/>
                </a:gradFill>
              </a:rPr>
              <a:t>“Azure Blob storage has taken a significant step ahead of last year’s leader Amazon S3, to take the top spot” </a:t>
            </a:r>
          </a:p>
          <a:p>
            <a:pPr>
              <a:lnSpc>
                <a:spcPct val="90000"/>
              </a:lnSpc>
            </a:pPr>
            <a:r>
              <a:rPr lang="en-US" sz="1600" i="1" spc="-50" dirty="0">
                <a:gradFill>
                  <a:gsLst>
                    <a:gs pos="2917">
                      <a:srgbClr val="00188F"/>
                    </a:gs>
                    <a:gs pos="95000">
                      <a:srgbClr val="00188F"/>
                    </a:gs>
                  </a:gsLst>
                  <a:lin ang="5400000" scaled="0"/>
                </a:gradFill>
                <a:latin typeface="+mj-lt"/>
              </a:rPr>
              <a:t>	</a:t>
            </a:r>
            <a:r>
              <a:rPr lang="en-US" sz="1600" i="1" spc="-50" dirty="0" smtClean="0">
                <a:gradFill>
                  <a:gsLst>
                    <a:gs pos="2917">
                      <a:srgbClr val="00188F"/>
                    </a:gs>
                    <a:gs pos="95000">
                      <a:srgbClr val="00188F"/>
                    </a:gs>
                  </a:gsLst>
                  <a:lin ang="5400000" scaled="0"/>
                </a:gradFill>
                <a:latin typeface="+mj-lt"/>
              </a:rPr>
              <a:t>							                  </a:t>
            </a:r>
            <a:r>
              <a:rPr lang="en-US" sz="1600" spc="-50" dirty="0" smtClean="0">
                <a:gradFill>
                  <a:gsLst>
                    <a:gs pos="2917">
                      <a:srgbClr val="00188F"/>
                    </a:gs>
                    <a:gs pos="95000">
                      <a:srgbClr val="00188F"/>
                    </a:gs>
                  </a:gsLst>
                  <a:lin ang="5400000" scaled="0"/>
                </a:gradFill>
              </a:rPr>
              <a:t>– </a:t>
            </a:r>
            <a:r>
              <a:rPr lang="en-US" sz="1600" spc="-50" dirty="0" err="1" smtClean="0">
                <a:gradFill>
                  <a:gsLst>
                    <a:gs pos="2917">
                      <a:srgbClr val="00188F"/>
                    </a:gs>
                    <a:gs pos="95000">
                      <a:srgbClr val="00188F"/>
                    </a:gs>
                  </a:gsLst>
                  <a:lin ang="5400000" scaled="0"/>
                </a:gradFill>
              </a:rPr>
              <a:t>Nasuni</a:t>
            </a:r>
            <a:r>
              <a:rPr lang="en-US" sz="1600" spc="-50" dirty="0" smtClean="0">
                <a:gradFill>
                  <a:gsLst>
                    <a:gs pos="2917">
                      <a:srgbClr val="00188F"/>
                    </a:gs>
                    <a:gs pos="95000">
                      <a:srgbClr val="00188F"/>
                    </a:gs>
                  </a:gsLst>
                  <a:lin ang="5400000" scaled="0"/>
                </a:gradFill>
              </a:rPr>
              <a:t> 2013 Cloud Storage Report</a:t>
            </a:r>
          </a:p>
        </p:txBody>
      </p:sp>
    </p:spTree>
    <p:extLst>
      <p:ext uri="{BB962C8B-B14F-4D97-AF65-F5344CB8AC3E}">
        <p14:creationId xmlns:p14="http://schemas.microsoft.com/office/powerpoint/2010/main" val="731979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6000" decel="64000" fill="hold" nodeType="afterEffect">
                                  <p:stCondLst>
                                    <p:cond delay="0"/>
                                  </p:stCondLst>
                                  <p:childTnLst>
                                    <p:animMotion origin="layout" path="M -2.3998E-6 -4.65729E-6 L -0.1422 0.21039 " pathEditMode="relative" rAng="0" ptsTypes="AA">
                                      <p:cBhvr>
                                        <p:cTn id="6" dur="500" fill="hold"/>
                                        <p:tgtEl>
                                          <p:spTgt spid="9"/>
                                        </p:tgtEl>
                                        <p:attrNameLst>
                                          <p:attrName>ppt_x</p:attrName>
                                          <p:attrName>ppt_y</p:attrName>
                                        </p:attrNameLst>
                                      </p:cBhvr>
                                      <p:rCtr x="-7059" y="10826"/>
                                    </p:animMotion>
                                  </p:childTnLst>
                                </p:cTn>
                              </p:par>
                              <p:par>
                                <p:cTn id="7" presetID="6" presetClass="emph" presetSubtype="0" accel="36000" decel="64000" fill="hold" nodeType="withEffect">
                                  <p:stCondLst>
                                    <p:cond delay="0"/>
                                  </p:stCondLst>
                                  <p:childTnLst>
                                    <p:animScale>
                                      <p:cBhvr>
                                        <p:cTn id="8" dur="500" fill="hold"/>
                                        <p:tgtEl>
                                          <p:spTgt spid="9"/>
                                        </p:tgtEl>
                                      </p:cBhvr>
                                      <p:by x="192310" y="192310"/>
                                    </p:animScale>
                                  </p:childTnLst>
                                </p:cTn>
                              </p:par>
                              <p:par>
                                <p:cTn id="9" presetID="1" presetClass="entr" presetSubtype="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1"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
        <p:nvSpPr>
          <p:cNvPr id="14"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5"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03"/>
          <p:cNvSpPr>
            <a:spLocks/>
          </p:cNvSpPr>
          <p:nvPr/>
        </p:nvSpPr>
        <p:spPr bwMode="auto">
          <a:xfrm>
            <a:off x="1699388"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tx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458301" y="1163296"/>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800" b="0" dirty="0" smtClean="0">
                <a:gradFill>
                  <a:gsLst>
                    <a:gs pos="2917">
                      <a:schemeClr val="tx2"/>
                    </a:gs>
                    <a:gs pos="30000">
                      <a:schemeClr val="tx2"/>
                    </a:gs>
                  </a:gsLst>
                  <a:lin ang="5400000" scaled="0"/>
                </a:gradFill>
              </a:rPr>
              <a:t>Microsoft Azure Storage</a:t>
            </a:r>
            <a:endParaRPr lang="en-US" sz="2800" b="0" dirty="0">
              <a:gradFill>
                <a:gsLst>
                  <a:gs pos="2917">
                    <a:schemeClr val="tx2"/>
                  </a:gs>
                  <a:gs pos="30000">
                    <a:schemeClr val="tx2"/>
                  </a:gs>
                </a:gsLst>
                <a:lin ang="5400000" scaled="0"/>
              </a:gradFill>
            </a:endParaRPr>
          </a:p>
        </p:txBody>
      </p:sp>
      <p:sp>
        <p:nvSpPr>
          <p:cNvPr id="19" name="TextBox 18"/>
          <p:cNvSpPr txBox="1"/>
          <p:nvPr/>
        </p:nvSpPr>
        <p:spPr>
          <a:xfrm>
            <a:off x="445499" y="1707038"/>
            <a:ext cx="4299150" cy="188564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spcAft>
                <a:spcPts val="400"/>
              </a:spcAft>
            </a:pPr>
            <a:r>
              <a:rPr lang="en-US" sz="2000" b="0" dirty="0" smtClean="0">
                <a:solidFill>
                  <a:schemeClr val="bg1">
                    <a:lumMod val="50000"/>
                  </a:schemeClr>
                </a:solidFill>
                <a:latin typeface="+mn-lt"/>
              </a:rPr>
              <a:t>Highly durable and scalable</a:t>
            </a:r>
          </a:p>
          <a:p>
            <a:pPr algn="l">
              <a:spcAft>
                <a:spcPts val="400"/>
              </a:spcAft>
            </a:pPr>
            <a:r>
              <a:rPr lang="en-US" sz="2000" b="0" dirty="0">
                <a:solidFill>
                  <a:schemeClr val="bg1">
                    <a:lumMod val="50000"/>
                  </a:schemeClr>
                </a:solidFill>
                <a:latin typeface="+mn-lt"/>
              </a:rPr>
              <a:t>Multiple copies of your </a:t>
            </a:r>
            <a:r>
              <a:rPr lang="en-US" sz="2000" b="0" dirty="0" smtClean="0">
                <a:solidFill>
                  <a:schemeClr val="bg1">
                    <a:lumMod val="50000"/>
                  </a:schemeClr>
                </a:solidFill>
                <a:latin typeface="+mn-lt"/>
              </a:rPr>
              <a:t>data</a:t>
            </a:r>
            <a:endParaRPr lang="en-US" sz="2000" b="0" dirty="0">
              <a:solidFill>
                <a:schemeClr val="bg1">
                  <a:lumMod val="50000"/>
                </a:schemeClr>
              </a:solidFill>
              <a:latin typeface="+mn-lt"/>
            </a:endParaRPr>
          </a:p>
          <a:p>
            <a:pPr algn="l">
              <a:spcAft>
                <a:spcPts val="400"/>
              </a:spcAft>
            </a:pPr>
            <a:r>
              <a:rPr lang="en-US" sz="2000" b="0" dirty="0">
                <a:solidFill>
                  <a:schemeClr val="bg1">
                    <a:lumMod val="50000"/>
                  </a:schemeClr>
                </a:solidFill>
                <a:latin typeface="+mn-lt"/>
              </a:rPr>
              <a:t>Financially backed  </a:t>
            </a:r>
            <a:r>
              <a:rPr lang="en-US" sz="2000" b="0" dirty="0" smtClean="0">
                <a:solidFill>
                  <a:schemeClr val="bg1">
                    <a:lumMod val="50000"/>
                  </a:schemeClr>
                </a:solidFill>
                <a:latin typeface="+mn-lt"/>
              </a:rPr>
              <a:t>SLAs</a:t>
            </a:r>
            <a:endParaRPr lang="en-US" sz="2000" b="0" dirty="0">
              <a:solidFill>
                <a:schemeClr val="bg1">
                  <a:lumMod val="50000"/>
                </a:schemeClr>
              </a:solidFill>
              <a:latin typeface="+mn-lt"/>
            </a:endParaRPr>
          </a:p>
          <a:p>
            <a:pPr algn="l">
              <a:spcAft>
                <a:spcPts val="400"/>
              </a:spcAft>
            </a:pPr>
            <a:r>
              <a:rPr lang="en-US" sz="2000" b="0" dirty="0">
                <a:solidFill>
                  <a:schemeClr val="bg1">
                    <a:lumMod val="50000"/>
                  </a:schemeClr>
                </a:solidFill>
                <a:latin typeface="+mn-lt"/>
              </a:rPr>
              <a:t>Storage for </a:t>
            </a:r>
            <a:r>
              <a:rPr lang="en-US" sz="2000" b="0" dirty="0" smtClean="0">
                <a:solidFill>
                  <a:schemeClr val="bg1">
                    <a:lumMod val="50000"/>
                  </a:schemeClr>
                </a:solidFill>
                <a:latin typeface="+mn-lt"/>
              </a:rPr>
              <a:t>objects, tables, drives</a:t>
            </a:r>
          </a:p>
          <a:p>
            <a:pPr algn="l">
              <a:spcAft>
                <a:spcPts val="400"/>
              </a:spcAft>
            </a:pPr>
            <a:r>
              <a:rPr lang="en-US" sz="2000" b="0" dirty="0" smtClean="0">
                <a:solidFill>
                  <a:schemeClr val="bg1">
                    <a:lumMod val="50000"/>
                  </a:schemeClr>
                </a:solidFill>
                <a:latin typeface="+mn-lt"/>
              </a:rPr>
              <a:t>Supports REST APIs</a:t>
            </a:r>
            <a:endParaRPr lang="en-US" sz="2000" b="0" dirty="0">
              <a:solidFill>
                <a:schemeClr val="bg1">
                  <a:lumMod val="50000"/>
                </a:schemeClr>
              </a:solidFill>
              <a:latin typeface="+mn-lt"/>
            </a:endParaRPr>
          </a:p>
        </p:txBody>
      </p:sp>
    </p:spTree>
    <p:extLst>
      <p:ext uri="{BB962C8B-B14F-4D97-AF65-F5344CB8AC3E}">
        <p14:creationId xmlns:p14="http://schemas.microsoft.com/office/powerpoint/2010/main" val="1997940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9" presetClass="emph" presetSubtype="0" fill="hold" grpId="2" nodeType="withEffect">
                                  <p:stCondLst>
                                    <p:cond delay="0"/>
                                  </p:stCondLst>
                                  <p:childTnLst>
                                    <p:animClr clrSpc="rgb" dir="cw">
                                      <p:cBhvr override="childStyle">
                                        <p:cTn id="10" dur="500" fill="hold"/>
                                        <p:tgtEl>
                                          <p:spTgt spid="6"/>
                                        </p:tgtEl>
                                        <p:attrNameLst>
                                          <p:attrName>style.color</p:attrName>
                                        </p:attrNameLst>
                                      </p:cBhvr>
                                      <p:to>
                                        <a:schemeClr val="tx1"/>
                                      </p:to>
                                    </p:animClr>
                                    <p:animClr clrSpc="rgb" dir="cw">
                                      <p:cBhvr>
                                        <p:cTn id="11" dur="500" fill="hold"/>
                                        <p:tgtEl>
                                          <p:spTgt spid="6"/>
                                        </p:tgtEl>
                                        <p:attrNameLst>
                                          <p:attrName>fillcolor</p:attrName>
                                        </p:attrNameLst>
                                      </p:cBhvr>
                                      <p:to>
                                        <a:schemeClr val="tx1"/>
                                      </p:to>
                                    </p:animClr>
                                    <p:set>
                                      <p:cBhvr>
                                        <p:cTn id="12" dur="500" fill="hold"/>
                                        <p:tgtEl>
                                          <p:spTgt spid="6"/>
                                        </p:tgtEl>
                                        <p:attrNameLst>
                                          <p:attrName>fill.type</p:attrName>
                                        </p:attrNameLst>
                                      </p:cBhvr>
                                      <p:to>
                                        <p:strVal val="solid"/>
                                      </p:to>
                                    </p:set>
                                    <p:set>
                                      <p:cBhvr>
                                        <p:cTn id="13" dur="500" fill="hold"/>
                                        <p:tgtEl>
                                          <p:spTgt spid="6"/>
                                        </p:tgtEl>
                                        <p:attrNameLst>
                                          <p:attrName>fill.on</p:attrName>
                                        </p:attrNameLst>
                                      </p:cBhvr>
                                      <p:to>
                                        <p:strVal val="true"/>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600"/>
                                        <p:tgtEl>
                                          <p:spTgt spid="18"/>
                                        </p:tgtEl>
                                      </p:cBhvr>
                                    </p:animEffect>
                                  </p:childTnLst>
                                </p:cTn>
                              </p:par>
                              <p:par>
                                <p:cTn id="27" presetID="35" presetClass="path" presetSubtype="0" decel="100000" fill="hold" grpId="1" nodeType="withEffect">
                                  <p:stCondLst>
                                    <p:cond delay="50"/>
                                  </p:stCondLst>
                                  <p:childTnLst>
                                    <p:animMotion origin="layout" path="M -0.05548 0.00023 L -2.03699E-6 0.00023 " pathEditMode="relative" rAng="0" ptsTypes="AA">
                                      <p:cBhvr>
                                        <p:cTn id="28" dur="800" fill="hold"/>
                                        <p:tgtEl>
                                          <p:spTgt spid="18"/>
                                        </p:tgtEl>
                                        <p:attrNameLst>
                                          <p:attrName>ppt_x</p:attrName>
                                          <p:attrName>ppt_y</p:attrName>
                                        </p:attrNameLst>
                                      </p:cBhvr>
                                      <p:rCtr x="2774" y="0"/>
                                    </p:animMotion>
                                  </p:childTnLst>
                                </p:cTn>
                              </p:par>
                              <p:par>
                                <p:cTn id="29" presetID="10" presetClass="entr" presetSubtype="0"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600"/>
                                        <p:tgtEl>
                                          <p:spTgt spid="19"/>
                                        </p:tgtEl>
                                      </p:cBhvr>
                                    </p:animEffect>
                                  </p:childTnLst>
                                </p:cTn>
                              </p:par>
                              <p:par>
                                <p:cTn id="32" presetID="35" presetClass="path" presetSubtype="0" decel="100000" fill="hold" grpId="1" nodeType="withEffect">
                                  <p:stCondLst>
                                    <p:cond delay="50"/>
                                  </p:stCondLst>
                                  <p:childTnLst>
                                    <p:animMotion origin="layout" path="M -0.05553 0.00023 L 4.35793E-6 0.00023 " pathEditMode="relative" rAng="0" ptsTypes="AA">
                                      <p:cBhvr>
                                        <p:cTn id="33" dur="800" fill="hold"/>
                                        <p:tgtEl>
                                          <p:spTgt spid="19"/>
                                        </p:tgtEl>
                                        <p:attrNameLst>
                                          <p:attrName>ppt_x</p:attrName>
                                          <p:attrName>ppt_y</p:attrName>
                                        </p:attrNameLst>
                                      </p:cBhvr>
                                      <p:rCtr x="2770" y="0"/>
                                    </p:animMotion>
                                  </p:childTnLst>
                                </p:cTn>
                              </p:par>
                            </p:childTnLst>
                          </p:cTn>
                        </p:par>
                      </p:childTnLst>
                    </p:cTn>
                  </p:par>
                  <p:par>
                    <p:cTn id="34" fill="hold">
                      <p:stCondLst>
                        <p:cond delay="indefinite"/>
                      </p:stCondLst>
                      <p:childTnLst>
                        <p:par>
                          <p:cTn id="35" fill="hold">
                            <p:stCondLst>
                              <p:cond delay="0"/>
                            </p:stCondLst>
                            <p:childTnLst>
                              <p:par>
                                <p:cTn id="36" presetID="2" presetClass="entr" presetSubtype="8" decel="100000" fill="hold" grpId="1"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0-#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63" presetClass="path" presetSubtype="0" accel="34667" decel="65333" fill="hold" grpId="0" nodeType="afterEffect">
                                  <p:stCondLst>
                                    <p:cond delay="0"/>
                                  </p:stCondLst>
                                  <p:childTnLst>
                                    <p:animMotion origin="layout" path="M -6.58667E-7 4.33954E-6 L 0.40886 4.33954E-6 " pathEditMode="relative" rAng="0" ptsTypes="AA">
                                      <p:cBhvr>
                                        <p:cTn id="42" dur="500" fill="hold"/>
                                        <p:tgtEl>
                                          <p:spTgt spid="7"/>
                                        </p:tgtEl>
                                        <p:attrNameLst>
                                          <p:attrName>ppt_x</p:attrName>
                                          <p:attrName>ppt_y</p:attrName>
                                        </p:attrNameLst>
                                      </p:cBhvr>
                                      <p:rCtr x="20437" y="0"/>
                                    </p:animMotion>
                                  </p:childTnLst>
                                </p:cTn>
                              </p:par>
                              <p:par>
                                <p:cTn id="43" presetID="19" presetClass="emph" presetSubtype="0" fill="hold" grpId="2" nodeType="withEffect">
                                  <p:stCondLst>
                                    <p:cond delay="0"/>
                                  </p:stCondLst>
                                  <p:childTnLst>
                                    <p:animClr clrSpc="rgb" dir="cw">
                                      <p:cBhvr override="childStyle">
                                        <p:cTn id="44" dur="500" fill="hold"/>
                                        <p:tgtEl>
                                          <p:spTgt spid="7"/>
                                        </p:tgtEl>
                                        <p:attrNameLst>
                                          <p:attrName>style.color</p:attrName>
                                        </p:attrNameLst>
                                      </p:cBhvr>
                                      <p:to>
                                        <a:schemeClr val="accent2"/>
                                      </p:to>
                                    </p:animClr>
                                    <p:animClr clrSpc="rgb" dir="cw">
                                      <p:cBhvr>
                                        <p:cTn id="45" dur="500" fill="hold"/>
                                        <p:tgtEl>
                                          <p:spTgt spid="7"/>
                                        </p:tgtEl>
                                        <p:attrNameLst>
                                          <p:attrName>fillcolor</p:attrName>
                                        </p:attrNameLst>
                                      </p:cBhvr>
                                      <p:to>
                                        <a:schemeClr val="accent2"/>
                                      </p:to>
                                    </p:animClr>
                                    <p:set>
                                      <p:cBhvr>
                                        <p:cTn id="46" dur="500" fill="hold"/>
                                        <p:tgtEl>
                                          <p:spTgt spid="7"/>
                                        </p:tgtEl>
                                        <p:attrNameLst>
                                          <p:attrName>fill.type</p:attrName>
                                        </p:attrNameLst>
                                      </p:cBhvr>
                                      <p:to>
                                        <p:strVal val="solid"/>
                                      </p:to>
                                    </p:set>
                                    <p:set>
                                      <p:cBhvr>
                                        <p:cTn id="47" dur="500" fill="hold"/>
                                        <p:tgtEl>
                                          <p:spTgt spid="7"/>
                                        </p:tgtEl>
                                        <p:attrNameLst>
                                          <p:attrName>fill.on</p:attrName>
                                        </p:attrNameLst>
                                      </p:cBhvr>
                                      <p:to>
                                        <p:strVal val="true"/>
                                      </p:to>
                                    </p:set>
                                  </p:childTnLst>
                                </p:cTn>
                              </p:par>
                              <p:par>
                                <p:cTn id="48" presetID="1" presetClass="entr" presetSubtype="0" fill="hold" grpId="1" nodeType="withEffect">
                                  <p:stCondLst>
                                    <p:cond delay="50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1" nodeType="withEffect">
                                  <p:stCondLst>
                                    <p:cond delay="500"/>
                                  </p:stCondLst>
                                  <p:childTnLst>
                                    <p:set>
                                      <p:cBhvr>
                                        <p:cTn id="51" dur="1" fill="hold">
                                          <p:stCondLst>
                                            <p:cond delay="0"/>
                                          </p:stCondLst>
                                        </p:cTn>
                                        <p:tgtEl>
                                          <p:spTgt spid="17"/>
                                        </p:tgtEl>
                                        <p:attrNameLst>
                                          <p:attrName>style.visibility</p:attrName>
                                        </p:attrNameLst>
                                      </p:cBhvr>
                                      <p:to>
                                        <p:strVal val="visible"/>
                                      </p:to>
                                    </p:set>
                                  </p:childTnLst>
                                </p:cTn>
                              </p:par>
                            </p:childTnLst>
                          </p:cTn>
                        </p:par>
                        <p:par>
                          <p:cTn id="52" fill="hold">
                            <p:stCondLst>
                              <p:cond delay="1000"/>
                            </p:stCondLst>
                            <p:childTnLst>
                              <p:par>
                                <p:cTn id="53" presetID="63" presetClass="path" presetSubtype="0" accel="34667" decel="65333" fill="hold" grpId="0" nodeType="afterEffect">
                                  <p:stCondLst>
                                    <p:cond delay="0"/>
                                  </p:stCondLst>
                                  <p:childTnLst>
                                    <p:animMotion origin="layout" path="M 4.62854E-6 4.33954E-6 L 0.12637 4.33954E-6 " pathEditMode="relative" rAng="0" ptsTypes="AA">
                                      <p:cBhvr>
                                        <p:cTn id="54" dur="500" fill="hold"/>
                                        <p:tgtEl>
                                          <p:spTgt spid="16"/>
                                        </p:tgtEl>
                                        <p:attrNameLst>
                                          <p:attrName>ppt_x</p:attrName>
                                          <p:attrName>ppt_y</p:attrName>
                                        </p:attrNameLst>
                                      </p:cBhvr>
                                      <p:rCtr x="6319" y="0"/>
                                    </p:animMotion>
                                  </p:childTnLst>
                                </p:cTn>
                              </p:par>
                              <p:par>
                                <p:cTn id="55" presetID="63" presetClass="path" presetSubtype="0" accel="34667" decel="65333" fill="hold" grpId="0" nodeType="withEffect">
                                  <p:stCondLst>
                                    <p:cond delay="0"/>
                                  </p:stCondLst>
                                  <p:childTnLst>
                                    <p:animMotion origin="layout" path="M 4.62854E-6 4.33954E-6 L 0.25325 4.33954E-6 " pathEditMode="relative" rAng="0" ptsTypes="AA">
                                      <p:cBhvr>
                                        <p:cTn id="56" dur="500" fill="hold"/>
                                        <p:tgtEl>
                                          <p:spTgt spid="17"/>
                                        </p:tgtEl>
                                        <p:attrNameLst>
                                          <p:attrName>ppt_x</p:attrName>
                                          <p:attrName>ppt_y</p:attrName>
                                        </p:attrNameLst>
                                      </p:cBhvr>
                                      <p:rCtr x="12663" y="0"/>
                                    </p:animMotion>
                                  </p:childTnLst>
                                </p:cTn>
                              </p:par>
                            </p:childTnLst>
                          </p:cTn>
                        </p:par>
                        <p:par>
                          <p:cTn id="57" fill="hold">
                            <p:stCondLst>
                              <p:cond delay="1500"/>
                            </p:stCondLst>
                            <p:childTnLst>
                              <p:par>
                                <p:cTn id="58" presetID="6" presetClass="emph" presetSubtype="0" fill="hold" grpId="3" nodeType="afterEffect">
                                  <p:stCondLst>
                                    <p:cond delay="0"/>
                                  </p:stCondLst>
                                  <p:childTnLst>
                                    <p:animScale>
                                      <p:cBhvr>
                                        <p:cTn id="59" dur="250" fill="hold"/>
                                        <p:tgtEl>
                                          <p:spTgt spid="7"/>
                                        </p:tgtEl>
                                      </p:cBhvr>
                                      <p:by x="0" y="0"/>
                                    </p:animScale>
                                  </p:childTnLst>
                                </p:cTn>
                              </p:par>
                              <p:par>
                                <p:cTn id="60" presetID="6" presetClass="emph" presetSubtype="0" fill="hold" grpId="2" nodeType="withEffect">
                                  <p:stCondLst>
                                    <p:cond delay="100"/>
                                  </p:stCondLst>
                                  <p:childTnLst>
                                    <p:animScale>
                                      <p:cBhvr>
                                        <p:cTn id="61" dur="250" fill="hold"/>
                                        <p:tgtEl>
                                          <p:spTgt spid="16"/>
                                        </p:tgtEl>
                                      </p:cBhvr>
                                      <p:by x="0" y="0"/>
                                    </p:animScale>
                                  </p:childTnLst>
                                </p:cTn>
                              </p:par>
                              <p:par>
                                <p:cTn id="62" presetID="6" presetClass="emph" presetSubtype="0" fill="hold" grpId="2" nodeType="withEffect">
                                  <p:stCondLst>
                                    <p:cond delay="200"/>
                                  </p:stCondLst>
                                  <p:childTnLst>
                                    <p:animScale>
                                      <p:cBhvr>
                                        <p:cTn id="63" dur="250" fill="hold"/>
                                        <p:tgtEl>
                                          <p:spTgt spid="17"/>
                                        </p:tgtEl>
                                      </p:cBhvr>
                                      <p:by x="0" y="0"/>
                                    </p:animScale>
                                  </p:childTnLst>
                                </p:cTn>
                              </p:par>
                            </p:childTnLst>
                          </p:cTn>
                        </p:par>
                        <p:par>
                          <p:cTn id="64" fill="hold">
                            <p:stCondLst>
                              <p:cond delay="1950"/>
                            </p:stCondLst>
                            <p:childTnLst>
                              <p:par>
                                <p:cTn id="65" presetID="19" presetClass="emph" presetSubtype="0" fill="hold" grpId="3" nodeType="afterEffect">
                                  <p:stCondLst>
                                    <p:cond delay="0"/>
                                  </p:stCondLst>
                                  <p:childTnLst>
                                    <p:animClr clrSpc="rgb" dir="cw">
                                      <p:cBhvr override="childStyle">
                                        <p:cTn id="66" dur="500" fill="hold"/>
                                        <p:tgtEl>
                                          <p:spTgt spid="6"/>
                                        </p:tgtEl>
                                        <p:attrNameLst>
                                          <p:attrName>style.color</p:attrName>
                                        </p:attrNameLst>
                                      </p:cBhvr>
                                      <p:to>
                                        <a:schemeClr val="accent2"/>
                                      </p:to>
                                    </p:animClr>
                                    <p:animClr clrSpc="rgb" dir="cw">
                                      <p:cBhvr>
                                        <p:cTn id="67" dur="500" fill="hold"/>
                                        <p:tgtEl>
                                          <p:spTgt spid="6"/>
                                        </p:tgtEl>
                                        <p:attrNameLst>
                                          <p:attrName>fillcolor</p:attrName>
                                        </p:attrNameLst>
                                      </p:cBhvr>
                                      <p:to>
                                        <a:schemeClr val="accent2"/>
                                      </p:to>
                                    </p:animClr>
                                    <p:set>
                                      <p:cBhvr>
                                        <p:cTn id="68" dur="500" fill="hold"/>
                                        <p:tgtEl>
                                          <p:spTgt spid="6"/>
                                        </p:tgtEl>
                                        <p:attrNameLst>
                                          <p:attrName>fill.type</p:attrName>
                                        </p:attrNameLst>
                                      </p:cBhvr>
                                      <p:to>
                                        <p:strVal val="solid"/>
                                      </p:to>
                                    </p:set>
                                    <p:set>
                                      <p:cBhvr>
                                        <p:cTn id="69" dur="500" fill="hold"/>
                                        <p:tgtEl>
                                          <p:spTgt spid="6"/>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14"/>
                                        </p:tgtEl>
                                        <p:attrNameLst>
                                          <p:attrName>style.color</p:attrName>
                                        </p:attrNameLst>
                                      </p:cBhvr>
                                      <p:to>
                                        <a:schemeClr val="accent2"/>
                                      </p:to>
                                    </p:animClr>
                                    <p:animClr clrSpc="rgb" dir="cw">
                                      <p:cBhvr>
                                        <p:cTn id="72" dur="500" fill="hold"/>
                                        <p:tgtEl>
                                          <p:spTgt spid="14"/>
                                        </p:tgtEl>
                                        <p:attrNameLst>
                                          <p:attrName>fillcolor</p:attrName>
                                        </p:attrNameLst>
                                      </p:cBhvr>
                                      <p:to>
                                        <a:schemeClr val="accent2"/>
                                      </p:to>
                                    </p:animClr>
                                    <p:set>
                                      <p:cBhvr>
                                        <p:cTn id="73" dur="500" fill="hold"/>
                                        <p:tgtEl>
                                          <p:spTgt spid="14"/>
                                        </p:tgtEl>
                                        <p:attrNameLst>
                                          <p:attrName>fill.type</p:attrName>
                                        </p:attrNameLst>
                                      </p:cBhvr>
                                      <p:to>
                                        <p:strVal val="solid"/>
                                      </p:to>
                                    </p:set>
                                    <p:set>
                                      <p:cBhvr>
                                        <p:cTn id="74" dur="500" fill="hold"/>
                                        <p:tgtEl>
                                          <p:spTgt spid="14"/>
                                        </p:tgtEl>
                                        <p:attrNameLst>
                                          <p:attrName>fill.on</p:attrName>
                                        </p:attrNameLst>
                                      </p:cBhvr>
                                      <p:to>
                                        <p:strVal val="true"/>
                                      </p:to>
                                    </p:set>
                                  </p:childTnLst>
                                </p:cTn>
                              </p:par>
                              <p:par>
                                <p:cTn id="75" presetID="19" presetClass="emph" presetSubtype="0" fill="hold" grpId="1" nodeType="withEffect">
                                  <p:stCondLst>
                                    <p:cond delay="0"/>
                                  </p:stCondLst>
                                  <p:childTnLst>
                                    <p:animClr clrSpc="rgb" dir="cw">
                                      <p:cBhvr override="childStyle">
                                        <p:cTn id="76" dur="500" fill="hold"/>
                                        <p:tgtEl>
                                          <p:spTgt spid="15"/>
                                        </p:tgtEl>
                                        <p:attrNameLst>
                                          <p:attrName>style.color</p:attrName>
                                        </p:attrNameLst>
                                      </p:cBhvr>
                                      <p:to>
                                        <a:schemeClr val="accent2"/>
                                      </p:to>
                                    </p:animClr>
                                    <p:animClr clrSpc="rgb" dir="cw">
                                      <p:cBhvr>
                                        <p:cTn id="77" dur="500" fill="hold"/>
                                        <p:tgtEl>
                                          <p:spTgt spid="15"/>
                                        </p:tgtEl>
                                        <p:attrNameLst>
                                          <p:attrName>fillcolor</p:attrName>
                                        </p:attrNameLst>
                                      </p:cBhvr>
                                      <p:to>
                                        <a:schemeClr val="accent2"/>
                                      </p:to>
                                    </p:animClr>
                                    <p:set>
                                      <p:cBhvr>
                                        <p:cTn id="78" dur="500" fill="hold"/>
                                        <p:tgtEl>
                                          <p:spTgt spid="15"/>
                                        </p:tgtEl>
                                        <p:attrNameLst>
                                          <p:attrName>fill.type</p:attrName>
                                        </p:attrNameLst>
                                      </p:cBhvr>
                                      <p:to>
                                        <p:strVal val="solid"/>
                                      </p:to>
                                    </p:set>
                                    <p:set>
                                      <p:cBhvr>
                                        <p:cTn id="7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6" grpId="3" animBg="1"/>
      <p:bldP spid="14" grpId="0" animBg="1"/>
      <p:bldP spid="14" grpId="1" animBg="1"/>
      <p:bldP spid="15" grpId="0" animBg="1"/>
      <p:bldP spid="15" grpId="1" animBg="1"/>
      <p:bldP spid="7" grpId="0" animBg="1"/>
      <p:bldP spid="7" grpId="1" animBg="1"/>
      <p:bldP spid="7" grpId="2" animBg="1"/>
      <p:bldP spid="7" grpId="3" animBg="1"/>
      <p:bldP spid="16" grpId="0" animBg="1"/>
      <p:bldP spid="16" grpId="1" animBg="1"/>
      <p:bldP spid="16" grpId="2" animBg="1"/>
      <p:bldP spid="17" grpId="0" animBg="1"/>
      <p:bldP spid="17" grpId="1" animBg="1"/>
      <p:bldP spid="17" grpId="2" animBg="1"/>
      <p:bldP spid="18" grpId="0"/>
      <p:bldP spid="18" grpId="1"/>
      <p:bldP spid="19" grpId="0"/>
      <p:bldP spid="1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3"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10" name="Group 9"/>
          <p:cNvGrpSpPr/>
          <p:nvPr/>
        </p:nvGrpSpPr>
        <p:grpSpPr>
          <a:xfrm>
            <a:off x="5073446" y="1791160"/>
            <a:ext cx="6803922" cy="3746674"/>
            <a:chOff x="5073446" y="1791160"/>
            <a:chExt cx="6803922" cy="3746674"/>
          </a:xfrm>
        </p:grpSpPr>
        <p:sp>
          <p:nvSpPr>
            <p:cNvPr id="5"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6" name="Freeform 128"/>
          <p:cNvSpPr>
            <a:spLocks noChangeAspect="1"/>
          </p:cNvSpPr>
          <p:nvPr/>
        </p:nvSpPr>
        <p:spPr bwMode="black">
          <a:xfrm>
            <a:off x="863600" y="2251978"/>
            <a:ext cx="3914468" cy="21555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17" name="Freeform 79"/>
          <p:cNvSpPr>
            <a:spLocks noEditPoints="1"/>
          </p:cNvSpPr>
          <p:nvPr/>
        </p:nvSpPr>
        <p:spPr bwMode="black">
          <a:xfrm>
            <a:off x="2697438"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8" name="Freeform 79"/>
          <p:cNvSpPr>
            <a:spLocks noEditPoints="1"/>
          </p:cNvSpPr>
          <p:nvPr/>
        </p:nvSpPr>
        <p:spPr bwMode="black">
          <a:xfrm>
            <a:off x="3604726"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9" name="Freeform 79"/>
          <p:cNvSpPr>
            <a:spLocks noEditPoints="1"/>
          </p:cNvSpPr>
          <p:nvPr/>
        </p:nvSpPr>
        <p:spPr bwMode="black">
          <a:xfrm>
            <a:off x="1790149"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cxnSp>
        <p:nvCxnSpPr>
          <p:cNvPr id="20" name="Straight Connector 19"/>
          <p:cNvCxnSpPr/>
          <p:nvPr/>
        </p:nvCxnSpPr>
        <p:spPr>
          <a:xfrm>
            <a:off x="2635142" y="5191306"/>
            <a:ext cx="7161596"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9804173"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2" name="TextBox 21"/>
          <p:cNvSpPr txBox="1"/>
          <p:nvPr/>
        </p:nvSpPr>
        <p:spPr>
          <a:xfrm>
            <a:off x="9360907" y="4520756"/>
            <a:ext cx="1118454" cy="6278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dirty="0">
                <a:gradFill>
                  <a:gsLst>
                    <a:gs pos="61947">
                      <a:srgbClr val="FFFFFF"/>
                    </a:gs>
                    <a:gs pos="44000">
                      <a:srgbClr val="FFFFFF"/>
                    </a:gs>
                  </a:gsLst>
                  <a:lin ang="5400000" scaled="0"/>
                </a:gradFill>
              </a:rPr>
              <a:t>West DC</a:t>
            </a:r>
          </a:p>
        </p:txBody>
      </p:sp>
      <p:sp>
        <p:nvSpPr>
          <p:cNvPr id="23" name="Oval 22"/>
          <p:cNvSpPr/>
          <p:nvPr/>
        </p:nvSpPr>
        <p:spPr bwMode="auto">
          <a:xfrm>
            <a:off x="2479656"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4" name="TextBox 23"/>
          <p:cNvSpPr txBox="1"/>
          <p:nvPr/>
        </p:nvSpPr>
        <p:spPr>
          <a:xfrm>
            <a:off x="2107167" y="4520756"/>
            <a:ext cx="976901" cy="627864"/>
          </a:xfrm>
          <a:prstGeom prst="rect">
            <a:avLst/>
          </a:prstGeom>
          <a:noFill/>
        </p:spPr>
        <p:txBody>
          <a:bodyPr wrap="square" lIns="0" tIns="146304" rIns="0" bIns="146304" rtlCol="0">
            <a:spAutoFit/>
          </a:bodyPr>
          <a:lstStyle/>
          <a:p>
            <a:pPr algn="ctr">
              <a:lnSpc>
                <a:spcPct val="90000"/>
              </a:lnSpc>
            </a:pPr>
            <a:r>
              <a:rPr lang="en-US" sz="2400" b="1" spc="-50" dirty="0" smtClean="0">
                <a:gradFill>
                  <a:gsLst>
                    <a:gs pos="61947">
                      <a:srgbClr val="FFFFFF"/>
                    </a:gs>
                    <a:gs pos="44000">
                      <a:srgbClr val="FFFFFF"/>
                    </a:gs>
                  </a:gsLst>
                  <a:lin ang="5400000" scaled="0"/>
                </a:gradFill>
                <a:latin typeface="+mj-lt"/>
              </a:rPr>
              <a:t>East DC</a:t>
            </a:r>
          </a:p>
        </p:txBody>
      </p:sp>
      <p:sp>
        <p:nvSpPr>
          <p:cNvPr id="25" name="TextBox 24"/>
          <p:cNvSpPr txBox="1"/>
          <p:nvPr/>
        </p:nvSpPr>
        <p:spPr>
          <a:xfrm>
            <a:off x="5174435" y="4557107"/>
            <a:ext cx="1768562"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000" dirty="0" smtClean="0">
                <a:gradFill>
                  <a:gsLst>
                    <a:gs pos="61947">
                      <a:srgbClr val="FFFFFF"/>
                    </a:gs>
                    <a:gs pos="44000">
                      <a:srgbClr val="FFFFFF"/>
                    </a:gs>
                  </a:gsLst>
                  <a:lin ang="5400000" scaled="0"/>
                </a:gradFill>
              </a:rPr>
              <a:t>&gt; 400 miles</a:t>
            </a:r>
            <a:endParaRPr lang="en-US" sz="2000" dirty="0">
              <a:gradFill>
                <a:gsLst>
                  <a:gs pos="61947">
                    <a:srgbClr val="FFFFFF"/>
                  </a:gs>
                  <a:gs pos="44000">
                    <a:srgbClr val="FFFFFF"/>
                  </a:gs>
                </a:gsLst>
                <a:lin ang="5400000" scaled="0"/>
              </a:gradFill>
            </a:endParaRPr>
          </a:p>
        </p:txBody>
      </p:sp>
      <p:sp>
        <p:nvSpPr>
          <p:cNvPr id="26" name="TextBox 25"/>
          <p:cNvSpPr txBox="1"/>
          <p:nvPr/>
        </p:nvSpPr>
        <p:spPr>
          <a:xfrm>
            <a:off x="4066365" y="1560875"/>
            <a:ext cx="4928922" cy="1071062"/>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smtClean="0">
                <a:solidFill>
                  <a:srgbClr val="FFFFFF"/>
                </a:solidFill>
              </a:rPr>
              <a:t>Microsoft Azure Storage</a:t>
            </a:r>
          </a:p>
          <a:p>
            <a:r>
              <a:rPr lang="en-US" sz="2800" b="0" dirty="0" smtClean="0">
                <a:solidFill>
                  <a:srgbClr val="FFFFFF"/>
                </a:solidFill>
              </a:rPr>
              <a:t>Defend against regional disasters.</a:t>
            </a:r>
            <a:endParaRPr lang="en-US" sz="2800" b="0" dirty="0">
              <a:solidFill>
                <a:srgbClr val="FFFFFF"/>
              </a:solidFill>
            </a:endParaRPr>
          </a:p>
        </p:txBody>
      </p:sp>
      <p:sp>
        <p:nvSpPr>
          <p:cNvPr id="27" name="TextBox 26"/>
          <p:cNvSpPr txBox="1"/>
          <p:nvPr/>
        </p:nvSpPr>
        <p:spPr>
          <a:xfrm>
            <a:off x="4034354" y="5701661"/>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a:gradFill>
                  <a:gsLst>
                    <a:gs pos="69027">
                      <a:srgbClr val="FFFFFF"/>
                    </a:gs>
                    <a:gs pos="56000">
                      <a:srgbClr val="FFFFFF"/>
                    </a:gs>
                  </a:gsLst>
                  <a:lin ang="5400000" scaled="0"/>
                </a:gradFill>
              </a:rPr>
              <a:t>Geo replication</a:t>
            </a:r>
          </a:p>
        </p:txBody>
      </p:sp>
      <p:sp>
        <p:nvSpPr>
          <p:cNvPr id="28" name="Oval 27"/>
          <p:cNvSpPr/>
          <p:nvPr/>
        </p:nvSpPr>
        <p:spPr bwMode="auto">
          <a:xfrm>
            <a:off x="9842303" y="5113475"/>
            <a:ext cx="155662" cy="15566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39244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3333" decel="66667" fill="hold" grpId="0" nodeType="afterEffect">
                                  <p:stCondLst>
                                    <p:cond delay="0"/>
                                  </p:stCondLst>
                                  <p:childTnLst>
                                    <p:animScale>
                                      <p:cBhvr>
                                        <p:cTn id="6" dur="750" fill="hold"/>
                                        <p:tgtEl>
                                          <p:spTgt spid="4"/>
                                        </p:tgtEl>
                                      </p:cBhvr>
                                      <p:by x="1000000" y="1000000"/>
                                    </p:animScale>
                                  </p:childTnLst>
                                </p:cTn>
                              </p:par>
                              <p:par>
                                <p:cTn id="7" presetID="3" presetClass="emph" presetSubtype="2" fill="hold" grpId="0" nodeType="withEffect">
                                  <p:stCondLst>
                                    <p:cond delay="150"/>
                                  </p:stCondLst>
                                  <p:childTnLst>
                                    <p:animClr clrSpc="rgb" dir="cw">
                                      <p:cBhvr override="childStyle">
                                        <p:cTn id="8" dur="250" fill="hold"/>
                                        <p:tgtEl>
                                          <p:spTgt spid="3"/>
                                        </p:tgtEl>
                                        <p:attrNameLst>
                                          <p:attrName>style.color</p:attrName>
                                        </p:attrNameLst>
                                      </p:cBhvr>
                                      <p:to>
                                        <a:srgbClr val="FFFFFF"/>
                                      </p:to>
                                    </p:animClr>
                                  </p:childTnLst>
                                </p:cTn>
                              </p:par>
                              <p:par>
                                <p:cTn id="9" presetID="63" presetClass="path" presetSubtype="0" accel="38000" decel="62000" fill="hold" nodeType="withEffect">
                                  <p:stCondLst>
                                    <p:cond delay="500"/>
                                  </p:stCondLst>
                                  <p:childTnLst>
                                    <p:animMotion origin="layout" path="M 3.53332E-6 -1.13936E-6 L 0.11616 -0.04789 " pathEditMode="relative" rAng="0" ptsTypes="AA">
                                      <p:cBhvr>
                                        <p:cTn id="10" dur="500" fill="hold"/>
                                        <p:tgtEl>
                                          <p:spTgt spid="10"/>
                                        </p:tgtEl>
                                        <p:attrNameLst>
                                          <p:attrName>ppt_x</p:attrName>
                                          <p:attrName>ppt_y</p:attrName>
                                        </p:attrNameLst>
                                      </p:cBhvr>
                                      <p:rCtr x="5808" y="-2292"/>
                                    </p:animMotion>
                                  </p:childTnLst>
                                </p:cTn>
                              </p:par>
                              <p:par>
                                <p:cTn id="11" presetID="6" presetClass="emph" presetSubtype="0" accel="38000" decel="62000" fill="hold" nodeType="withEffect">
                                  <p:stCondLst>
                                    <p:cond delay="500"/>
                                  </p:stCondLst>
                                  <p:childTnLst>
                                    <p:animScale>
                                      <p:cBhvr>
                                        <p:cTn id="12" dur="500" fill="hold"/>
                                        <p:tgtEl>
                                          <p:spTgt spid="10"/>
                                        </p:tgtEl>
                                      </p:cBhvr>
                                      <p:by x="57560" y="57560"/>
                                    </p:animScale>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22" presetClass="entr" presetSubtype="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125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600"/>
                                        <p:tgtEl>
                                          <p:spTgt spid="25"/>
                                        </p:tgtEl>
                                      </p:cBhvr>
                                    </p:animEffect>
                                  </p:childTnLst>
                                </p:cTn>
                              </p:par>
                              <p:par>
                                <p:cTn id="26" presetID="35" presetClass="path" presetSubtype="0" decel="100000" fill="hold" grpId="1" nodeType="withEffect">
                                  <p:stCondLst>
                                    <p:cond delay="250"/>
                                  </p:stCondLst>
                                  <p:childTnLst>
                                    <p:animMotion origin="layout" path="M -0.05553 0.00023 L 2.51979E-6 0.00023 " pathEditMode="relative" rAng="0" ptsTypes="AA">
                                      <p:cBhvr>
                                        <p:cTn id="27" dur="800" fill="hold"/>
                                        <p:tgtEl>
                                          <p:spTgt spid="25"/>
                                        </p:tgtEl>
                                        <p:attrNameLst>
                                          <p:attrName>ppt_x</p:attrName>
                                          <p:attrName>ppt_y</p:attrName>
                                        </p:attrNameLst>
                                      </p:cBhvr>
                                      <p:rCtr x="2770" y="0"/>
                                    </p:animMotion>
                                  </p:childTnLst>
                                </p:cTn>
                              </p:par>
                              <p:par>
                                <p:cTn id="28" presetID="10" presetClass="entr" presetSubtype="0" fill="hold" grpId="0" nodeType="withEffect">
                                  <p:stCondLst>
                                    <p:cond delay="25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600"/>
                                        <p:tgtEl>
                                          <p:spTgt spid="26"/>
                                        </p:tgtEl>
                                      </p:cBhvr>
                                    </p:animEffect>
                                  </p:childTnLst>
                                </p:cTn>
                              </p:par>
                              <p:par>
                                <p:cTn id="31" presetID="35" presetClass="path" presetSubtype="0" decel="100000" fill="hold" grpId="1" nodeType="withEffect">
                                  <p:stCondLst>
                                    <p:cond delay="50"/>
                                  </p:stCondLst>
                                  <p:childTnLst>
                                    <p:animMotion origin="layout" path="M -0.05553 0.00023 L -1.72836E-6 0.00023 " pathEditMode="relative" rAng="0" ptsTypes="AA">
                                      <p:cBhvr>
                                        <p:cTn id="32" dur="800" fill="hold"/>
                                        <p:tgtEl>
                                          <p:spTgt spid="26"/>
                                        </p:tgtEl>
                                        <p:attrNameLst>
                                          <p:attrName>ppt_x</p:attrName>
                                          <p:attrName>ppt_y</p:attrName>
                                        </p:attrNameLst>
                                      </p:cBhvr>
                                      <p:rCtr x="2770" y="0"/>
                                    </p:animMotion>
                                  </p:childTnLst>
                                </p:cTn>
                              </p:par>
                              <p:par>
                                <p:cTn id="33" presetID="10" presetClass="entr" presetSubtype="0" fill="hold" grpId="0" nodeType="withEffect">
                                  <p:stCondLst>
                                    <p:cond delay="55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600"/>
                                        <p:tgtEl>
                                          <p:spTgt spid="27"/>
                                        </p:tgtEl>
                                      </p:cBhvr>
                                    </p:animEffect>
                                  </p:childTnLst>
                                </p:cTn>
                              </p:par>
                              <p:par>
                                <p:cTn id="36" presetID="35" presetClass="path" presetSubtype="0" decel="100000" fill="hold" grpId="1" nodeType="withEffect">
                                  <p:stCondLst>
                                    <p:cond delay="450"/>
                                  </p:stCondLst>
                                  <p:childTnLst>
                                    <p:animMotion origin="layout" path="M -0.05553 0.00023 L -1.72836E-6 0.00023 " pathEditMode="relative" rAng="0" ptsTypes="AA">
                                      <p:cBhvr>
                                        <p:cTn id="37" dur="800" fill="hold"/>
                                        <p:tgtEl>
                                          <p:spTgt spid="27"/>
                                        </p:tgtEl>
                                        <p:attrNameLst>
                                          <p:attrName>ppt_x</p:attrName>
                                          <p:attrName>ppt_y</p:attrName>
                                        </p:attrNameLst>
                                      </p:cBhvr>
                                      <p:rCtr x="2770" y="0"/>
                                    </p:animMotion>
                                  </p:childTnLst>
                                </p:cTn>
                              </p:par>
                              <p:par>
                                <p:cTn id="38" presetID="10" presetClass="entr" presetSubtype="0" fill="hold" grpId="0" nodeType="withEffect">
                                  <p:stCondLst>
                                    <p:cond delay="125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35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45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3700"/>
                            </p:stCondLst>
                            <p:childTnLst>
                              <p:par>
                                <p:cTn id="61" presetID="35" presetClass="path" presetSubtype="0" repeatCount="4000" accel="50000" decel="50000" autoRev="1" fill="hold" grpId="1" nodeType="afterEffect">
                                  <p:stCondLst>
                                    <p:cond delay="0"/>
                                  </p:stCondLst>
                                  <p:childTnLst>
                                    <p:animMotion origin="layout" path="M 3.20654E-6 2.31502E-7 L -0.58897 2.31502E-7 " pathEditMode="relative" rAng="0" ptsTypes="AA">
                                      <p:cBhvr>
                                        <p:cTn id="62" dur="500" fill="hold"/>
                                        <p:tgtEl>
                                          <p:spTgt spid="28"/>
                                        </p:tgtEl>
                                        <p:attrNameLst>
                                          <p:attrName>ppt_x</p:attrName>
                                          <p:attrName>ppt_y</p:attrName>
                                        </p:attrNameLst>
                                      </p:cBhvr>
                                      <p:rCtr x="-29449" y="0"/>
                                    </p:animMotion>
                                  </p:childTnLst>
                                </p:cTn>
                              </p:par>
                              <p:par>
                                <p:cTn id="63" presetID="19" presetClass="emph" presetSubtype="0" fill="hold" grpId="1" nodeType="withEffect">
                                  <p:stCondLst>
                                    <p:cond delay="1000"/>
                                  </p:stCondLst>
                                  <p:childTnLst>
                                    <p:animClr clrSpc="rgb" dir="cw">
                                      <p:cBhvr override="childStyle">
                                        <p:cTn id="64" dur="500" fill="hold"/>
                                        <p:tgtEl>
                                          <p:spTgt spid="19"/>
                                        </p:tgtEl>
                                        <p:attrNameLst>
                                          <p:attrName>style.color</p:attrName>
                                        </p:attrNameLst>
                                      </p:cBhvr>
                                      <p:to>
                                        <a:schemeClr val="accent2"/>
                                      </p:to>
                                    </p:animClr>
                                    <p:animClr clrSpc="rgb" dir="cw">
                                      <p:cBhvr>
                                        <p:cTn id="65" dur="500" fill="hold"/>
                                        <p:tgtEl>
                                          <p:spTgt spid="19"/>
                                        </p:tgtEl>
                                        <p:attrNameLst>
                                          <p:attrName>fillcolor</p:attrName>
                                        </p:attrNameLst>
                                      </p:cBhvr>
                                      <p:to>
                                        <a:schemeClr val="accent2"/>
                                      </p:to>
                                    </p:animClr>
                                    <p:set>
                                      <p:cBhvr>
                                        <p:cTn id="66" dur="500" fill="hold"/>
                                        <p:tgtEl>
                                          <p:spTgt spid="19"/>
                                        </p:tgtEl>
                                        <p:attrNameLst>
                                          <p:attrName>fill.type</p:attrName>
                                        </p:attrNameLst>
                                      </p:cBhvr>
                                      <p:to>
                                        <p:strVal val="solid"/>
                                      </p:to>
                                    </p:set>
                                    <p:set>
                                      <p:cBhvr>
                                        <p:cTn id="67" dur="500" fill="hold"/>
                                        <p:tgtEl>
                                          <p:spTgt spid="19"/>
                                        </p:tgtEl>
                                        <p:attrNameLst>
                                          <p:attrName>fill.on</p:attrName>
                                        </p:attrNameLst>
                                      </p:cBhvr>
                                      <p:to>
                                        <p:strVal val="true"/>
                                      </p:to>
                                    </p:set>
                                  </p:childTnLst>
                                </p:cTn>
                              </p:par>
                              <p:par>
                                <p:cTn id="68" presetID="19" presetClass="emph" presetSubtype="0" fill="hold" grpId="1" nodeType="withEffect">
                                  <p:stCondLst>
                                    <p:cond delay="1500"/>
                                  </p:stCondLst>
                                  <p:childTnLst>
                                    <p:animClr clrSpc="rgb" dir="cw">
                                      <p:cBhvr override="childStyle">
                                        <p:cTn id="69" dur="500" fill="hold"/>
                                        <p:tgtEl>
                                          <p:spTgt spid="17"/>
                                        </p:tgtEl>
                                        <p:attrNameLst>
                                          <p:attrName>style.color</p:attrName>
                                        </p:attrNameLst>
                                      </p:cBhvr>
                                      <p:to>
                                        <a:schemeClr val="accent2"/>
                                      </p:to>
                                    </p:animClr>
                                    <p:animClr clrSpc="rgb" dir="cw">
                                      <p:cBhvr>
                                        <p:cTn id="70" dur="500" fill="hold"/>
                                        <p:tgtEl>
                                          <p:spTgt spid="17"/>
                                        </p:tgtEl>
                                        <p:attrNameLst>
                                          <p:attrName>fillcolor</p:attrName>
                                        </p:attrNameLst>
                                      </p:cBhvr>
                                      <p:to>
                                        <a:schemeClr val="accent2"/>
                                      </p:to>
                                    </p:animClr>
                                    <p:set>
                                      <p:cBhvr>
                                        <p:cTn id="71" dur="500" fill="hold"/>
                                        <p:tgtEl>
                                          <p:spTgt spid="17"/>
                                        </p:tgtEl>
                                        <p:attrNameLst>
                                          <p:attrName>fill.type</p:attrName>
                                        </p:attrNameLst>
                                      </p:cBhvr>
                                      <p:to>
                                        <p:strVal val="solid"/>
                                      </p:to>
                                    </p:set>
                                    <p:set>
                                      <p:cBhvr>
                                        <p:cTn id="72" dur="500" fill="hold"/>
                                        <p:tgtEl>
                                          <p:spTgt spid="17"/>
                                        </p:tgtEl>
                                        <p:attrNameLst>
                                          <p:attrName>fill.on</p:attrName>
                                        </p:attrNameLst>
                                      </p:cBhvr>
                                      <p:to>
                                        <p:strVal val="true"/>
                                      </p:to>
                                    </p:set>
                                  </p:childTnLst>
                                </p:cTn>
                              </p:par>
                              <p:par>
                                <p:cTn id="73" presetID="19" presetClass="emph" presetSubtype="0" fill="hold" grpId="1" nodeType="withEffect">
                                  <p:stCondLst>
                                    <p:cond delay="2000"/>
                                  </p:stCondLst>
                                  <p:childTnLst>
                                    <p:animClr clrSpc="rgb" dir="cw">
                                      <p:cBhvr override="childStyle">
                                        <p:cTn id="74" dur="500" fill="hold"/>
                                        <p:tgtEl>
                                          <p:spTgt spid="18"/>
                                        </p:tgtEl>
                                        <p:attrNameLst>
                                          <p:attrName>style.color</p:attrName>
                                        </p:attrNameLst>
                                      </p:cBhvr>
                                      <p:to>
                                        <a:schemeClr val="accent2"/>
                                      </p:to>
                                    </p:animClr>
                                    <p:animClr clrSpc="rgb" dir="cw">
                                      <p:cBhvr>
                                        <p:cTn id="75" dur="500" fill="hold"/>
                                        <p:tgtEl>
                                          <p:spTgt spid="18"/>
                                        </p:tgtEl>
                                        <p:attrNameLst>
                                          <p:attrName>fillcolor</p:attrName>
                                        </p:attrNameLst>
                                      </p:cBhvr>
                                      <p:to>
                                        <a:schemeClr val="accent2"/>
                                      </p:to>
                                    </p:animClr>
                                    <p:set>
                                      <p:cBhvr>
                                        <p:cTn id="76" dur="500" fill="hold"/>
                                        <p:tgtEl>
                                          <p:spTgt spid="18"/>
                                        </p:tgtEl>
                                        <p:attrNameLst>
                                          <p:attrName>fill.type</p:attrName>
                                        </p:attrNameLst>
                                      </p:cBhvr>
                                      <p:to>
                                        <p:strVal val="solid"/>
                                      </p:to>
                                    </p:set>
                                    <p:set>
                                      <p:cBhvr>
                                        <p:cTn id="77"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16" grpId="0" animBg="1"/>
      <p:bldP spid="17" grpId="0" animBg="1"/>
      <p:bldP spid="17" grpId="1" animBg="1"/>
      <p:bldP spid="18" grpId="0" animBg="1"/>
      <p:bldP spid="18" grpId="1" animBg="1"/>
      <p:bldP spid="19" grpId="0" animBg="1"/>
      <p:bldP spid="19" grpId="1" animBg="1"/>
      <p:bldP spid="21" grpId="0" animBg="1"/>
      <p:bldP spid="22" grpId="0"/>
      <p:bldP spid="23" grpId="0" animBg="1"/>
      <p:bldP spid="24" grpId="0"/>
      <p:bldP spid="25" grpId="0"/>
      <p:bldP spid="25" grpId="1"/>
      <p:bldP spid="26" grpId="0"/>
      <p:bldP spid="26" grpId="1"/>
      <p:bldP spid="27" grpId="0"/>
      <p:bldP spid="27" grpId="1"/>
      <p:bldP spid="28" grpId="0" animBg="1"/>
      <p:bldP spid="2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376269" y="1346505"/>
            <a:ext cx="9196780" cy="5389743"/>
            <a:chOff x="1376269" y="1346505"/>
            <a:chExt cx="9196780" cy="5389743"/>
          </a:xfrm>
        </p:grpSpPr>
        <p:sp>
          <p:nvSpPr>
            <p:cNvPr id="19" name="Rectangle 18"/>
            <p:cNvSpPr/>
            <p:nvPr/>
          </p:nvSpPr>
          <p:spPr bwMode="auto">
            <a:xfrm>
              <a:off x="2176393" y="1726056"/>
              <a:ext cx="8396656" cy="4642599"/>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0" name="Rectangle 8"/>
            <p:cNvSpPr/>
            <p:nvPr/>
          </p:nvSpPr>
          <p:spPr bwMode="auto">
            <a:xfrm>
              <a:off x="2501537" y="2494737"/>
              <a:ext cx="7755059" cy="3873918"/>
            </a:xfrm>
            <a:custGeom>
              <a:avLst/>
              <a:gdLst>
                <a:gd name="connsiteX0" fmla="*/ 0 w 7733982"/>
                <a:gd name="connsiteY0" fmla="*/ 0 h 3872530"/>
                <a:gd name="connsiteX1" fmla="*/ 7733982 w 7733982"/>
                <a:gd name="connsiteY1" fmla="*/ 0 h 3872530"/>
                <a:gd name="connsiteX2" fmla="*/ 7733982 w 7733982"/>
                <a:gd name="connsiteY2" fmla="*/ 3872530 h 3872530"/>
                <a:gd name="connsiteX3" fmla="*/ 0 w 7733982"/>
                <a:gd name="connsiteY3" fmla="*/ 3872530 h 3872530"/>
                <a:gd name="connsiteX4" fmla="*/ 0 w 7733982"/>
                <a:gd name="connsiteY4" fmla="*/ 0 h 3872530"/>
                <a:gd name="connsiteX0" fmla="*/ 0 w 7745271"/>
                <a:gd name="connsiteY0" fmla="*/ 3725333 h 3872530"/>
                <a:gd name="connsiteX1" fmla="*/ 7745271 w 7745271"/>
                <a:gd name="connsiteY1" fmla="*/ 0 h 3872530"/>
                <a:gd name="connsiteX2" fmla="*/ 7745271 w 7745271"/>
                <a:gd name="connsiteY2" fmla="*/ 3872530 h 3872530"/>
                <a:gd name="connsiteX3" fmla="*/ 11289 w 7745271"/>
                <a:gd name="connsiteY3" fmla="*/ 3872530 h 3872530"/>
                <a:gd name="connsiteX4" fmla="*/ 0 w 7745271"/>
                <a:gd name="connsiteY4" fmla="*/ 3725333 h 3872530"/>
                <a:gd name="connsiteX0" fmla="*/ 0 w 7741261"/>
                <a:gd name="connsiteY0" fmla="*/ 3841638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1638 h 3872530"/>
                <a:gd name="connsiteX0" fmla="*/ 0 w 7741261"/>
                <a:gd name="connsiteY0" fmla="*/ 3849659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9659 h 3872530"/>
                <a:gd name="connsiteX0" fmla="*/ 0 w 7741261"/>
                <a:gd name="connsiteY0" fmla="*/ 3849659 h 3872530"/>
                <a:gd name="connsiteX1" fmla="*/ 657068 w 7741261"/>
                <a:gd name="connsiteY1" fmla="*/ 3526289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861605 w 7741261"/>
                <a:gd name="connsiteY1" fmla="*/ 3762910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1154374 w 7741261"/>
                <a:gd name="connsiteY1" fmla="*/ 3811036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1334847 w 7741261"/>
                <a:gd name="connsiteY2" fmla="*/ 3442068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603552 w 7741261"/>
                <a:gd name="connsiteY2" fmla="*/ 3674679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67174 w 7741261"/>
                <a:gd name="connsiteY3" fmla="*/ 324956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4656900 w 7741261"/>
                <a:gd name="connsiteY4" fmla="*/ 1725563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651553 w 7741261"/>
                <a:gd name="connsiteY5" fmla="*/ 1329858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908184 w 7741261"/>
                <a:gd name="connsiteY6" fmla="*/ 666784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54795 w 7741261"/>
                <a:gd name="connsiteY4" fmla="*/ 167347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22711 w 7741261"/>
                <a:gd name="connsiteY4" fmla="*/ 169486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1261" h="3873918">
                  <a:moveTo>
                    <a:pt x="0" y="3851047"/>
                  </a:moveTo>
                  <a:lnTo>
                    <a:pt x="689153" y="3780340"/>
                  </a:lnTo>
                  <a:lnTo>
                    <a:pt x="1282710" y="3635962"/>
                  </a:lnTo>
                  <a:lnTo>
                    <a:pt x="1951131" y="3229561"/>
                  </a:lnTo>
                  <a:lnTo>
                    <a:pt x="3822711" y="1694868"/>
                  </a:lnTo>
                  <a:lnTo>
                    <a:pt x="4491131" y="1170825"/>
                  </a:lnTo>
                  <a:cubicBezTo>
                    <a:pt x="4931398" y="933758"/>
                    <a:pt x="5232632" y="707387"/>
                    <a:pt x="5811931" y="459625"/>
                  </a:cubicBezTo>
                  <a:cubicBezTo>
                    <a:pt x="6840052" y="2079"/>
                    <a:pt x="7664972" y="-6287"/>
                    <a:pt x="7741261" y="1388"/>
                  </a:cubicBezTo>
                  <a:lnTo>
                    <a:pt x="7741261" y="3873918"/>
                  </a:lnTo>
                  <a:lnTo>
                    <a:pt x="7279" y="3873918"/>
                  </a:lnTo>
                  <a:lnTo>
                    <a:pt x="0" y="3851047"/>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cxnSp>
          <p:nvCxnSpPr>
            <p:cNvPr id="21" name="Straight Connector 20"/>
            <p:cNvCxnSpPr/>
            <p:nvPr/>
          </p:nvCxnSpPr>
          <p:spPr>
            <a:xfrm>
              <a:off x="2165916" y="1722579"/>
              <a:ext cx="0" cy="464978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6788" y="561587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86788" y="488308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86788" y="415029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86788" y="341750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86788" y="26847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6788" y="195192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18719" y="1883035"/>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$30</a:t>
              </a:r>
            </a:p>
          </p:txBody>
        </p:sp>
        <p:sp>
          <p:nvSpPr>
            <p:cNvPr id="29" name="TextBox 28"/>
            <p:cNvSpPr txBox="1"/>
            <p:nvPr/>
          </p:nvSpPr>
          <p:spPr>
            <a:xfrm>
              <a:off x="1722136" y="2607396"/>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$25</a:t>
              </a:r>
            </a:p>
          </p:txBody>
        </p:sp>
        <p:sp>
          <p:nvSpPr>
            <p:cNvPr id="30" name="TextBox 29"/>
            <p:cNvSpPr txBox="1"/>
            <p:nvPr/>
          </p:nvSpPr>
          <p:spPr>
            <a:xfrm>
              <a:off x="1722136" y="3335971"/>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$20</a:t>
              </a:r>
            </a:p>
          </p:txBody>
        </p:sp>
        <p:sp>
          <p:nvSpPr>
            <p:cNvPr id="31" name="TextBox 30"/>
            <p:cNvSpPr txBox="1"/>
            <p:nvPr/>
          </p:nvSpPr>
          <p:spPr>
            <a:xfrm>
              <a:off x="1722136" y="4064603"/>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$15</a:t>
              </a:r>
            </a:p>
          </p:txBody>
        </p:sp>
        <p:sp>
          <p:nvSpPr>
            <p:cNvPr id="32" name="TextBox 31"/>
            <p:cNvSpPr txBox="1"/>
            <p:nvPr/>
          </p:nvSpPr>
          <p:spPr>
            <a:xfrm>
              <a:off x="1722136" y="4799989"/>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$10</a:t>
              </a:r>
            </a:p>
          </p:txBody>
        </p:sp>
        <p:sp>
          <p:nvSpPr>
            <p:cNvPr id="33" name="TextBox 32"/>
            <p:cNvSpPr txBox="1"/>
            <p:nvPr/>
          </p:nvSpPr>
          <p:spPr>
            <a:xfrm>
              <a:off x="1722136" y="5528564"/>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$5</a:t>
              </a:r>
            </a:p>
          </p:txBody>
        </p:sp>
        <p:cxnSp>
          <p:nvCxnSpPr>
            <p:cNvPr id="34" name="Straight Connector 33"/>
            <p:cNvCxnSpPr/>
            <p:nvPr/>
          </p:nvCxnSpPr>
          <p:spPr>
            <a:xfrm rot="16200000">
              <a:off x="2417377"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061875"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370637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35087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499536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563986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628436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692886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757336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821785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a:off x="886235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950685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10151358"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7129"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2008</a:t>
              </a:r>
            </a:p>
          </p:txBody>
        </p:sp>
        <p:sp>
          <p:nvSpPr>
            <p:cNvPr id="48" name="TextBox 47"/>
            <p:cNvSpPr txBox="1"/>
            <p:nvPr/>
          </p:nvSpPr>
          <p:spPr>
            <a:xfrm>
              <a:off x="2983717"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2009</a:t>
              </a:r>
            </a:p>
          </p:txBody>
        </p:sp>
        <p:sp>
          <p:nvSpPr>
            <p:cNvPr id="49" name="TextBox 48"/>
            <p:cNvSpPr txBox="1"/>
            <p:nvPr/>
          </p:nvSpPr>
          <p:spPr>
            <a:xfrm>
              <a:off x="3625813"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2010</a:t>
              </a:r>
            </a:p>
          </p:txBody>
        </p:sp>
        <p:sp>
          <p:nvSpPr>
            <p:cNvPr id="50" name="TextBox 49"/>
            <p:cNvSpPr txBox="1"/>
            <p:nvPr/>
          </p:nvSpPr>
          <p:spPr>
            <a:xfrm>
              <a:off x="4274195"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2011</a:t>
              </a:r>
            </a:p>
          </p:txBody>
        </p:sp>
        <p:sp>
          <p:nvSpPr>
            <p:cNvPr id="51" name="TextBox 50"/>
            <p:cNvSpPr txBox="1"/>
            <p:nvPr/>
          </p:nvSpPr>
          <p:spPr>
            <a:xfrm>
              <a:off x="4918283"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2012</a:t>
              </a:r>
            </a:p>
          </p:txBody>
        </p:sp>
        <p:sp>
          <p:nvSpPr>
            <p:cNvPr id="52" name="TextBox 51"/>
            <p:cNvSpPr txBox="1"/>
            <p:nvPr/>
          </p:nvSpPr>
          <p:spPr>
            <a:xfrm>
              <a:off x="5559562"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2013</a:t>
              </a:r>
            </a:p>
          </p:txBody>
        </p:sp>
        <p:sp>
          <p:nvSpPr>
            <p:cNvPr id="53" name="TextBox 52"/>
            <p:cNvSpPr txBox="1"/>
            <p:nvPr/>
          </p:nvSpPr>
          <p:spPr>
            <a:xfrm>
              <a:off x="6207632"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2014</a:t>
              </a:r>
            </a:p>
          </p:txBody>
        </p:sp>
        <p:sp>
          <p:nvSpPr>
            <p:cNvPr id="54" name="TextBox 53"/>
            <p:cNvSpPr txBox="1"/>
            <p:nvPr/>
          </p:nvSpPr>
          <p:spPr>
            <a:xfrm>
              <a:off x="6852695"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2015</a:t>
              </a:r>
            </a:p>
          </p:txBody>
        </p:sp>
        <p:sp>
          <p:nvSpPr>
            <p:cNvPr id="55" name="TextBox 54"/>
            <p:cNvSpPr txBox="1"/>
            <p:nvPr/>
          </p:nvSpPr>
          <p:spPr>
            <a:xfrm>
              <a:off x="7493151"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2016</a:t>
              </a:r>
            </a:p>
          </p:txBody>
        </p:sp>
        <p:sp>
          <p:nvSpPr>
            <p:cNvPr id="56" name="TextBox 55"/>
            <p:cNvSpPr txBox="1"/>
            <p:nvPr/>
          </p:nvSpPr>
          <p:spPr>
            <a:xfrm>
              <a:off x="8141183"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2017</a:t>
              </a:r>
            </a:p>
          </p:txBody>
        </p:sp>
        <p:sp>
          <p:nvSpPr>
            <p:cNvPr id="57" name="TextBox 56"/>
            <p:cNvSpPr txBox="1"/>
            <p:nvPr/>
          </p:nvSpPr>
          <p:spPr>
            <a:xfrm>
              <a:off x="8782657"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2018</a:t>
              </a:r>
            </a:p>
          </p:txBody>
        </p:sp>
        <p:sp>
          <p:nvSpPr>
            <p:cNvPr id="58" name="TextBox 57"/>
            <p:cNvSpPr txBox="1"/>
            <p:nvPr/>
          </p:nvSpPr>
          <p:spPr>
            <a:xfrm>
              <a:off x="9429675"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2019</a:t>
              </a:r>
            </a:p>
          </p:txBody>
        </p:sp>
        <p:sp>
          <p:nvSpPr>
            <p:cNvPr id="59" name="TextBox 58"/>
            <p:cNvSpPr txBox="1"/>
            <p:nvPr/>
          </p:nvSpPr>
          <p:spPr>
            <a:xfrm>
              <a:off x="10073200"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2020</a:t>
              </a:r>
            </a:p>
          </p:txBody>
        </p:sp>
        <p:sp>
          <p:nvSpPr>
            <p:cNvPr id="60" name="TextBox 59"/>
            <p:cNvSpPr txBox="1"/>
            <p:nvPr/>
          </p:nvSpPr>
          <p:spPr>
            <a:xfrm rot="16200000">
              <a:off x="533073" y="3950406"/>
              <a:ext cx="1880291" cy="193899"/>
            </a:xfrm>
            <a:prstGeom prst="rect">
              <a:avLst/>
            </a:prstGeom>
            <a:noFill/>
          </p:spPr>
          <p:txBody>
            <a:bodyPr wrap="square" lIns="0" tIns="0" rIns="0" bIns="0" rtlCol="0">
              <a:spAutoFit/>
            </a:bodyPr>
            <a:lstStyle/>
            <a:p>
              <a:pPr algn="ctr">
                <a:lnSpc>
                  <a:spcPct val="90000"/>
                </a:lnSpc>
              </a:pPr>
              <a:r>
                <a:rPr lang="en-US" sz="1400" spc="-50" dirty="0" smtClean="0">
                  <a:gradFill>
                    <a:gsLst>
                      <a:gs pos="2917">
                        <a:schemeClr val="tx1"/>
                      </a:gs>
                      <a:gs pos="30000">
                        <a:schemeClr val="tx1"/>
                      </a:gs>
                    </a:gsLst>
                    <a:lin ang="5400000" scaled="0"/>
                  </a:gradFill>
                </a:rPr>
                <a:t>Market Share (in Billions)</a:t>
              </a:r>
            </a:p>
          </p:txBody>
        </p:sp>
        <p:cxnSp>
          <p:nvCxnSpPr>
            <p:cNvPr id="61" name="Straight Connector 60"/>
            <p:cNvCxnSpPr/>
            <p:nvPr/>
          </p:nvCxnSpPr>
          <p:spPr>
            <a:xfrm>
              <a:off x="2160165" y="6365179"/>
              <a:ext cx="841288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717009" y="1346505"/>
              <a:ext cx="3315424" cy="332399"/>
            </a:xfrm>
            <a:prstGeom prst="rect">
              <a:avLst/>
            </a:prstGeom>
            <a:noFill/>
          </p:spPr>
          <p:txBody>
            <a:bodyPr wrap="square" lIns="0" tIns="0" rIns="0" bIns="0" rtlCol="0">
              <a:spAutoFit/>
            </a:bodyPr>
            <a:lstStyle/>
            <a:p>
              <a:pPr algn="ctr">
                <a:lnSpc>
                  <a:spcPct val="90000"/>
                </a:lnSpc>
              </a:pPr>
              <a:r>
                <a:rPr lang="en-US" sz="2400" b="1" spc="-50" dirty="0" smtClean="0">
                  <a:gradFill>
                    <a:gsLst>
                      <a:gs pos="2917">
                        <a:schemeClr val="tx2"/>
                      </a:gs>
                      <a:gs pos="30000">
                        <a:schemeClr val="tx2"/>
                      </a:gs>
                    </a:gsLst>
                    <a:lin ang="5400000" scaled="0"/>
                  </a:gradFill>
                  <a:latin typeface="+mj-lt"/>
                </a:rPr>
                <a:t>Public Cloud Platform</a:t>
              </a:r>
            </a:p>
          </p:txBody>
        </p:sp>
      </p:grpSp>
      <p:sp>
        <p:nvSpPr>
          <p:cNvPr id="63" name="Rectangle 62"/>
          <p:cNvSpPr/>
          <p:nvPr/>
        </p:nvSpPr>
        <p:spPr bwMode="auto">
          <a:xfrm>
            <a:off x="0" y="1211263"/>
            <a:ext cx="12436475"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 name="Title 1"/>
          <p:cNvSpPr>
            <a:spLocks noGrp="1"/>
          </p:cNvSpPr>
          <p:nvPr>
            <p:ph type="title"/>
          </p:nvPr>
        </p:nvSpPr>
        <p:spPr>
          <a:xfrm>
            <a:off x="274638" y="292082"/>
            <a:ext cx="11375536" cy="849463"/>
          </a:xfrm>
        </p:spPr>
        <p:txBody>
          <a:bodyPr/>
          <a:lstStyle/>
          <a:p>
            <a:r>
              <a:rPr lang="en-US" sz="4800" dirty="0" smtClean="0"/>
              <a:t>Why </a:t>
            </a:r>
            <a:r>
              <a:rPr lang="en-US" sz="4800" smtClean="0"/>
              <a:t>consider the cloud</a:t>
            </a:r>
            <a:r>
              <a:rPr lang="en-US" sz="4800" dirty="0" smtClean="0"/>
              <a:t>?</a:t>
            </a:r>
            <a:endParaRPr lang="en-US" sz="4800" dirty="0"/>
          </a:p>
        </p:txBody>
      </p:sp>
      <p:grpSp>
        <p:nvGrpSpPr>
          <p:cNvPr id="71" name="Group 70"/>
          <p:cNvGrpSpPr/>
          <p:nvPr/>
        </p:nvGrpSpPr>
        <p:grpSpPr>
          <a:xfrm>
            <a:off x="7724433" y="2125663"/>
            <a:ext cx="3564273" cy="3636485"/>
            <a:chOff x="7724433" y="2125663"/>
            <a:chExt cx="3564273" cy="3636485"/>
          </a:xfrm>
        </p:grpSpPr>
        <p:sp>
          <p:nvSpPr>
            <p:cNvPr id="6" name="Rectangle 5"/>
            <p:cNvSpPr/>
            <p:nvPr/>
          </p:nvSpPr>
          <p:spPr bwMode="auto">
            <a:xfrm>
              <a:off x="7724433"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9" name="Rectangle 8"/>
            <p:cNvSpPr/>
            <p:nvPr/>
          </p:nvSpPr>
          <p:spPr>
            <a:xfrm>
              <a:off x="7851758" y="2218263"/>
              <a:ext cx="2698175" cy="769441"/>
            </a:xfrm>
            <a:prstGeom prst="rect">
              <a:avLst/>
            </a:prstGeom>
          </p:spPr>
          <p:txBody>
            <a:bodyPr wrap="none">
              <a:spAutoFit/>
            </a:bodyPr>
            <a:lstStyle/>
            <a:p>
              <a:pPr algn="ctr" defTabSz="951028" fontAlgn="base">
                <a:spcBef>
                  <a:spcPct val="0"/>
                </a:spcBef>
                <a:spcAft>
                  <a:spcPct val="0"/>
                </a:spcAft>
              </a:pPr>
              <a:r>
                <a:rPr lang="en-US" sz="4400" dirty="0" smtClean="0">
                  <a:gradFill>
                    <a:gsLst>
                      <a:gs pos="0">
                        <a:srgbClr val="FFFFFF"/>
                      </a:gs>
                      <a:gs pos="100000">
                        <a:srgbClr val="FFFFFF"/>
                      </a:gs>
                    </a:gsLst>
                    <a:lin ang="5400000" scaled="0"/>
                  </a:gradFill>
                  <a:latin typeface="+mj-lt"/>
                </a:rPr>
                <a:t>Economics</a:t>
              </a:r>
              <a:endParaRPr lang="en-US" sz="4400" dirty="0">
                <a:gradFill>
                  <a:gsLst>
                    <a:gs pos="0">
                      <a:srgbClr val="FFFFFF"/>
                    </a:gs>
                    <a:gs pos="100000">
                      <a:srgbClr val="FFFFFF"/>
                    </a:gs>
                  </a:gsLst>
                  <a:lin ang="5400000" scaled="0"/>
                </a:gradFill>
                <a:latin typeface="+mj-lt"/>
              </a:endParaRPr>
            </a:p>
          </p:txBody>
        </p:sp>
        <p:sp>
          <p:nvSpPr>
            <p:cNvPr id="12"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69" name="Rectangle 68"/>
          <p:cNvSpPr/>
          <p:nvPr/>
        </p:nvSpPr>
        <p:spPr bwMode="auto">
          <a:xfrm>
            <a:off x="-1" y="1345375"/>
            <a:ext cx="7697097"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8" name="Group 67"/>
          <p:cNvGrpSpPr/>
          <p:nvPr/>
        </p:nvGrpSpPr>
        <p:grpSpPr>
          <a:xfrm>
            <a:off x="4018476" y="2125663"/>
            <a:ext cx="3564273" cy="3636485"/>
            <a:chOff x="4018476" y="2125663"/>
            <a:chExt cx="3564273" cy="3636485"/>
          </a:xfrm>
        </p:grpSpPr>
        <p:sp>
          <p:nvSpPr>
            <p:cNvPr id="5" name="Rectangle 4"/>
            <p:cNvSpPr/>
            <p:nvPr/>
          </p:nvSpPr>
          <p:spPr bwMode="auto">
            <a:xfrm>
              <a:off x="4018476"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8" name="Rectangle 7"/>
            <p:cNvSpPr/>
            <p:nvPr/>
          </p:nvSpPr>
          <p:spPr>
            <a:xfrm>
              <a:off x="4145801" y="2218263"/>
              <a:ext cx="1394934" cy="769441"/>
            </a:xfrm>
            <a:prstGeom prst="rect">
              <a:avLst/>
            </a:prstGeom>
          </p:spPr>
          <p:txBody>
            <a:bodyPr wrap="none">
              <a:spAutoFit/>
            </a:bodyPr>
            <a:lstStyle/>
            <a:p>
              <a:pPr algn="ctr" defTabSz="951028" fontAlgn="base">
                <a:spcBef>
                  <a:spcPct val="0"/>
                </a:spcBef>
                <a:spcAft>
                  <a:spcPct val="0"/>
                </a:spcAft>
              </a:pPr>
              <a:r>
                <a:rPr lang="en-US" sz="4400" dirty="0" smtClean="0">
                  <a:gradFill>
                    <a:gsLst>
                      <a:gs pos="0">
                        <a:srgbClr val="FFFFFF"/>
                      </a:gs>
                      <a:gs pos="100000">
                        <a:srgbClr val="FFFFFF"/>
                      </a:gs>
                    </a:gsLst>
                    <a:lin ang="5400000" scaled="0"/>
                  </a:gradFill>
                  <a:latin typeface="+mj-lt"/>
                </a:rPr>
                <a:t>Scale</a:t>
              </a:r>
              <a:endParaRPr lang="en-US" sz="4400" dirty="0">
                <a:gradFill>
                  <a:gsLst>
                    <a:gs pos="0">
                      <a:srgbClr val="FFFFFF"/>
                    </a:gs>
                    <a:gs pos="100000">
                      <a:srgbClr val="FFFFFF"/>
                    </a:gs>
                  </a:gsLst>
                  <a:lin ang="5400000" scaled="0"/>
                </a:gradFill>
                <a:latin typeface="+mj-lt"/>
              </a:endParaRPr>
            </a:p>
          </p:txBody>
        </p:sp>
        <p:grpSp>
          <p:nvGrpSpPr>
            <p:cNvPr id="13"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67" name="Rectangle 66"/>
          <p:cNvSpPr/>
          <p:nvPr/>
        </p:nvSpPr>
        <p:spPr bwMode="auto">
          <a:xfrm>
            <a:off x="0" y="1345375"/>
            <a:ext cx="3991139"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6" name="Group 65"/>
          <p:cNvGrpSpPr/>
          <p:nvPr/>
        </p:nvGrpSpPr>
        <p:grpSpPr>
          <a:xfrm>
            <a:off x="312520" y="2125663"/>
            <a:ext cx="3564273" cy="3636485"/>
            <a:chOff x="312520" y="2125663"/>
            <a:chExt cx="3564273" cy="3636485"/>
          </a:xfrm>
        </p:grpSpPr>
        <p:sp>
          <p:nvSpPr>
            <p:cNvPr id="4" name="Rectangle 3"/>
            <p:cNvSpPr/>
            <p:nvPr/>
          </p:nvSpPr>
          <p:spPr bwMode="auto">
            <a:xfrm>
              <a:off x="312520"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 name="Rectangle 6"/>
            <p:cNvSpPr/>
            <p:nvPr/>
          </p:nvSpPr>
          <p:spPr>
            <a:xfrm>
              <a:off x="439845" y="2218263"/>
              <a:ext cx="1667444" cy="769441"/>
            </a:xfrm>
            <a:prstGeom prst="rect">
              <a:avLst/>
            </a:prstGeom>
          </p:spPr>
          <p:txBody>
            <a:bodyPr wrap="none">
              <a:spAutoFit/>
            </a:bodyPr>
            <a:lstStyle/>
            <a:p>
              <a:pPr algn="ctr" defTabSz="951028" fontAlgn="base">
                <a:spcBef>
                  <a:spcPct val="0"/>
                </a:spcBef>
                <a:spcAft>
                  <a:spcPct val="0"/>
                </a:spcAft>
              </a:pPr>
              <a:r>
                <a:rPr lang="en-US" sz="4400" dirty="0" smtClean="0">
                  <a:gradFill>
                    <a:gsLst>
                      <a:gs pos="0">
                        <a:srgbClr val="FFFFFF"/>
                      </a:gs>
                      <a:gs pos="100000">
                        <a:srgbClr val="FFFFFF"/>
                      </a:gs>
                    </a:gsLst>
                    <a:lin ang="5400000" scaled="0"/>
                  </a:gradFill>
                  <a:latin typeface="+mj-lt"/>
                </a:rPr>
                <a:t>Speed</a:t>
              </a:r>
              <a:endParaRPr lang="en-US" sz="4400" dirty="0">
                <a:gradFill>
                  <a:gsLst>
                    <a:gs pos="0">
                      <a:srgbClr val="FFFFFF"/>
                    </a:gs>
                    <a:gs pos="100000">
                      <a:srgbClr val="FFFFFF"/>
                    </a:gs>
                  </a:gsLst>
                  <a:lin ang="5400000" scaled="0"/>
                </a:gradFill>
                <a:latin typeface="+mj-lt"/>
              </a:endParaRPr>
            </a:p>
          </p:txBody>
        </p:sp>
        <p:sp>
          <p:nvSpPr>
            <p:cNvPr id="1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64" name="Rectangle 63"/>
          <p:cNvSpPr/>
          <p:nvPr/>
        </p:nvSpPr>
        <p:spPr bwMode="auto">
          <a:xfrm>
            <a:off x="0" y="1211263"/>
            <a:ext cx="286153"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5890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750"/>
                                        <p:tgtEl>
                                          <p:spTgt spid="18"/>
                                        </p:tgtEl>
                                        <p:attrNameLst>
                                          <p:attrName>ppt_x</p:attrName>
                                        </p:attrNameLst>
                                      </p:cBhvr>
                                      <p:tavLst>
                                        <p:tav tm="0">
                                          <p:val>
                                            <p:strVal val="ppt_x"/>
                                          </p:val>
                                        </p:tav>
                                        <p:tav tm="100000">
                                          <p:val>
                                            <p:strVal val="1+ppt_w/2"/>
                                          </p:val>
                                        </p:tav>
                                      </p:tavLst>
                                    </p:anim>
                                    <p:anim calcmode="lin" valueType="num">
                                      <p:cBhvr additive="base">
                                        <p:cTn id="7" dur="750"/>
                                        <p:tgtEl>
                                          <p:spTgt spid="18"/>
                                        </p:tgtEl>
                                        <p:attrNameLst>
                                          <p:attrName>ppt_y</p:attrName>
                                        </p:attrNameLst>
                                      </p:cBhvr>
                                      <p:tavLst>
                                        <p:tav tm="0">
                                          <p:val>
                                            <p:strVal val="ppt_y"/>
                                          </p:val>
                                        </p:tav>
                                        <p:tav tm="100000">
                                          <p:val>
                                            <p:strVal val="ppt_y"/>
                                          </p:val>
                                        </p:tav>
                                      </p:tavLst>
                                    </p:anim>
                                    <p:set>
                                      <p:cBhvr>
                                        <p:cTn id="8" dur="1" fill="hold">
                                          <p:stCondLst>
                                            <p:cond delay="749"/>
                                          </p:stCondLst>
                                        </p:cTn>
                                        <p:tgtEl>
                                          <p:spTgt spid="18"/>
                                        </p:tgtEl>
                                        <p:attrNameLst>
                                          <p:attrName>style.visibility</p:attrName>
                                        </p:attrNameLst>
                                      </p:cBhvr>
                                      <p:to>
                                        <p:strVal val="hidden"/>
                                      </p:to>
                                    </p:set>
                                  </p:childTnLst>
                                </p:cTn>
                              </p:par>
                              <p:par>
                                <p:cTn id="9" presetID="1" presetClass="entr" presetSubtype="0" fill="hold" grpId="0" nodeType="withEffect">
                                  <p:stCondLst>
                                    <p:cond delay="80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80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69"/>
                                        </p:tgtEl>
                                        <p:attrNameLst>
                                          <p:attrName>style.visibility</p:attrName>
                                        </p:attrNameLst>
                                      </p:cBhvr>
                                      <p:to>
                                        <p:strVal val="visible"/>
                                      </p:to>
                                    </p:set>
                                  </p:childTnLst>
                                </p:cTn>
                              </p:par>
                              <p:par>
                                <p:cTn id="15" presetID="2" presetClass="entr" presetSubtype="8" decel="100000" fill="hold" nodeType="withEffect">
                                  <p:stCondLst>
                                    <p:cond delay="80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600" fill="hold"/>
                                        <p:tgtEl>
                                          <p:spTgt spid="66"/>
                                        </p:tgtEl>
                                        <p:attrNameLst>
                                          <p:attrName>ppt_x</p:attrName>
                                        </p:attrNameLst>
                                      </p:cBhvr>
                                      <p:tavLst>
                                        <p:tav tm="0">
                                          <p:val>
                                            <p:strVal val="0-#ppt_w/2"/>
                                          </p:val>
                                        </p:tav>
                                        <p:tav tm="100000">
                                          <p:val>
                                            <p:strVal val="#ppt_x"/>
                                          </p:val>
                                        </p:tav>
                                      </p:tavLst>
                                    </p:anim>
                                    <p:anim calcmode="lin" valueType="num">
                                      <p:cBhvr additive="base">
                                        <p:cTn id="18" dur="600" fill="hold"/>
                                        <p:tgtEl>
                                          <p:spTgt spid="66"/>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120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700" fill="hold"/>
                                        <p:tgtEl>
                                          <p:spTgt spid="68"/>
                                        </p:tgtEl>
                                        <p:attrNameLst>
                                          <p:attrName>ppt_x</p:attrName>
                                        </p:attrNameLst>
                                      </p:cBhvr>
                                      <p:tavLst>
                                        <p:tav tm="0">
                                          <p:val>
                                            <p:strVal val="0-#ppt_w/2"/>
                                          </p:val>
                                        </p:tav>
                                        <p:tav tm="100000">
                                          <p:val>
                                            <p:strVal val="#ppt_x"/>
                                          </p:val>
                                        </p:tav>
                                      </p:tavLst>
                                    </p:anim>
                                    <p:anim calcmode="lin" valueType="num">
                                      <p:cBhvr additive="base">
                                        <p:cTn id="22" dur="700" fill="hold"/>
                                        <p:tgtEl>
                                          <p:spTgt spid="68"/>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170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700" fill="hold"/>
                                        <p:tgtEl>
                                          <p:spTgt spid="71"/>
                                        </p:tgtEl>
                                        <p:attrNameLst>
                                          <p:attrName>ppt_x</p:attrName>
                                        </p:attrNameLst>
                                      </p:cBhvr>
                                      <p:tavLst>
                                        <p:tav tm="0">
                                          <p:val>
                                            <p:strVal val="0-#ppt_w/2"/>
                                          </p:val>
                                        </p:tav>
                                        <p:tav tm="100000">
                                          <p:val>
                                            <p:strVal val="#ppt_x"/>
                                          </p:val>
                                        </p:tav>
                                      </p:tavLst>
                                    </p:anim>
                                    <p:anim calcmode="lin" valueType="num">
                                      <p:cBhvr additive="base">
                                        <p:cTn id="26" dur="7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7" grpId="0" animBg="1"/>
      <p:bldP spid="6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8"/>
          <p:cNvSpPr>
            <a:spLocks noEditPoints="1"/>
          </p:cNvSpPr>
          <p:nvPr/>
        </p:nvSpPr>
        <p:spPr bwMode="black">
          <a:xfrm>
            <a:off x="9547758" y="4130463"/>
            <a:ext cx="1828800" cy="196014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pPr defTabSz="914184"/>
            <a:endParaRPr lang="en-US" sz="1700" kern="0" dirty="0">
              <a:solidFill>
                <a:srgbClr val="000000"/>
              </a:solidFill>
            </a:endParaRPr>
          </a:p>
        </p:txBody>
      </p:sp>
      <p:sp>
        <p:nvSpPr>
          <p:cNvPr id="5" name="Rectangle 4"/>
          <p:cNvSpPr/>
          <p:nvPr/>
        </p:nvSpPr>
        <p:spPr>
          <a:xfrm>
            <a:off x="282821" y="1289743"/>
            <a:ext cx="6216650" cy="1803571"/>
          </a:xfrm>
          <a:prstGeom prst="rect">
            <a:avLst/>
          </a:prstGeom>
        </p:spPr>
        <p:txBody>
          <a:bodyPr>
            <a:spAutoFit/>
          </a:bodyPr>
          <a:lstStyle/>
          <a:p>
            <a:pPr lvl="0" defTabSz="914400" fontAlgn="base">
              <a:spcBef>
                <a:spcPct val="20000"/>
              </a:spcBef>
              <a:spcAft>
                <a:spcPct val="0"/>
              </a:spcAft>
              <a:buClr>
                <a:srgbClr val="0070C0"/>
              </a:buClr>
              <a:buSzPct val="100000"/>
              <a:defRPr/>
            </a:pPr>
            <a:r>
              <a:rPr lang="en-US" sz="3200" spc="-50" dirty="0" smtClean="0">
                <a:solidFill>
                  <a:srgbClr val="00188F"/>
                </a:solidFill>
                <a:latin typeface="+mj-lt"/>
              </a:rPr>
              <a:t>Import/Export </a:t>
            </a:r>
            <a:r>
              <a:rPr lang="en-US" sz="3200" i="1" spc="-50" dirty="0" smtClean="0">
                <a:solidFill>
                  <a:srgbClr val="8CC600"/>
                </a:solidFill>
                <a:latin typeface="+mj-lt"/>
              </a:rPr>
              <a:t>(preview)</a:t>
            </a:r>
            <a:endParaRPr lang="en-US" sz="3200" i="1" spc="-50" dirty="0">
              <a:solidFill>
                <a:srgbClr val="8CC600"/>
              </a:solidFill>
              <a:latin typeface="+mj-lt"/>
            </a:endParaRPr>
          </a:p>
          <a:p>
            <a:pPr lvl="0" defTabSz="914400" fontAlgn="base">
              <a:spcBef>
                <a:spcPct val="20000"/>
              </a:spcBef>
              <a:spcAft>
                <a:spcPct val="0"/>
              </a:spcAft>
              <a:buClr>
                <a:srgbClr val="0070C0"/>
              </a:buClr>
              <a:buSzPct val="100000"/>
              <a:defRPr/>
            </a:pPr>
            <a:r>
              <a:rPr lang="en-US" sz="2200" spc="-53" dirty="0" smtClean="0">
                <a:gradFill>
                  <a:gsLst>
                    <a:gs pos="4150">
                      <a:schemeClr val="tx1"/>
                    </a:gs>
                    <a:gs pos="50000">
                      <a:schemeClr val="tx1"/>
                    </a:gs>
                  </a:gsLst>
                  <a:lin ang="5400000" scaled="0"/>
                </a:gradFill>
                <a:ea typeface="Segoe UI" pitchFamily="34" charset="0"/>
                <a:cs typeface="Segoe UI Light" panose="020B0502040204020203" pitchFamily="34" charset="0"/>
              </a:rPr>
              <a:t>Fast data transfer to Azure</a:t>
            </a:r>
            <a:endPar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endParaRPr>
          </a:p>
          <a:p>
            <a:pPr lvl="0" defTabSz="914400" fontAlgn="base">
              <a:spcBef>
                <a:spcPct val="20000"/>
              </a:spcBef>
              <a:spcAft>
                <a:spcPct val="0"/>
              </a:spcAft>
              <a:buClr>
                <a:srgbClr val="0070C0"/>
              </a:buClr>
              <a:buSzPct val="100000"/>
              <a:defRPr/>
            </a:pPr>
            <a:r>
              <a:rPr lang="en-US" sz="2200" spc="-53" dirty="0" smtClean="0">
                <a:gradFill>
                  <a:gsLst>
                    <a:gs pos="4150">
                      <a:schemeClr val="tx1"/>
                    </a:gs>
                    <a:gs pos="50000">
                      <a:schemeClr val="tx1"/>
                    </a:gs>
                  </a:gsLst>
                  <a:lin ang="5400000" scaled="0"/>
                </a:gradFill>
                <a:ea typeface="Segoe UI" pitchFamily="34" charset="0"/>
                <a:cs typeface="Segoe UI Light" panose="020B0502040204020203" pitchFamily="34" charset="0"/>
              </a:rPr>
              <a:t>Encrypted data transfer</a:t>
            </a:r>
            <a:endPar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endParaRPr>
          </a:p>
          <a:p>
            <a:pPr lvl="0" fontAlgn="base">
              <a:spcBef>
                <a:spcPct val="20000"/>
              </a:spcBef>
              <a:spcAft>
                <a:spcPct val="0"/>
              </a:spcAft>
              <a:buClr>
                <a:srgbClr val="0070C0"/>
              </a:buClr>
              <a:buSzPct val="100000"/>
              <a:defRPr/>
            </a:pPr>
            <a:r>
              <a:rPr lang="en-US" sz="2200" spc="-53" dirty="0" smtClean="0">
                <a:gradFill>
                  <a:gsLst>
                    <a:gs pos="4150">
                      <a:schemeClr val="tx1"/>
                    </a:gs>
                    <a:gs pos="50000">
                      <a:schemeClr val="tx1"/>
                    </a:gs>
                  </a:gsLst>
                  <a:lin ang="5400000" scaled="0"/>
                </a:gradFill>
                <a:ea typeface="Segoe UI" pitchFamily="34" charset="0"/>
                <a:cs typeface="Segoe UI Light" panose="020B0502040204020203" pitchFamily="34" charset="0"/>
              </a:rPr>
              <a:t>Efficient recovery</a:t>
            </a:r>
            <a:endPar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endParaRPr>
          </a:p>
        </p:txBody>
      </p:sp>
      <p:sp>
        <p:nvSpPr>
          <p:cNvPr id="101" name="Oval 100"/>
          <p:cNvSpPr/>
          <p:nvPr/>
        </p:nvSpPr>
        <p:spPr bwMode="auto">
          <a:xfrm>
            <a:off x="4165161" y="2137313"/>
            <a:ext cx="4114800" cy="4114800"/>
          </a:xfrm>
          <a:prstGeom prst="ellipse">
            <a:avLst/>
          </a:prstGeom>
          <a:noFill/>
          <a:ln w="190500">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02" name="Group 101"/>
          <p:cNvGrpSpPr/>
          <p:nvPr/>
        </p:nvGrpSpPr>
        <p:grpSpPr>
          <a:xfrm rot="216858">
            <a:off x="5080574" y="5635049"/>
            <a:ext cx="1160200" cy="939793"/>
            <a:chOff x="2750233" y="4935451"/>
            <a:chExt cx="1160200" cy="939793"/>
          </a:xfrm>
        </p:grpSpPr>
        <p:sp useBgFill="1">
          <p:nvSpPr>
            <p:cNvPr id="103" name="Isosceles Triangle 102"/>
            <p:cNvSpPr/>
            <p:nvPr/>
          </p:nvSpPr>
          <p:spPr bwMode="auto">
            <a:xfrm rot="21000913">
              <a:off x="3081899" y="5331872"/>
              <a:ext cx="702046" cy="543372"/>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04" name="Isosceles Triangle 103"/>
            <p:cNvSpPr/>
            <p:nvPr/>
          </p:nvSpPr>
          <p:spPr bwMode="auto">
            <a:xfrm rot="21328390">
              <a:off x="3412470" y="5029297"/>
              <a:ext cx="373596" cy="47398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05" name="Oval 104"/>
            <p:cNvSpPr/>
            <p:nvPr/>
          </p:nvSpPr>
          <p:spPr bwMode="auto">
            <a:xfrm rot="443672">
              <a:off x="2750233" y="5200951"/>
              <a:ext cx="763038" cy="50694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06" name="Freeform 56"/>
            <p:cNvSpPr>
              <a:spLocks noEditPoints="1"/>
            </p:cNvSpPr>
            <p:nvPr/>
          </p:nvSpPr>
          <p:spPr bwMode="auto">
            <a:xfrm flipH="1">
              <a:off x="2822051" y="4935451"/>
              <a:ext cx="1088382" cy="907197"/>
            </a:xfrm>
            <a:custGeom>
              <a:avLst/>
              <a:gdLst>
                <a:gd name="T0" fmla="*/ 293 w 481"/>
                <a:gd name="T1" fmla="*/ 289 h 401"/>
                <a:gd name="T2" fmla="*/ 209 w 481"/>
                <a:gd name="T3" fmla="*/ 319 h 401"/>
                <a:gd name="T4" fmla="*/ 207 w 481"/>
                <a:gd name="T5" fmla="*/ 357 h 401"/>
                <a:gd name="T6" fmla="*/ 77 w 481"/>
                <a:gd name="T7" fmla="*/ 368 h 401"/>
                <a:gd name="T8" fmla="*/ 274 w 481"/>
                <a:gd name="T9" fmla="*/ 262 h 401"/>
                <a:gd name="T10" fmla="*/ 292 w 481"/>
                <a:gd name="T11" fmla="*/ 119 h 401"/>
                <a:gd name="T12" fmla="*/ 254 w 481"/>
                <a:gd name="T13" fmla="*/ 100 h 401"/>
                <a:gd name="T14" fmla="*/ 239 w 481"/>
                <a:gd name="T15" fmla="*/ 56 h 401"/>
                <a:gd name="T16" fmla="*/ 127 w 481"/>
                <a:gd name="T17" fmla="*/ 3 h 401"/>
                <a:gd name="T18" fmla="*/ 301 w 481"/>
                <a:gd name="T19" fmla="*/ 136 h 401"/>
                <a:gd name="T20" fmla="*/ 32 w 481"/>
                <a:gd name="T21" fmla="*/ 264 h 401"/>
                <a:gd name="T22" fmla="*/ 45 w 481"/>
                <a:gd name="T23" fmla="*/ 210 h 401"/>
                <a:gd name="T24" fmla="*/ 325 w 481"/>
                <a:gd name="T25" fmla="*/ 221 h 401"/>
                <a:gd name="T26" fmla="*/ 84 w 481"/>
                <a:gd name="T27" fmla="*/ 223 h 401"/>
                <a:gd name="T28" fmla="*/ 44 w 481"/>
                <a:gd name="T29" fmla="*/ 203 h 401"/>
                <a:gd name="T30" fmla="*/ 80 w 481"/>
                <a:gd name="T31" fmla="*/ 178 h 401"/>
                <a:gd name="T32" fmla="*/ 404 w 481"/>
                <a:gd name="T33" fmla="*/ 137 h 401"/>
                <a:gd name="T34" fmla="*/ 160 w 481"/>
                <a:gd name="T35" fmla="*/ 198 h 401"/>
                <a:gd name="T36" fmla="*/ 147 w 481"/>
                <a:gd name="T37" fmla="*/ 199 h 401"/>
                <a:gd name="T38" fmla="*/ 157 w 481"/>
                <a:gd name="T39" fmla="*/ 211 h 401"/>
                <a:gd name="T40" fmla="*/ 183 w 481"/>
                <a:gd name="T41" fmla="*/ 195 h 401"/>
                <a:gd name="T42" fmla="*/ 169 w 481"/>
                <a:gd name="T43" fmla="*/ 197 h 401"/>
                <a:gd name="T44" fmla="*/ 180 w 481"/>
                <a:gd name="T45" fmla="*/ 208 h 401"/>
                <a:gd name="T46" fmla="*/ 205 w 481"/>
                <a:gd name="T47" fmla="*/ 193 h 401"/>
                <a:gd name="T48" fmla="*/ 192 w 481"/>
                <a:gd name="T49" fmla="*/ 194 h 401"/>
                <a:gd name="T50" fmla="*/ 202 w 481"/>
                <a:gd name="T51" fmla="*/ 206 h 401"/>
                <a:gd name="T52" fmla="*/ 228 w 481"/>
                <a:gd name="T53" fmla="*/ 190 h 401"/>
                <a:gd name="T54" fmla="*/ 214 w 481"/>
                <a:gd name="T55" fmla="*/ 192 h 401"/>
                <a:gd name="T56" fmla="*/ 225 w 481"/>
                <a:gd name="T57" fmla="*/ 203 h 401"/>
                <a:gd name="T58" fmla="*/ 250 w 481"/>
                <a:gd name="T59" fmla="*/ 188 h 401"/>
                <a:gd name="T60" fmla="*/ 237 w 481"/>
                <a:gd name="T61" fmla="*/ 189 h 401"/>
                <a:gd name="T62" fmla="*/ 248 w 481"/>
                <a:gd name="T63" fmla="*/ 201 h 401"/>
                <a:gd name="T64" fmla="*/ 273 w 481"/>
                <a:gd name="T65" fmla="*/ 185 h 401"/>
                <a:gd name="T66" fmla="*/ 260 w 481"/>
                <a:gd name="T67" fmla="*/ 186 h 401"/>
                <a:gd name="T68" fmla="*/ 270 w 481"/>
                <a:gd name="T69" fmla="*/ 198 h 401"/>
                <a:gd name="T70" fmla="*/ 295 w 481"/>
                <a:gd name="T71" fmla="*/ 182 h 401"/>
                <a:gd name="T72" fmla="*/ 282 w 481"/>
                <a:gd name="T73" fmla="*/ 184 h 401"/>
                <a:gd name="T74" fmla="*/ 293 w 481"/>
                <a:gd name="T75" fmla="*/ 196 h 401"/>
                <a:gd name="T76" fmla="*/ 318 w 481"/>
                <a:gd name="T77" fmla="*/ 180 h 401"/>
                <a:gd name="T78" fmla="*/ 305 w 481"/>
                <a:gd name="T79" fmla="*/ 181 h 401"/>
                <a:gd name="T80" fmla="*/ 315 w 481"/>
                <a:gd name="T81" fmla="*/ 193 h 401"/>
                <a:gd name="T82" fmla="*/ 341 w 481"/>
                <a:gd name="T83" fmla="*/ 177 h 401"/>
                <a:gd name="T84" fmla="*/ 327 w 481"/>
                <a:gd name="T85" fmla="*/ 179 h 401"/>
                <a:gd name="T86" fmla="*/ 338 w 481"/>
                <a:gd name="T87" fmla="*/ 191 h 401"/>
                <a:gd name="T88" fmla="*/ 363 w 481"/>
                <a:gd name="T89" fmla="*/ 175 h 401"/>
                <a:gd name="T90" fmla="*/ 350 w 481"/>
                <a:gd name="T91" fmla="*/ 176 h 401"/>
                <a:gd name="T92" fmla="*/ 360 w 481"/>
                <a:gd name="T93" fmla="*/ 188 h 401"/>
                <a:gd name="T94" fmla="*/ 386 w 481"/>
                <a:gd name="T95" fmla="*/ 172 h 401"/>
                <a:gd name="T96" fmla="*/ 372 w 481"/>
                <a:gd name="T97" fmla="*/ 174 h 401"/>
                <a:gd name="T98" fmla="*/ 383 w 481"/>
                <a:gd name="T99"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01">
                  <a:moveTo>
                    <a:pt x="274" y="262"/>
                  </a:moveTo>
                  <a:cubicBezTo>
                    <a:pt x="274" y="262"/>
                    <a:pt x="280" y="264"/>
                    <a:pt x="288" y="267"/>
                  </a:cubicBezTo>
                  <a:cubicBezTo>
                    <a:pt x="295" y="270"/>
                    <a:pt x="296" y="281"/>
                    <a:pt x="293" y="289"/>
                  </a:cubicBezTo>
                  <a:cubicBezTo>
                    <a:pt x="285" y="305"/>
                    <a:pt x="272" y="301"/>
                    <a:pt x="272" y="301"/>
                  </a:cubicBezTo>
                  <a:cubicBezTo>
                    <a:pt x="237" y="291"/>
                    <a:pt x="237" y="291"/>
                    <a:pt x="237" y="291"/>
                  </a:cubicBezTo>
                  <a:cubicBezTo>
                    <a:pt x="209" y="319"/>
                    <a:pt x="209" y="319"/>
                    <a:pt x="209" y="319"/>
                  </a:cubicBezTo>
                  <a:cubicBezTo>
                    <a:pt x="209" y="319"/>
                    <a:pt x="217" y="321"/>
                    <a:pt x="223" y="323"/>
                  </a:cubicBezTo>
                  <a:cubicBezTo>
                    <a:pt x="230" y="324"/>
                    <a:pt x="234" y="335"/>
                    <a:pt x="230" y="346"/>
                  </a:cubicBezTo>
                  <a:cubicBezTo>
                    <a:pt x="224" y="361"/>
                    <a:pt x="207" y="357"/>
                    <a:pt x="207" y="357"/>
                  </a:cubicBezTo>
                  <a:cubicBezTo>
                    <a:pt x="170" y="350"/>
                    <a:pt x="170" y="350"/>
                    <a:pt x="170" y="350"/>
                  </a:cubicBezTo>
                  <a:cubicBezTo>
                    <a:pt x="106" y="390"/>
                    <a:pt x="106" y="390"/>
                    <a:pt x="106" y="390"/>
                  </a:cubicBezTo>
                  <a:cubicBezTo>
                    <a:pt x="106" y="390"/>
                    <a:pt x="46" y="401"/>
                    <a:pt x="77" y="368"/>
                  </a:cubicBezTo>
                  <a:cubicBezTo>
                    <a:pt x="108" y="335"/>
                    <a:pt x="213" y="229"/>
                    <a:pt x="222" y="228"/>
                  </a:cubicBezTo>
                  <a:cubicBezTo>
                    <a:pt x="232" y="227"/>
                    <a:pt x="310" y="229"/>
                    <a:pt x="310" y="229"/>
                  </a:cubicBezTo>
                  <a:lnTo>
                    <a:pt x="274" y="262"/>
                  </a:lnTo>
                  <a:close/>
                  <a:moveTo>
                    <a:pt x="301" y="136"/>
                  </a:moveTo>
                  <a:cubicBezTo>
                    <a:pt x="283" y="123"/>
                    <a:pt x="283" y="123"/>
                    <a:pt x="283" y="123"/>
                  </a:cubicBezTo>
                  <a:cubicBezTo>
                    <a:pt x="292" y="119"/>
                    <a:pt x="292" y="119"/>
                    <a:pt x="292" y="119"/>
                  </a:cubicBezTo>
                  <a:cubicBezTo>
                    <a:pt x="292" y="119"/>
                    <a:pt x="298" y="114"/>
                    <a:pt x="293" y="102"/>
                  </a:cubicBezTo>
                  <a:cubicBezTo>
                    <a:pt x="288" y="90"/>
                    <a:pt x="275" y="94"/>
                    <a:pt x="275" y="94"/>
                  </a:cubicBezTo>
                  <a:cubicBezTo>
                    <a:pt x="254" y="100"/>
                    <a:pt x="254" y="100"/>
                    <a:pt x="254" y="100"/>
                  </a:cubicBezTo>
                  <a:cubicBezTo>
                    <a:pt x="227" y="79"/>
                    <a:pt x="227" y="79"/>
                    <a:pt x="227" y="79"/>
                  </a:cubicBezTo>
                  <a:cubicBezTo>
                    <a:pt x="236" y="76"/>
                    <a:pt x="236" y="76"/>
                    <a:pt x="236" y="76"/>
                  </a:cubicBezTo>
                  <a:cubicBezTo>
                    <a:pt x="237" y="75"/>
                    <a:pt x="245" y="70"/>
                    <a:pt x="239" y="56"/>
                  </a:cubicBezTo>
                  <a:cubicBezTo>
                    <a:pt x="235" y="45"/>
                    <a:pt x="224" y="49"/>
                    <a:pt x="224" y="49"/>
                  </a:cubicBezTo>
                  <a:cubicBezTo>
                    <a:pt x="198" y="57"/>
                    <a:pt x="198" y="57"/>
                    <a:pt x="198" y="57"/>
                  </a:cubicBezTo>
                  <a:cubicBezTo>
                    <a:pt x="198" y="57"/>
                    <a:pt x="136" y="6"/>
                    <a:pt x="127" y="3"/>
                  </a:cubicBezTo>
                  <a:cubicBezTo>
                    <a:pt x="117" y="0"/>
                    <a:pt x="98" y="11"/>
                    <a:pt x="98" y="11"/>
                  </a:cubicBezTo>
                  <a:cubicBezTo>
                    <a:pt x="223" y="154"/>
                    <a:pt x="223" y="154"/>
                    <a:pt x="223" y="154"/>
                  </a:cubicBezTo>
                  <a:lnTo>
                    <a:pt x="301" y="136"/>
                  </a:lnTo>
                  <a:close/>
                  <a:moveTo>
                    <a:pt x="45" y="210"/>
                  </a:moveTo>
                  <a:cubicBezTo>
                    <a:pt x="45" y="210"/>
                    <a:pt x="14" y="261"/>
                    <a:pt x="17" y="263"/>
                  </a:cubicBezTo>
                  <a:cubicBezTo>
                    <a:pt x="20" y="266"/>
                    <a:pt x="32" y="264"/>
                    <a:pt x="32" y="264"/>
                  </a:cubicBezTo>
                  <a:cubicBezTo>
                    <a:pt x="32" y="264"/>
                    <a:pt x="76" y="229"/>
                    <a:pt x="78" y="223"/>
                  </a:cubicBezTo>
                  <a:cubicBezTo>
                    <a:pt x="80" y="217"/>
                    <a:pt x="79" y="215"/>
                    <a:pt x="77" y="212"/>
                  </a:cubicBezTo>
                  <a:cubicBezTo>
                    <a:pt x="74" y="209"/>
                    <a:pt x="45" y="210"/>
                    <a:pt x="45" y="210"/>
                  </a:cubicBezTo>
                  <a:close/>
                  <a:moveTo>
                    <a:pt x="480" y="172"/>
                  </a:moveTo>
                  <a:cubicBezTo>
                    <a:pt x="481" y="197"/>
                    <a:pt x="423" y="207"/>
                    <a:pt x="397" y="213"/>
                  </a:cubicBezTo>
                  <a:cubicBezTo>
                    <a:pt x="370" y="218"/>
                    <a:pt x="325" y="221"/>
                    <a:pt x="325" y="221"/>
                  </a:cubicBezTo>
                  <a:cubicBezTo>
                    <a:pt x="325" y="221"/>
                    <a:pt x="229" y="219"/>
                    <a:pt x="215" y="221"/>
                  </a:cubicBezTo>
                  <a:cubicBezTo>
                    <a:pt x="215" y="221"/>
                    <a:pt x="196" y="235"/>
                    <a:pt x="195" y="236"/>
                  </a:cubicBezTo>
                  <a:cubicBezTo>
                    <a:pt x="84" y="223"/>
                    <a:pt x="84" y="223"/>
                    <a:pt x="84" y="223"/>
                  </a:cubicBezTo>
                  <a:cubicBezTo>
                    <a:pt x="84" y="223"/>
                    <a:pt x="86" y="216"/>
                    <a:pt x="85" y="210"/>
                  </a:cubicBezTo>
                  <a:cubicBezTo>
                    <a:pt x="84" y="204"/>
                    <a:pt x="75" y="204"/>
                    <a:pt x="66" y="204"/>
                  </a:cubicBezTo>
                  <a:cubicBezTo>
                    <a:pt x="57" y="203"/>
                    <a:pt x="44" y="203"/>
                    <a:pt x="44" y="203"/>
                  </a:cubicBezTo>
                  <a:cubicBezTo>
                    <a:pt x="0" y="141"/>
                    <a:pt x="0" y="141"/>
                    <a:pt x="0" y="141"/>
                  </a:cubicBezTo>
                  <a:cubicBezTo>
                    <a:pt x="47" y="141"/>
                    <a:pt x="47" y="141"/>
                    <a:pt x="47" y="141"/>
                  </a:cubicBezTo>
                  <a:cubicBezTo>
                    <a:pt x="47" y="141"/>
                    <a:pt x="73" y="170"/>
                    <a:pt x="80" y="178"/>
                  </a:cubicBezTo>
                  <a:cubicBezTo>
                    <a:pt x="87" y="186"/>
                    <a:pt x="87" y="186"/>
                    <a:pt x="97" y="185"/>
                  </a:cubicBezTo>
                  <a:cubicBezTo>
                    <a:pt x="106" y="184"/>
                    <a:pt x="258" y="154"/>
                    <a:pt x="296" y="146"/>
                  </a:cubicBezTo>
                  <a:cubicBezTo>
                    <a:pt x="334" y="137"/>
                    <a:pt x="373" y="135"/>
                    <a:pt x="404" y="137"/>
                  </a:cubicBezTo>
                  <a:cubicBezTo>
                    <a:pt x="436" y="140"/>
                    <a:pt x="480" y="164"/>
                    <a:pt x="480" y="172"/>
                  </a:cubicBezTo>
                  <a:close/>
                  <a:moveTo>
                    <a:pt x="160" y="207"/>
                  </a:moveTo>
                  <a:cubicBezTo>
                    <a:pt x="160" y="198"/>
                    <a:pt x="160" y="198"/>
                    <a:pt x="160" y="198"/>
                  </a:cubicBezTo>
                  <a:cubicBezTo>
                    <a:pt x="160" y="195"/>
                    <a:pt x="159" y="194"/>
                    <a:pt x="157" y="194"/>
                  </a:cubicBezTo>
                  <a:cubicBezTo>
                    <a:pt x="150" y="195"/>
                    <a:pt x="150" y="195"/>
                    <a:pt x="150" y="195"/>
                  </a:cubicBezTo>
                  <a:cubicBezTo>
                    <a:pt x="148" y="195"/>
                    <a:pt x="147" y="197"/>
                    <a:pt x="147" y="199"/>
                  </a:cubicBezTo>
                  <a:cubicBezTo>
                    <a:pt x="147" y="208"/>
                    <a:pt x="147" y="208"/>
                    <a:pt x="147" y="208"/>
                  </a:cubicBezTo>
                  <a:cubicBezTo>
                    <a:pt x="147" y="210"/>
                    <a:pt x="148" y="212"/>
                    <a:pt x="150" y="212"/>
                  </a:cubicBezTo>
                  <a:cubicBezTo>
                    <a:pt x="157" y="211"/>
                    <a:pt x="157" y="211"/>
                    <a:pt x="157" y="211"/>
                  </a:cubicBezTo>
                  <a:cubicBezTo>
                    <a:pt x="159" y="211"/>
                    <a:pt x="160" y="209"/>
                    <a:pt x="160" y="207"/>
                  </a:cubicBezTo>
                  <a:close/>
                  <a:moveTo>
                    <a:pt x="183" y="204"/>
                  </a:moveTo>
                  <a:cubicBezTo>
                    <a:pt x="183" y="195"/>
                    <a:pt x="183" y="195"/>
                    <a:pt x="183" y="195"/>
                  </a:cubicBezTo>
                  <a:cubicBezTo>
                    <a:pt x="183" y="193"/>
                    <a:pt x="181" y="191"/>
                    <a:pt x="180" y="191"/>
                  </a:cubicBezTo>
                  <a:cubicBezTo>
                    <a:pt x="172" y="192"/>
                    <a:pt x="172" y="192"/>
                    <a:pt x="172" y="192"/>
                  </a:cubicBezTo>
                  <a:cubicBezTo>
                    <a:pt x="171" y="192"/>
                    <a:pt x="169" y="194"/>
                    <a:pt x="169" y="197"/>
                  </a:cubicBezTo>
                  <a:cubicBezTo>
                    <a:pt x="169" y="205"/>
                    <a:pt x="169" y="205"/>
                    <a:pt x="169" y="205"/>
                  </a:cubicBezTo>
                  <a:cubicBezTo>
                    <a:pt x="169" y="208"/>
                    <a:pt x="171" y="209"/>
                    <a:pt x="172" y="209"/>
                  </a:cubicBezTo>
                  <a:cubicBezTo>
                    <a:pt x="180" y="208"/>
                    <a:pt x="180" y="208"/>
                    <a:pt x="180" y="208"/>
                  </a:cubicBezTo>
                  <a:cubicBezTo>
                    <a:pt x="181" y="208"/>
                    <a:pt x="183" y="206"/>
                    <a:pt x="183" y="204"/>
                  </a:cubicBezTo>
                  <a:close/>
                  <a:moveTo>
                    <a:pt x="205" y="201"/>
                  </a:moveTo>
                  <a:cubicBezTo>
                    <a:pt x="205" y="193"/>
                    <a:pt x="205" y="193"/>
                    <a:pt x="205" y="193"/>
                  </a:cubicBezTo>
                  <a:cubicBezTo>
                    <a:pt x="205" y="190"/>
                    <a:pt x="204" y="189"/>
                    <a:pt x="202" y="189"/>
                  </a:cubicBezTo>
                  <a:cubicBezTo>
                    <a:pt x="195" y="190"/>
                    <a:pt x="195" y="190"/>
                    <a:pt x="195" y="190"/>
                  </a:cubicBezTo>
                  <a:cubicBezTo>
                    <a:pt x="193" y="190"/>
                    <a:pt x="192" y="192"/>
                    <a:pt x="192" y="194"/>
                  </a:cubicBezTo>
                  <a:cubicBezTo>
                    <a:pt x="192" y="203"/>
                    <a:pt x="192" y="203"/>
                    <a:pt x="192" y="203"/>
                  </a:cubicBezTo>
                  <a:cubicBezTo>
                    <a:pt x="192" y="205"/>
                    <a:pt x="193" y="207"/>
                    <a:pt x="195" y="207"/>
                  </a:cubicBezTo>
                  <a:cubicBezTo>
                    <a:pt x="202" y="206"/>
                    <a:pt x="202" y="206"/>
                    <a:pt x="202" y="206"/>
                  </a:cubicBezTo>
                  <a:cubicBezTo>
                    <a:pt x="204" y="206"/>
                    <a:pt x="205" y="204"/>
                    <a:pt x="205" y="201"/>
                  </a:cubicBezTo>
                  <a:close/>
                  <a:moveTo>
                    <a:pt x="228" y="199"/>
                  </a:moveTo>
                  <a:cubicBezTo>
                    <a:pt x="228" y="190"/>
                    <a:pt x="228" y="190"/>
                    <a:pt x="228" y="190"/>
                  </a:cubicBezTo>
                  <a:cubicBezTo>
                    <a:pt x="228" y="188"/>
                    <a:pt x="226" y="186"/>
                    <a:pt x="225" y="186"/>
                  </a:cubicBezTo>
                  <a:cubicBezTo>
                    <a:pt x="217" y="187"/>
                    <a:pt x="217" y="187"/>
                    <a:pt x="217" y="187"/>
                  </a:cubicBezTo>
                  <a:cubicBezTo>
                    <a:pt x="216" y="187"/>
                    <a:pt x="214" y="189"/>
                    <a:pt x="214" y="192"/>
                  </a:cubicBezTo>
                  <a:cubicBezTo>
                    <a:pt x="215" y="200"/>
                    <a:pt x="215" y="200"/>
                    <a:pt x="215" y="200"/>
                  </a:cubicBezTo>
                  <a:cubicBezTo>
                    <a:pt x="215" y="203"/>
                    <a:pt x="216" y="204"/>
                    <a:pt x="218" y="204"/>
                  </a:cubicBezTo>
                  <a:cubicBezTo>
                    <a:pt x="225" y="203"/>
                    <a:pt x="225" y="203"/>
                    <a:pt x="225" y="203"/>
                  </a:cubicBezTo>
                  <a:cubicBezTo>
                    <a:pt x="227" y="203"/>
                    <a:pt x="228" y="201"/>
                    <a:pt x="228" y="199"/>
                  </a:cubicBezTo>
                  <a:close/>
                  <a:moveTo>
                    <a:pt x="250" y="196"/>
                  </a:moveTo>
                  <a:cubicBezTo>
                    <a:pt x="250" y="188"/>
                    <a:pt x="250" y="188"/>
                    <a:pt x="250" y="188"/>
                  </a:cubicBezTo>
                  <a:cubicBezTo>
                    <a:pt x="250" y="185"/>
                    <a:pt x="249" y="184"/>
                    <a:pt x="247" y="184"/>
                  </a:cubicBezTo>
                  <a:cubicBezTo>
                    <a:pt x="240" y="185"/>
                    <a:pt x="240" y="185"/>
                    <a:pt x="240" y="185"/>
                  </a:cubicBezTo>
                  <a:cubicBezTo>
                    <a:pt x="238" y="185"/>
                    <a:pt x="237" y="187"/>
                    <a:pt x="237" y="189"/>
                  </a:cubicBezTo>
                  <a:cubicBezTo>
                    <a:pt x="237" y="198"/>
                    <a:pt x="237" y="198"/>
                    <a:pt x="237" y="198"/>
                  </a:cubicBezTo>
                  <a:cubicBezTo>
                    <a:pt x="237" y="200"/>
                    <a:pt x="238" y="202"/>
                    <a:pt x="240" y="202"/>
                  </a:cubicBezTo>
                  <a:cubicBezTo>
                    <a:pt x="248" y="201"/>
                    <a:pt x="248" y="201"/>
                    <a:pt x="248" y="201"/>
                  </a:cubicBezTo>
                  <a:cubicBezTo>
                    <a:pt x="249" y="201"/>
                    <a:pt x="250" y="199"/>
                    <a:pt x="250" y="196"/>
                  </a:cubicBezTo>
                  <a:close/>
                  <a:moveTo>
                    <a:pt x="273" y="194"/>
                  </a:moveTo>
                  <a:cubicBezTo>
                    <a:pt x="273" y="185"/>
                    <a:pt x="273" y="185"/>
                    <a:pt x="273" y="185"/>
                  </a:cubicBezTo>
                  <a:cubicBezTo>
                    <a:pt x="273" y="183"/>
                    <a:pt x="272" y="181"/>
                    <a:pt x="270" y="181"/>
                  </a:cubicBezTo>
                  <a:cubicBezTo>
                    <a:pt x="263" y="182"/>
                    <a:pt x="263" y="182"/>
                    <a:pt x="263" y="182"/>
                  </a:cubicBezTo>
                  <a:cubicBezTo>
                    <a:pt x="261" y="182"/>
                    <a:pt x="260" y="184"/>
                    <a:pt x="260" y="186"/>
                  </a:cubicBezTo>
                  <a:cubicBezTo>
                    <a:pt x="260" y="195"/>
                    <a:pt x="260" y="195"/>
                    <a:pt x="260" y="195"/>
                  </a:cubicBezTo>
                  <a:cubicBezTo>
                    <a:pt x="260" y="198"/>
                    <a:pt x="261" y="199"/>
                    <a:pt x="263" y="199"/>
                  </a:cubicBezTo>
                  <a:cubicBezTo>
                    <a:pt x="270" y="198"/>
                    <a:pt x="270" y="198"/>
                    <a:pt x="270" y="198"/>
                  </a:cubicBezTo>
                  <a:cubicBezTo>
                    <a:pt x="272" y="198"/>
                    <a:pt x="273" y="196"/>
                    <a:pt x="273" y="194"/>
                  </a:cubicBezTo>
                  <a:close/>
                  <a:moveTo>
                    <a:pt x="296" y="191"/>
                  </a:moveTo>
                  <a:cubicBezTo>
                    <a:pt x="295" y="182"/>
                    <a:pt x="295" y="182"/>
                    <a:pt x="295" y="182"/>
                  </a:cubicBezTo>
                  <a:cubicBezTo>
                    <a:pt x="295" y="180"/>
                    <a:pt x="294" y="179"/>
                    <a:pt x="292" y="179"/>
                  </a:cubicBezTo>
                  <a:cubicBezTo>
                    <a:pt x="285" y="180"/>
                    <a:pt x="285" y="180"/>
                    <a:pt x="285" y="180"/>
                  </a:cubicBezTo>
                  <a:cubicBezTo>
                    <a:pt x="283" y="180"/>
                    <a:pt x="282" y="182"/>
                    <a:pt x="282" y="184"/>
                  </a:cubicBezTo>
                  <a:cubicBezTo>
                    <a:pt x="282" y="193"/>
                    <a:pt x="282" y="193"/>
                    <a:pt x="282" y="193"/>
                  </a:cubicBezTo>
                  <a:cubicBezTo>
                    <a:pt x="282" y="195"/>
                    <a:pt x="284" y="197"/>
                    <a:pt x="285" y="197"/>
                  </a:cubicBezTo>
                  <a:cubicBezTo>
                    <a:pt x="293" y="196"/>
                    <a:pt x="293" y="196"/>
                    <a:pt x="293" y="196"/>
                  </a:cubicBezTo>
                  <a:cubicBezTo>
                    <a:pt x="294" y="196"/>
                    <a:pt x="296" y="194"/>
                    <a:pt x="296" y="191"/>
                  </a:cubicBezTo>
                  <a:close/>
                  <a:moveTo>
                    <a:pt x="318" y="189"/>
                  </a:moveTo>
                  <a:cubicBezTo>
                    <a:pt x="318" y="180"/>
                    <a:pt x="318" y="180"/>
                    <a:pt x="318" y="180"/>
                  </a:cubicBezTo>
                  <a:cubicBezTo>
                    <a:pt x="318" y="178"/>
                    <a:pt x="317" y="176"/>
                    <a:pt x="315" y="176"/>
                  </a:cubicBezTo>
                  <a:cubicBezTo>
                    <a:pt x="308" y="177"/>
                    <a:pt x="308" y="177"/>
                    <a:pt x="308" y="177"/>
                  </a:cubicBezTo>
                  <a:cubicBezTo>
                    <a:pt x="306" y="177"/>
                    <a:pt x="305" y="179"/>
                    <a:pt x="305" y="181"/>
                  </a:cubicBezTo>
                  <a:cubicBezTo>
                    <a:pt x="305" y="190"/>
                    <a:pt x="305" y="190"/>
                    <a:pt x="305" y="190"/>
                  </a:cubicBezTo>
                  <a:cubicBezTo>
                    <a:pt x="305" y="193"/>
                    <a:pt x="306" y="194"/>
                    <a:pt x="308" y="194"/>
                  </a:cubicBezTo>
                  <a:cubicBezTo>
                    <a:pt x="315" y="193"/>
                    <a:pt x="315" y="193"/>
                    <a:pt x="315" y="193"/>
                  </a:cubicBezTo>
                  <a:cubicBezTo>
                    <a:pt x="317" y="193"/>
                    <a:pt x="318" y="191"/>
                    <a:pt x="318" y="189"/>
                  </a:cubicBezTo>
                  <a:close/>
                  <a:moveTo>
                    <a:pt x="341" y="186"/>
                  </a:moveTo>
                  <a:cubicBezTo>
                    <a:pt x="341" y="177"/>
                    <a:pt x="341" y="177"/>
                    <a:pt x="341" y="177"/>
                  </a:cubicBezTo>
                  <a:cubicBezTo>
                    <a:pt x="341" y="175"/>
                    <a:pt x="339" y="174"/>
                    <a:pt x="338" y="174"/>
                  </a:cubicBezTo>
                  <a:cubicBezTo>
                    <a:pt x="330" y="175"/>
                    <a:pt x="330" y="175"/>
                    <a:pt x="330" y="175"/>
                  </a:cubicBezTo>
                  <a:cubicBezTo>
                    <a:pt x="329" y="175"/>
                    <a:pt x="327" y="177"/>
                    <a:pt x="327" y="179"/>
                  </a:cubicBezTo>
                  <a:cubicBezTo>
                    <a:pt x="327" y="188"/>
                    <a:pt x="327" y="188"/>
                    <a:pt x="327" y="188"/>
                  </a:cubicBezTo>
                  <a:cubicBezTo>
                    <a:pt x="327" y="190"/>
                    <a:pt x="329" y="192"/>
                    <a:pt x="330" y="192"/>
                  </a:cubicBezTo>
                  <a:cubicBezTo>
                    <a:pt x="338" y="191"/>
                    <a:pt x="338" y="191"/>
                    <a:pt x="338" y="191"/>
                  </a:cubicBezTo>
                  <a:cubicBezTo>
                    <a:pt x="339" y="191"/>
                    <a:pt x="341" y="189"/>
                    <a:pt x="341" y="186"/>
                  </a:cubicBezTo>
                  <a:close/>
                  <a:moveTo>
                    <a:pt x="363" y="184"/>
                  </a:moveTo>
                  <a:cubicBezTo>
                    <a:pt x="363" y="175"/>
                    <a:pt x="363" y="175"/>
                    <a:pt x="363" y="175"/>
                  </a:cubicBezTo>
                  <a:cubicBezTo>
                    <a:pt x="363" y="173"/>
                    <a:pt x="362" y="171"/>
                    <a:pt x="360" y="171"/>
                  </a:cubicBezTo>
                  <a:cubicBezTo>
                    <a:pt x="353" y="172"/>
                    <a:pt x="353" y="172"/>
                    <a:pt x="353" y="172"/>
                  </a:cubicBezTo>
                  <a:cubicBezTo>
                    <a:pt x="351" y="172"/>
                    <a:pt x="350" y="174"/>
                    <a:pt x="350" y="176"/>
                  </a:cubicBezTo>
                  <a:cubicBezTo>
                    <a:pt x="350" y="185"/>
                    <a:pt x="350" y="185"/>
                    <a:pt x="350" y="185"/>
                  </a:cubicBezTo>
                  <a:cubicBezTo>
                    <a:pt x="350" y="188"/>
                    <a:pt x="351" y="189"/>
                    <a:pt x="353" y="189"/>
                  </a:cubicBezTo>
                  <a:cubicBezTo>
                    <a:pt x="360" y="188"/>
                    <a:pt x="360" y="188"/>
                    <a:pt x="360" y="188"/>
                  </a:cubicBezTo>
                  <a:cubicBezTo>
                    <a:pt x="362" y="188"/>
                    <a:pt x="363" y="186"/>
                    <a:pt x="363" y="184"/>
                  </a:cubicBezTo>
                  <a:close/>
                  <a:moveTo>
                    <a:pt x="386" y="181"/>
                  </a:moveTo>
                  <a:cubicBezTo>
                    <a:pt x="386" y="172"/>
                    <a:pt x="386" y="172"/>
                    <a:pt x="386" y="172"/>
                  </a:cubicBezTo>
                  <a:cubicBezTo>
                    <a:pt x="386" y="170"/>
                    <a:pt x="384" y="168"/>
                    <a:pt x="383" y="169"/>
                  </a:cubicBezTo>
                  <a:cubicBezTo>
                    <a:pt x="375" y="169"/>
                    <a:pt x="375" y="169"/>
                    <a:pt x="375" y="169"/>
                  </a:cubicBezTo>
                  <a:cubicBezTo>
                    <a:pt x="374" y="170"/>
                    <a:pt x="372" y="172"/>
                    <a:pt x="372" y="174"/>
                  </a:cubicBezTo>
                  <a:cubicBezTo>
                    <a:pt x="373" y="183"/>
                    <a:pt x="373" y="183"/>
                    <a:pt x="373" y="183"/>
                  </a:cubicBezTo>
                  <a:cubicBezTo>
                    <a:pt x="373" y="185"/>
                    <a:pt x="374" y="187"/>
                    <a:pt x="376" y="187"/>
                  </a:cubicBezTo>
                  <a:cubicBezTo>
                    <a:pt x="383" y="186"/>
                    <a:pt x="383" y="186"/>
                    <a:pt x="383" y="186"/>
                  </a:cubicBezTo>
                  <a:cubicBezTo>
                    <a:pt x="385" y="186"/>
                    <a:pt x="386" y="184"/>
                    <a:pt x="386" y="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srgbClr val="000000"/>
                </a:solidFill>
                <a:effectLst/>
                <a:uLnTx/>
                <a:uFillTx/>
              </a:endParaRPr>
            </a:p>
          </p:txBody>
        </p:sp>
      </p:grpSp>
      <p:sp>
        <p:nvSpPr>
          <p:cNvPr id="107" name="TextBox 106"/>
          <p:cNvSpPr txBox="1"/>
          <p:nvPr/>
        </p:nvSpPr>
        <p:spPr>
          <a:xfrm>
            <a:off x="4435480" y="2457959"/>
            <a:ext cx="598779" cy="424732"/>
          </a:xfrm>
          <a:prstGeom prst="rect">
            <a:avLst/>
          </a:prstGeom>
          <a:solidFill>
            <a:srgbClr val="737373"/>
          </a:solidFill>
        </p:spPr>
        <p:txBody>
          <a:bodyPr wrap="square" lIns="45720" tIns="45720" rIns="45720" bIns="45720" rtlCol="0">
            <a:spAutoFit/>
          </a:bodyPr>
          <a:lstStyle/>
          <a:p>
            <a:pPr>
              <a:lnSpc>
                <a:spcPct val="90000"/>
              </a:lnSpc>
            </a:pPr>
            <a:r>
              <a:rPr lang="en-US" sz="1200" spc="-1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Import </a:t>
            </a:r>
            <a:br>
              <a:rPr lang="en-US" sz="1200" spc="-1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00" spc="-1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service</a:t>
            </a:r>
            <a:endParaRPr lang="en-US" sz="1200" spc="-1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08" name="Group 107"/>
          <p:cNvGrpSpPr/>
          <p:nvPr/>
        </p:nvGrpSpPr>
        <p:grpSpPr>
          <a:xfrm>
            <a:off x="3229422" y="3416829"/>
            <a:ext cx="2541412" cy="1373749"/>
            <a:chOff x="1101719" y="2873160"/>
            <a:chExt cx="2541412" cy="1373749"/>
          </a:xfrm>
        </p:grpSpPr>
        <p:sp useBgFill="1">
          <p:nvSpPr>
            <p:cNvPr id="109" name="Rectangle 108"/>
            <p:cNvSpPr/>
            <p:nvPr/>
          </p:nvSpPr>
          <p:spPr bwMode="auto">
            <a:xfrm>
              <a:off x="1728391" y="3282206"/>
              <a:ext cx="725208" cy="46672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10" name="Freeform 23"/>
            <p:cNvSpPr>
              <a:spLocks noEditPoints="1"/>
            </p:cNvSpPr>
            <p:nvPr/>
          </p:nvSpPr>
          <p:spPr bwMode="auto">
            <a:xfrm>
              <a:off x="1247755" y="2873160"/>
              <a:ext cx="563368" cy="1089168"/>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25"/>
            <p:cNvSpPr>
              <a:spLocks noEditPoints="1"/>
            </p:cNvSpPr>
            <p:nvPr/>
          </p:nvSpPr>
          <p:spPr bwMode="auto">
            <a:xfrm>
              <a:off x="1884890" y="3333862"/>
              <a:ext cx="505143" cy="366748"/>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2" name="TextBox 111"/>
            <p:cNvSpPr txBox="1"/>
            <p:nvPr/>
          </p:nvSpPr>
          <p:spPr>
            <a:xfrm>
              <a:off x="2485037" y="3333862"/>
              <a:ext cx="1158094" cy="369332"/>
            </a:xfrm>
            <a:prstGeom prst="rect">
              <a:avLst/>
            </a:prstGeom>
            <a:noFill/>
          </p:spPr>
          <p:txBody>
            <a:bodyPr wrap="square" lIns="0" tIns="0" rIns="0" bIns="0" rtlCol="0">
              <a:spAutoFit/>
            </a:bodyPr>
            <a:lstStyle/>
            <a:p>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 </a:t>
              </a:r>
              <a:b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DRIVE</a:t>
              </a:r>
            </a:p>
          </p:txBody>
        </p:sp>
        <p:sp>
          <p:nvSpPr>
            <p:cNvPr id="113" name="TextBox 112"/>
            <p:cNvSpPr txBox="1"/>
            <p:nvPr/>
          </p:nvSpPr>
          <p:spPr>
            <a:xfrm>
              <a:off x="1101719" y="4000688"/>
              <a:ext cx="1158094" cy="246221"/>
            </a:xfrm>
            <a:prstGeom prst="rect">
              <a:avLst/>
            </a:prstGeom>
            <a:noFill/>
          </p:spPr>
          <p:txBody>
            <a:bodyPr wrap="square" lIns="0" tIns="0" rIns="0" bIns="0" rtlCol="0">
              <a:spAutoFit/>
            </a:bodyPr>
            <a:lstStyle/>
            <a:p>
              <a:r>
                <a:rPr lang="en-US" sz="1600" b="1" spc="-50" dirty="0" smtClean="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rPr>
                <a:t>Customer</a:t>
              </a:r>
              <a:endParaRPr lang="en-US" sz="1600" b="1" spc="-50" dirty="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endParaRPr>
            </a:p>
          </p:txBody>
        </p:sp>
      </p:grpSp>
      <p:sp>
        <p:nvSpPr>
          <p:cNvPr id="114" name="TextBox 113"/>
          <p:cNvSpPr txBox="1"/>
          <p:nvPr/>
        </p:nvSpPr>
        <p:spPr>
          <a:xfrm>
            <a:off x="7056775" y="5750273"/>
            <a:ext cx="601438" cy="424732"/>
          </a:xfrm>
          <a:prstGeom prst="rect">
            <a:avLst/>
          </a:prstGeom>
          <a:solidFill>
            <a:srgbClr val="737373"/>
          </a:solidFill>
        </p:spPr>
        <p:txBody>
          <a:bodyPr wrap="square" lIns="45720" tIns="45720" rIns="45720" bIns="45720" rtlCol="0">
            <a:spAutoFit/>
          </a:bodyPr>
          <a:lstStyle>
            <a:defPPr>
              <a:defRPr lang="en-US"/>
            </a:defPPr>
            <a:lvl1pPr>
              <a:defRPr sz="1200" b="1" spc="-10">
                <a:gradFill>
                  <a:gsLst>
                    <a:gs pos="2917">
                      <a:schemeClr val="tx1"/>
                    </a:gs>
                    <a:gs pos="30000">
                      <a:schemeClr val="tx1"/>
                    </a:gs>
                  </a:gsLst>
                  <a:lin ang="5400000" scaled="0"/>
                </a:gradFill>
              </a:defRPr>
            </a:lvl1pPr>
          </a:lstStyle>
          <a:p>
            <a:pPr>
              <a:lnSpc>
                <a:spcPct val="90000"/>
              </a:lnSpc>
            </a:pPr>
            <a:r>
              <a:rPr lang="en-US" b="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Export service</a:t>
            </a:r>
            <a:endParaRPr lang="en-US" b="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15" name="Group 114"/>
          <p:cNvGrpSpPr/>
          <p:nvPr/>
        </p:nvGrpSpPr>
        <p:grpSpPr>
          <a:xfrm>
            <a:off x="5802829" y="1507664"/>
            <a:ext cx="1253946" cy="1327877"/>
            <a:chOff x="3758256" y="936285"/>
            <a:chExt cx="1253946" cy="1327877"/>
          </a:xfrm>
        </p:grpSpPr>
        <p:sp useBgFill="1">
          <p:nvSpPr>
            <p:cNvPr id="116" name="Rectangle 17"/>
            <p:cNvSpPr/>
            <p:nvPr/>
          </p:nvSpPr>
          <p:spPr bwMode="white">
            <a:xfrm>
              <a:off x="3810000" y="1396999"/>
              <a:ext cx="758190" cy="429814"/>
            </a:xfrm>
            <a:custGeom>
              <a:avLst/>
              <a:gdLst>
                <a:gd name="connsiteX0" fmla="*/ 0 w 637540"/>
                <a:gd name="connsiteY0" fmla="*/ 0 h 434577"/>
                <a:gd name="connsiteX1" fmla="*/ 637540 w 637540"/>
                <a:gd name="connsiteY1" fmla="*/ 0 h 434577"/>
                <a:gd name="connsiteX2" fmla="*/ 637540 w 637540"/>
                <a:gd name="connsiteY2" fmla="*/ 434577 h 434577"/>
                <a:gd name="connsiteX3" fmla="*/ 0 w 637540"/>
                <a:gd name="connsiteY3" fmla="*/ 434577 h 434577"/>
                <a:gd name="connsiteX4" fmla="*/ 0 w 637540"/>
                <a:gd name="connsiteY4" fmla="*/ 0 h 434577"/>
                <a:gd name="connsiteX0" fmla="*/ 285750 w 637540"/>
                <a:gd name="connsiteY0" fmla="*/ 0 h 434577"/>
                <a:gd name="connsiteX1" fmla="*/ 637540 w 637540"/>
                <a:gd name="connsiteY1" fmla="*/ 0 h 434577"/>
                <a:gd name="connsiteX2" fmla="*/ 637540 w 637540"/>
                <a:gd name="connsiteY2" fmla="*/ 434577 h 434577"/>
                <a:gd name="connsiteX3" fmla="*/ 0 w 637540"/>
                <a:gd name="connsiteY3" fmla="*/ 434577 h 434577"/>
                <a:gd name="connsiteX4" fmla="*/ 285750 w 637540"/>
                <a:gd name="connsiteY4" fmla="*/ 0 h 434577"/>
                <a:gd name="connsiteX0" fmla="*/ 368300 w 720090"/>
                <a:gd name="connsiteY0" fmla="*/ 0 h 434577"/>
                <a:gd name="connsiteX1" fmla="*/ 720090 w 720090"/>
                <a:gd name="connsiteY1" fmla="*/ 0 h 434577"/>
                <a:gd name="connsiteX2" fmla="*/ 720090 w 720090"/>
                <a:gd name="connsiteY2" fmla="*/ 434577 h 434577"/>
                <a:gd name="connsiteX3" fmla="*/ 0 w 720090"/>
                <a:gd name="connsiteY3" fmla="*/ 415527 h 434577"/>
                <a:gd name="connsiteX4" fmla="*/ 368300 w 720090"/>
                <a:gd name="connsiteY4" fmla="*/ 0 h 434577"/>
                <a:gd name="connsiteX0" fmla="*/ 368300 w 720090"/>
                <a:gd name="connsiteY0" fmla="*/ 0 h 415527"/>
                <a:gd name="connsiteX1" fmla="*/ 720090 w 720090"/>
                <a:gd name="connsiteY1" fmla="*/ 0 h 415527"/>
                <a:gd name="connsiteX2" fmla="*/ 631190 w 720090"/>
                <a:gd name="connsiteY2" fmla="*/ 377427 h 415527"/>
                <a:gd name="connsiteX3" fmla="*/ 0 w 720090"/>
                <a:gd name="connsiteY3" fmla="*/ 415527 h 415527"/>
                <a:gd name="connsiteX4" fmla="*/ 368300 w 720090"/>
                <a:gd name="connsiteY4" fmla="*/ 0 h 415527"/>
                <a:gd name="connsiteX0" fmla="*/ 368300 w 758190"/>
                <a:gd name="connsiteY0" fmla="*/ 0 h 415527"/>
                <a:gd name="connsiteX1" fmla="*/ 758190 w 758190"/>
                <a:gd name="connsiteY1" fmla="*/ 38100 h 415527"/>
                <a:gd name="connsiteX2" fmla="*/ 631190 w 758190"/>
                <a:gd name="connsiteY2" fmla="*/ 377427 h 415527"/>
                <a:gd name="connsiteX3" fmla="*/ 0 w 758190"/>
                <a:gd name="connsiteY3" fmla="*/ 415527 h 415527"/>
                <a:gd name="connsiteX4" fmla="*/ 368300 w 758190"/>
                <a:gd name="connsiteY4" fmla="*/ 0 h 415527"/>
                <a:gd name="connsiteX0" fmla="*/ 368300 w 758190"/>
                <a:gd name="connsiteY0" fmla="*/ 0 h 415527"/>
                <a:gd name="connsiteX1" fmla="*/ 758190 w 758190"/>
                <a:gd name="connsiteY1" fmla="*/ 38100 h 415527"/>
                <a:gd name="connsiteX2" fmla="*/ 554990 w 758190"/>
                <a:gd name="connsiteY2" fmla="*/ 396477 h 415527"/>
                <a:gd name="connsiteX3" fmla="*/ 0 w 758190"/>
                <a:gd name="connsiteY3" fmla="*/ 415527 h 415527"/>
                <a:gd name="connsiteX4" fmla="*/ 368300 w 758190"/>
                <a:gd name="connsiteY4" fmla="*/ 0 h 415527"/>
                <a:gd name="connsiteX0" fmla="*/ 415925 w 758190"/>
                <a:gd name="connsiteY0" fmla="*/ 0 h 425052"/>
                <a:gd name="connsiteX1" fmla="*/ 758190 w 758190"/>
                <a:gd name="connsiteY1" fmla="*/ 47625 h 425052"/>
                <a:gd name="connsiteX2" fmla="*/ 554990 w 758190"/>
                <a:gd name="connsiteY2" fmla="*/ 406002 h 425052"/>
                <a:gd name="connsiteX3" fmla="*/ 0 w 758190"/>
                <a:gd name="connsiteY3" fmla="*/ 425052 h 425052"/>
                <a:gd name="connsiteX4" fmla="*/ 415925 w 758190"/>
                <a:gd name="connsiteY4" fmla="*/ 0 h 425052"/>
                <a:gd name="connsiteX0" fmla="*/ 415925 w 758190"/>
                <a:gd name="connsiteY0" fmla="*/ 0 h 425052"/>
                <a:gd name="connsiteX1" fmla="*/ 758190 w 758190"/>
                <a:gd name="connsiteY1" fmla="*/ 47625 h 425052"/>
                <a:gd name="connsiteX2" fmla="*/ 531178 w 758190"/>
                <a:gd name="connsiteY2" fmla="*/ 406002 h 425052"/>
                <a:gd name="connsiteX3" fmla="*/ 0 w 758190"/>
                <a:gd name="connsiteY3" fmla="*/ 425052 h 425052"/>
                <a:gd name="connsiteX4" fmla="*/ 415925 w 758190"/>
                <a:gd name="connsiteY4" fmla="*/ 0 h 425052"/>
                <a:gd name="connsiteX0" fmla="*/ 415925 w 777240"/>
                <a:gd name="connsiteY0" fmla="*/ 0 h 425052"/>
                <a:gd name="connsiteX1" fmla="*/ 777240 w 777240"/>
                <a:gd name="connsiteY1" fmla="*/ 52387 h 425052"/>
                <a:gd name="connsiteX2" fmla="*/ 531178 w 777240"/>
                <a:gd name="connsiteY2" fmla="*/ 406002 h 425052"/>
                <a:gd name="connsiteX3" fmla="*/ 0 w 777240"/>
                <a:gd name="connsiteY3" fmla="*/ 425052 h 425052"/>
                <a:gd name="connsiteX4" fmla="*/ 415925 w 777240"/>
                <a:gd name="connsiteY4" fmla="*/ 0 h 425052"/>
                <a:gd name="connsiteX0" fmla="*/ 415925 w 777240"/>
                <a:gd name="connsiteY0" fmla="*/ 0 h 425052"/>
                <a:gd name="connsiteX1" fmla="*/ 777240 w 777240"/>
                <a:gd name="connsiteY1" fmla="*/ 52387 h 425052"/>
                <a:gd name="connsiteX2" fmla="*/ 519271 w 777240"/>
                <a:gd name="connsiteY2" fmla="*/ 396477 h 425052"/>
                <a:gd name="connsiteX3" fmla="*/ 0 w 777240"/>
                <a:gd name="connsiteY3" fmla="*/ 425052 h 425052"/>
                <a:gd name="connsiteX4" fmla="*/ 415925 w 777240"/>
                <a:gd name="connsiteY4" fmla="*/ 0 h 425052"/>
                <a:gd name="connsiteX0" fmla="*/ 415925 w 777240"/>
                <a:gd name="connsiteY0" fmla="*/ 0 h 425052"/>
                <a:gd name="connsiteX1" fmla="*/ 777240 w 777240"/>
                <a:gd name="connsiteY1" fmla="*/ 52387 h 425052"/>
                <a:gd name="connsiteX2" fmla="*/ 519271 w 777240"/>
                <a:gd name="connsiteY2" fmla="*/ 396477 h 425052"/>
                <a:gd name="connsiteX3" fmla="*/ 433388 w 777240"/>
                <a:gd name="connsiteY3" fmla="*/ 400844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433388 w 777240"/>
                <a:gd name="connsiteY3" fmla="*/ 400844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6903 w 777240"/>
                <a:gd name="connsiteY2" fmla="*/ 253602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6903 w 777240"/>
                <a:gd name="connsiteY2" fmla="*/ 253602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44500 w 777240"/>
                <a:gd name="connsiteY0" fmla="*/ 0 h 427433"/>
                <a:gd name="connsiteX1" fmla="*/ 777240 w 777240"/>
                <a:gd name="connsiteY1" fmla="*/ 54768 h 427433"/>
                <a:gd name="connsiteX2" fmla="*/ 614522 w 777240"/>
                <a:gd name="connsiteY2" fmla="*/ 246458 h 427433"/>
                <a:gd name="connsiteX3" fmla="*/ 521495 w 777240"/>
                <a:gd name="connsiteY3" fmla="*/ 248444 h 427433"/>
                <a:gd name="connsiteX4" fmla="*/ 0 w 777240"/>
                <a:gd name="connsiteY4" fmla="*/ 427433 h 427433"/>
                <a:gd name="connsiteX5" fmla="*/ 444500 w 777240"/>
                <a:gd name="connsiteY5" fmla="*/ 0 h 427433"/>
                <a:gd name="connsiteX0" fmla="*/ 425450 w 758190"/>
                <a:gd name="connsiteY0" fmla="*/ 0 h 429814"/>
                <a:gd name="connsiteX1" fmla="*/ 758190 w 758190"/>
                <a:gd name="connsiteY1" fmla="*/ 54768 h 429814"/>
                <a:gd name="connsiteX2" fmla="*/ 595472 w 758190"/>
                <a:gd name="connsiteY2" fmla="*/ 246458 h 429814"/>
                <a:gd name="connsiteX3" fmla="*/ 502445 w 758190"/>
                <a:gd name="connsiteY3" fmla="*/ 248444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0709 w 758190"/>
                <a:gd name="connsiteY2" fmla="*/ 255983 h 429814"/>
                <a:gd name="connsiteX3" fmla="*/ 502445 w 758190"/>
                <a:gd name="connsiteY3" fmla="*/ 248444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0709 w 758190"/>
                <a:gd name="connsiteY2" fmla="*/ 255983 h 429814"/>
                <a:gd name="connsiteX3" fmla="*/ 495301 w 758190"/>
                <a:gd name="connsiteY3" fmla="*/ 250825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5471 w 758190"/>
                <a:gd name="connsiteY2" fmla="*/ 258364 h 429814"/>
                <a:gd name="connsiteX3" fmla="*/ 495301 w 758190"/>
                <a:gd name="connsiteY3" fmla="*/ 250825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5471 w 758190"/>
                <a:gd name="connsiteY2" fmla="*/ 258364 h 429814"/>
                <a:gd name="connsiteX3" fmla="*/ 495301 w 758190"/>
                <a:gd name="connsiteY3" fmla="*/ 250825 h 429814"/>
                <a:gd name="connsiteX4" fmla="*/ 0 w 758190"/>
                <a:gd name="connsiteY4" fmla="*/ 429814 h 429814"/>
                <a:gd name="connsiteX5" fmla="*/ 425450 w 758190"/>
                <a:gd name="connsiteY5" fmla="*/ 0 h 42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190" h="429814">
                  <a:moveTo>
                    <a:pt x="425450" y="0"/>
                  </a:moveTo>
                  <a:lnTo>
                    <a:pt x="758190" y="54768"/>
                  </a:lnTo>
                  <a:cubicBezTo>
                    <a:pt x="661881" y="102790"/>
                    <a:pt x="665586" y="246060"/>
                    <a:pt x="595471" y="258364"/>
                  </a:cubicBezTo>
                  <a:cubicBezTo>
                    <a:pt x="562081" y="265376"/>
                    <a:pt x="528691" y="253338"/>
                    <a:pt x="495301" y="250825"/>
                  </a:cubicBezTo>
                  <a:cubicBezTo>
                    <a:pt x="559594" y="489081"/>
                    <a:pt x="173832" y="370151"/>
                    <a:pt x="0" y="429814"/>
                  </a:cubicBezTo>
                  <a:lnTo>
                    <a:pt x="425450" y="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17" name="Freeform 56"/>
            <p:cNvSpPr>
              <a:spLocks noEditPoints="1"/>
            </p:cNvSpPr>
            <p:nvPr/>
          </p:nvSpPr>
          <p:spPr bwMode="auto">
            <a:xfrm>
              <a:off x="3758256" y="936285"/>
              <a:ext cx="1088382" cy="907197"/>
            </a:xfrm>
            <a:custGeom>
              <a:avLst/>
              <a:gdLst>
                <a:gd name="T0" fmla="*/ 293 w 481"/>
                <a:gd name="T1" fmla="*/ 289 h 401"/>
                <a:gd name="T2" fmla="*/ 209 w 481"/>
                <a:gd name="T3" fmla="*/ 319 h 401"/>
                <a:gd name="T4" fmla="*/ 207 w 481"/>
                <a:gd name="T5" fmla="*/ 357 h 401"/>
                <a:gd name="T6" fmla="*/ 77 w 481"/>
                <a:gd name="T7" fmla="*/ 368 h 401"/>
                <a:gd name="T8" fmla="*/ 274 w 481"/>
                <a:gd name="T9" fmla="*/ 262 h 401"/>
                <a:gd name="T10" fmla="*/ 292 w 481"/>
                <a:gd name="T11" fmla="*/ 119 h 401"/>
                <a:gd name="T12" fmla="*/ 254 w 481"/>
                <a:gd name="T13" fmla="*/ 100 h 401"/>
                <a:gd name="T14" fmla="*/ 239 w 481"/>
                <a:gd name="T15" fmla="*/ 56 h 401"/>
                <a:gd name="T16" fmla="*/ 127 w 481"/>
                <a:gd name="T17" fmla="*/ 3 h 401"/>
                <a:gd name="T18" fmla="*/ 301 w 481"/>
                <a:gd name="T19" fmla="*/ 136 h 401"/>
                <a:gd name="T20" fmla="*/ 32 w 481"/>
                <a:gd name="T21" fmla="*/ 264 h 401"/>
                <a:gd name="T22" fmla="*/ 45 w 481"/>
                <a:gd name="T23" fmla="*/ 210 h 401"/>
                <a:gd name="T24" fmla="*/ 325 w 481"/>
                <a:gd name="T25" fmla="*/ 221 h 401"/>
                <a:gd name="T26" fmla="*/ 84 w 481"/>
                <a:gd name="T27" fmla="*/ 223 h 401"/>
                <a:gd name="T28" fmla="*/ 44 w 481"/>
                <a:gd name="T29" fmla="*/ 203 h 401"/>
                <a:gd name="T30" fmla="*/ 80 w 481"/>
                <a:gd name="T31" fmla="*/ 178 h 401"/>
                <a:gd name="T32" fmla="*/ 404 w 481"/>
                <a:gd name="T33" fmla="*/ 137 h 401"/>
                <a:gd name="T34" fmla="*/ 160 w 481"/>
                <a:gd name="T35" fmla="*/ 198 h 401"/>
                <a:gd name="T36" fmla="*/ 147 w 481"/>
                <a:gd name="T37" fmla="*/ 199 h 401"/>
                <a:gd name="T38" fmla="*/ 157 w 481"/>
                <a:gd name="T39" fmla="*/ 211 h 401"/>
                <a:gd name="T40" fmla="*/ 183 w 481"/>
                <a:gd name="T41" fmla="*/ 195 h 401"/>
                <a:gd name="T42" fmla="*/ 169 w 481"/>
                <a:gd name="T43" fmla="*/ 197 h 401"/>
                <a:gd name="T44" fmla="*/ 180 w 481"/>
                <a:gd name="T45" fmla="*/ 208 h 401"/>
                <a:gd name="T46" fmla="*/ 205 w 481"/>
                <a:gd name="T47" fmla="*/ 193 h 401"/>
                <a:gd name="T48" fmla="*/ 192 w 481"/>
                <a:gd name="T49" fmla="*/ 194 h 401"/>
                <a:gd name="T50" fmla="*/ 202 w 481"/>
                <a:gd name="T51" fmla="*/ 206 h 401"/>
                <a:gd name="T52" fmla="*/ 228 w 481"/>
                <a:gd name="T53" fmla="*/ 190 h 401"/>
                <a:gd name="T54" fmla="*/ 214 w 481"/>
                <a:gd name="T55" fmla="*/ 192 h 401"/>
                <a:gd name="T56" fmla="*/ 225 w 481"/>
                <a:gd name="T57" fmla="*/ 203 h 401"/>
                <a:gd name="T58" fmla="*/ 250 w 481"/>
                <a:gd name="T59" fmla="*/ 188 h 401"/>
                <a:gd name="T60" fmla="*/ 237 w 481"/>
                <a:gd name="T61" fmla="*/ 189 h 401"/>
                <a:gd name="T62" fmla="*/ 248 w 481"/>
                <a:gd name="T63" fmla="*/ 201 h 401"/>
                <a:gd name="T64" fmla="*/ 273 w 481"/>
                <a:gd name="T65" fmla="*/ 185 h 401"/>
                <a:gd name="T66" fmla="*/ 260 w 481"/>
                <a:gd name="T67" fmla="*/ 186 h 401"/>
                <a:gd name="T68" fmla="*/ 270 w 481"/>
                <a:gd name="T69" fmla="*/ 198 h 401"/>
                <a:gd name="T70" fmla="*/ 295 w 481"/>
                <a:gd name="T71" fmla="*/ 182 h 401"/>
                <a:gd name="T72" fmla="*/ 282 w 481"/>
                <a:gd name="T73" fmla="*/ 184 h 401"/>
                <a:gd name="T74" fmla="*/ 293 w 481"/>
                <a:gd name="T75" fmla="*/ 196 h 401"/>
                <a:gd name="T76" fmla="*/ 318 w 481"/>
                <a:gd name="T77" fmla="*/ 180 h 401"/>
                <a:gd name="T78" fmla="*/ 305 w 481"/>
                <a:gd name="T79" fmla="*/ 181 h 401"/>
                <a:gd name="T80" fmla="*/ 315 w 481"/>
                <a:gd name="T81" fmla="*/ 193 h 401"/>
                <a:gd name="T82" fmla="*/ 341 w 481"/>
                <a:gd name="T83" fmla="*/ 177 h 401"/>
                <a:gd name="T84" fmla="*/ 327 w 481"/>
                <a:gd name="T85" fmla="*/ 179 h 401"/>
                <a:gd name="T86" fmla="*/ 338 w 481"/>
                <a:gd name="T87" fmla="*/ 191 h 401"/>
                <a:gd name="T88" fmla="*/ 363 w 481"/>
                <a:gd name="T89" fmla="*/ 175 h 401"/>
                <a:gd name="T90" fmla="*/ 350 w 481"/>
                <a:gd name="T91" fmla="*/ 176 h 401"/>
                <a:gd name="T92" fmla="*/ 360 w 481"/>
                <a:gd name="T93" fmla="*/ 188 h 401"/>
                <a:gd name="T94" fmla="*/ 386 w 481"/>
                <a:gd name="T95" fmla="*/ 172 h 401"/>
                <a:gd name="T96" fmla="*/ 372 w 481"/>
                <a:gd name="T97" fmla="*/ 174 h 401"/>
                <a:gd name="T98" fmla="*/ 383 w 481"/>
                <a:gd name="T99"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01">
                  <a:moveTo>
                    <a:pt x="274" y="262"/>
                  </a:moveTo>
                  <a:cubicBezTo>
                    <a:pt x="274" y="262"/>
                    <a:pt x="280" y="264"/>
                    <a:pt x="288" y="267"/>
                  </a:cubicBezTo>
                  <a:cubicBezTo>
                    <a:pt x="295" y="270"/>
                    <a:pt x="296" y="281"/>
                    <a:pt x="293" y="289"/>
                  </a:cubicBezTo>
                  <a:cubicBezTo>
                    <a:pt x="285" y="305"/>
                    <a:pt x="272" y="301"/>
                    <a:pt x="272" y="301"/>
                  </a:cubicBezTo>
                  <a:cubicBezTo>
                    <a:pt x="237" y="291"/>
                    <a:pt x="237" y="291"/>
                    <a:pt x="237" y="291"/>
                  </a:cubicBezTo>
                  <a:cubicBezTo>
                    <a:pt x="209" y="319"/>
                    <a:pt x="209" y="319"/>
                    <a:pt x="209" y="319"/>
                  </a:cubicBezTo>
                  <a:cubicBezTo>
                    <a:pt x="209" y="319"/>
                    <a:pt x="217" y="321"/>
                    <a:pt x="223" y="323"/>
                  </a:cubicBezTo>
                  <a:cubicBezTo>
                    <a:pt x="230" y="324"/>
                    <a:pt x="234" y="335"/>
                    <a:pt x="230" y="346"/>
                  </a:cubicBezTo>
                  <a:cubicBezTo>
                    <a:pt x="224" y="361"/>
                    <a:pt x="207" y="357"/>
                    <a:pt x="207" y="357"/>
                  </a:cubicBezTo>
                  <a:cubicBezTo>
                    <a:pt x="170" y="350"/>
                    <a:pt x="170" y="350"/>
                    <a:pt x="170" y="350"/>
                  </a:cubicBezTo>
                  <a:cubicBezTo>
                    <a:pt x="106" y="390"/>
                    <a:pt x="106" y="390"/>
                    <a:pt x="106" y="390"/>
                  </a:cubicBezTo>
                  <a:cubicBezTo>
                    <a:pt x="106" y="390"/>
                    <a:pt x="46" y="401"/>
                    <a:pt x="77" y="368"/>
                  </a:cubicBezTo>
                  <a:cubicBezTo>
                    <a:pt x="108" y="335"/>
                    <a:pt x="213" y="229"/>
                    <a:pt x="222" y="228"/>
                  </a:cubicBezTo>
                  <a:cubicBezTo>
                    <a:pt x="232" y="227"/>
                    <a:pt x="310" y="229"/>
                    <a:pt x="310" y="229"/>
                  </a:cubicBezTo>
                  <a:lnTo>
                    <a:pt x="274" y="262"/>
                  </a:lnTo>
                  <a:close/>
                  <a:moveTo>
                    <a:pt x="301" y="136"/>
                  </a:moveTo>
                  <a:cubicBezTo>
                    <a:pt x="283" y="123"/>
                    <a:pt x="283" y="123"/>
                    <a:pt x="283" y="123"/>
                  </a:cubicBezTo>
                  <a:cubicBezTo>
                    <a:pt x="292" y="119"/>
                    <a:pt x="292" y="119"/>
                    <a:pt x="292" y="119"/>
                  </a:cubicBezTo>
                  <a:cubicBezTo>
                    <a:pt x="292" y="119"/>
                    <a:pt x="298" y="114"/>
                    <a:pt x="293" y="102"/>
                  </a:cubicBezTo>
                  <a:cubicBezTo>
                    <a:pt x="288" y="90"/>
                    <a:pt x="275" y="94"/>
                    <a:pt x="275" y="94"/>
                  </a:cubicBezTo>
                  <a:cubicBezTo>
                    <a:pt x="254" y="100"/>
                    <a:pt x="254" y="100"/>
                    <a:pt x="254" y="100"/>
                  </a:cubicBezTo>
                  <a:cubicBezTo>
                    <a:pt x="227" y="79"/>
                    <a:pt x="227" y="79"/>
                    <a:pt x="227" y="79"/>
                  </a:cubicBezTo>
                  <a:cubicBezTo>
                    <a:pt x="236" y="76"/>
                    <a:pt x="236" y="76"/>
                    <a:pt x="236" y="76"/>
                  </a:cubicBezTo>
                  <a:cubicBezTo>
                    <a:pt x="237" y="75"/>
                    <a:pt x="245" y="70"/>
                    <a:pt x="239" y="56"/>
                  </a:cubicBezTo>
                  <a:cubicBezTo>
                    <a:pt x="235" y="45"/>
                    <a:pt x="224" y="49"/>
                    <a:pt x="224" y="49"/>
                  </a:cubicBezTo>
                  <a:cubicBezTo>
                    <a:pt x="198" y="57"/>
                    <a:pt x="198" y="57"/>
                    <a:pt x="198" y="57"/>
                  </a:cubicBezTo>
                  <a:cubicBezTo>
                    <a:pt x="198" y="57"/>
                    <a:pt x="136" y="6"/>
                    <a:pt x="127" y="3"/>
                  </a:cubicBezTo>
                  <a:cubicBezTo>
                    <a:pt x="117" y="0"/>
                    <a:pt x="98" y="11"/>
                    <a:pt x="98" y="11"/>
                  </a:cubicBezTo>
                  <a:cubicBezTo>
                    <a:pt x="223" y="154"/>
                    <a:pt x="223" y="154"/>
                    <a:pt x="223" y="154"/>
                  </a:cubicBezTo>
                  <a:lnTo>
                    <a:pt x="301" y="136"/>
                  </a:lnTo>
                  <a:close/>
                  <a:moveTo>
                    <a:pt x="45" y="210"/>
                  </a:moveTo>
                  <a:cubicBezTo>
                    <a:pt x="45" y="210"/>
                    <a:pt x="14" y="261"/>
                    <a:pt x="17" y="263"/>
                  </a:cubicBezTo>
                  <a:cubicBezTo>
                    <a:pt x="20" y="266"/>
                    <a:pt x="32" y="264"/>
                    <a:pt x="32" y="264"/>
                  </a:cubicBezTo>
                  <a:cubicBezTo>
                    <a:pt x="32" y="264"/>
                    <a:pt x="76" y="229"/>
                    <a:pt x="78" y="223"/>
                  </a:cubicBezTo>
                  <a:cubicBezTo>
                    <a:pt x="80" y="217"/>
                    <a:pt x="79" y="215"/>
                    <a:pt x="77" y="212"/>
                  </a:cubicBezTo>
                  <a:cubicBezTo>
                    <a:pt x="74" y="209"/>
                    <a:pt x="45" y="210"/>
                    <a:pt x="45" y="210"/>
                  </a:cubicBezTo>
                  <a:close/>
                  <a:moveTo>
                    <a:pt x="480" y="172"/>
                  </a:moveTo>
                  <a:cubicBezTo>
                    <a:pt x="481" y="197"/>
                    <a:pt x="423" y="207"/>
                    <a:pt x="397" y="213"/>
                  </a:cubicBezTo>
                  <a:cubicBezTo>
                    <a:pt x="370" y="218"/>
                    <a:pt x="325" y="221"/>
                    <a:pt x="325" y="221"/>
                  </a:cubicBezTo>
                  <a:cubicBezTo>
                    <a:pt x="325" y="221"/>
                    <a:pt x="229" y="219"/>
                    <a:pt x="215" y="221"/>
                  </a:cubicBezTo>
                  <a:cubicBezTo>
                    <a:pt x="215" y="221"/>
                    <a:pt x="196" y="235"/>
                    <a:pt x="195" y="236"/>
                  </a:cubicBezTo>
                  <a:cubicBezTo>
                    <a:pt x="84" y="223"/>
                    <a:pt x="84" y="223"/>
                    <a:pt x="84" y="223"/>
                  </a:cubicBezTo>
                  <a:cubicBezTo>
                    <a:pt x="84" y="223"/>
                    <a:pt x="86" y="216"/>
                    <a:pt x="85" y="210"/>
                  </a:cubicBezTo>
                  <a:cubicBezTo>
                    <a:pt x="84" y="204"/>
                    <a:pt x="75" y="204"/>
                    <a:pt x="66" y="204"/>
                  </a:cubicBezTo>
                  <a:cubicBezTo>
                    <a:pt x="57" y="203"/>
                    <a:pt x="44" y="203"/>
                    <a:pt x="44" y="203"/>
                  </a:cubicBezTo>
                  <a:cubicBezTo>
                    <a:pt x="0" y="141"/>
                    <a:pt x="0" y="141"/>
                    <a:pt x="0" y="141"/>
                  </a:cubicBezTo>
                  <a:cubicBezTo>
                    <a:pt x="47" y="141"/>
                    <a:pt x="47" y="141"/>
                    <a:pt x="47" y="141"/>
                  </a:cubicBezTo>
                  <a:cubicBezTo>
                    <a:pt x="47" y="141"/>
                    <a:pt x="73" y="170"/>
                    <a:pt x="80" y="178"/>
                  </a:cubicBezTo>
                  <a:cubicBezTo>
                    <a:pt x="87" y="186"/>
                    <a:pt x="87" y="186"/>
                    <a:pt x="97" y="185"/>
                  </a:cubicBezTo>
                  <a:cubicBezTo>
                    <a:pt x="106" y="184"/>
                    <a:pt x="258" y="154"/>
                    <a:pt x="296" y="146"/>
                  </a:cubicBezTo>
                  <a:cubicBezTo>
                    <a:pt x="334" y="137"/>
                    <a:pt x="373" y="135"/>
                    <a:pt x="404" y="137"/>
                  </a:cubicBezTo>
                  <a:cubicBezTo>
                    <a:pt x="436" y="140"/>
                    <a:pt x="480" y="164"/>
                    <a:pt x="480" y="172"/>
                  </a:cubicBezTo>
                  <a:close/>
                  <a:moveTo>
                    <a:pt x="160" y="207"/>
                  </a:moveTo>
                  <a:cubicBezTo>
                    <a:pt x="160" y="198"/>
                    <a:pt x="160" y="198"/>
                    <a:pt x="160" y="198"/>
                  </a:cubicBezTo>
                  <a:cubicBezTo>
                    <a:pt x="160" y="195"/>
                    <a:pt x="159" y="194"/>
                    <a:pt x="157" y="194"/>
                  </a:cubicBezTo>
                  <a:cubicBezTo>
                    <a:pt x="150" y="195"/>
                    <a:pt x="150" y="195"/>
                    <a:pt x="150" y="195"/>
                  </a:cubicBezTo>
                  <a:cubicBezTo>
                    <a:pt x="148" y="195"/>
                    <a:pt x="147" y="197"/>
                    <a:pt x="147" y="199"/>
                  </a:cubicBezTo>
                  <a:cubicBezTo>
                    <a:pt x="147" y="208"/>
                    <a:pt x="147" y="208"/>
                    <a:pt x="147" y="208"/>
                  </a:cubicBezTo>
                  <a:cubicBezTo>
                    <a:pt x="147" y="210"/>
                    <a:pt x="148" y="212"/>
                    <a:pt x="150" y="212"/>
                  </a:cubicBezTo>
                  <a:cubicBezTo>
                    <a:pt x="157" y="211"/>
                    <a:pt x="157" y="211"/>
                    <a:pt x="157" y="211"/>
                  </a:cubicBezTo>
                  <a:cubicBezTo>
                    <a:pt x="159" y="211"/>
                    <a:pt x="160" y="209"/>
                    <a:pt x="160" y="207"/>
                  </a:cubicBezTo>
                  <a:close/>
                  <a:moveTo>
                    <a:pt x="183" y="204"/>
                  </a:moveTo>
                  <a:cubicBezTo>
                    <a:pt x="183" y="195"/>
                    <a:pt x="183" y="195"/>
                    <a:pt x="183" y="195"/>
                  </a:cubicBezTo>
                  <a:cubicBezTo>
                    <a:pt x="183" y="193"/>
                    <a:pt x="181" y="191"/>
                    <a:pt x="180" y="191"/>
                  </a:cubicBezTo>
                  <a:cubicBezTo>
                    <a:pt x="172" y="192"/>
                    <a:pt x="172" y="192"/>
                    <a:pt x="172" y="192"/>
                  </a:cubicBezTo>
                  <a:cubicBezTo>
                    <a:pt x="171" y="192"/>
                    <a:pt x="169" y="194"/>
                    <a:pt x="169" y="197"/>
                  </a:cubicBezTo>
                  <a:cubicBezTo>
                    <a:pt x="169" y="205"/>
                    <a:pt x="169" y="205"/>
                    <a:pt x="169" y="205"/>
                  </a:cubicBezTo>
                  <a:cubicBezTo>
                    <a:pt x="169" y="208"/>
                    <a:pt x="171" y="209"/>
                    <a:pt x="172" y="209"/>
                  </a:cubicBezTo>
                  <a:cubicBezTo>
                    <a:pt x="180" y="208"/>
                    <a:pt x="180" y="208"/>
                    <a:pt x="180" y="208"/>
                  </a:cubicBezTo>
                  <a:cubicBezTo>
                    <a:pt x="181" y="208"/>
                    <a:pt x="183" y="206"/>
                    <a:pt x="183" y="204"/>
                  </a:cubicBezTo>
                  <a:close/>
                  <a:moveTo>
                    <a:pt x="205" y="201"/>
                  </a:moveTo>
                  <a:cubicBezTo>
                    <a:pt x="205" y="193"/>
                    <a:pt x="205" y="193"/>
                    <a:pt x="205" y="193"/>
                  </a:cubicBezTo>
                  <a:cubicBezTo>
                    <a:pt x="205" y="190"/>
                    <a:pt x="204" y="189"/>
                    <a:pt x="202" y="189"/>
                  </a:cubicBezTo>
                  <a:cubicBezTo>
                    <a:pt x="195" y="190"/>
                    <a:pt x="195" y="190"/>
                    <a:pt x="195" y="190"/>
                  </a:cubicBezTo>
                  <a:cubicBezTo>
                    <a:pt x="193" y="190"/>
                    <a:pt x="192" y="192"/>
                    <a:pt x="192" y="194"/>
                  </a:cubicBezTo>
                  <a:cubicBezTo>
                    <a:pt x="192" y="203"/>
                    <a:pt x="192" y="203"/>
                    <a:pt x="192" y="203"/>
                  </a:cubicBezTo>
                  <a:cubicBezTo>
                    <a:pt x="192" y="205"/>
                    <a:pt x="193" y="207"/>
                    <a:pt x="195" y="207"/>
                  </a:cubicBezTo>
                  <a:cubicBezTo>
                    <a:pt x="202" y="206"/>
                    <a:pt x="202" y="206"/>
                    <a:pt x="202" y="206"/>
                  </a:cubicBezTo>
                  <a:cubicBezTo>
                    <a:pt x="204" y="206"/>
                    <a:pt x="205" y="204"/>
                    <a:pt x="205" y="201"/>
                  </a:cubicBezTo>
                  <a:close/>
                  <a:moveTo>
                    <a:pt x="228" y="199"/>
                  </a:moveTo>
                  <a:cubicBezTo>
                    <a:pt x="228" y="190"/>
                    <a:pt x="228" y="190"/>
                    <a:pt x="228" y="190"/>
                  </a:cubicBezTo>
                  <a:cubicBezTo>
                    <a:pt x="228" y="188"/>
                    <a:pt x="226" y="186"/>
                    <a:pt x="225" y="186"/>
                  </a:cubicBezTo>
                  <a:cubicBezTo>
                    <a:pt x="217" y="187"/>
                    <a:pt x="217" y="187"/>
                    <a:pt x="217" y="187"/>
                  </a:cubicBezTo>
                  <a:cubicBezTo>
                    <a:pt x="216" y="187"/>
                    <a:pt x="214" y="189"/>
                    <a:pt x="214" y="192"/>
                  </a:cubicBezTo>
                  <a:cubicBezTo>
                    <a:pt x="215" y="200"/>
                    <a:pt x="215" y="200"/>
                    <a:pt x="215" y="200"/>
                  </a:cubicBezTo>
                  <a:cubicBezTo>
                    <a:pt x="215" y="203"/>
                    <a:pt x="216" y="204"/>
                    <a:pt x="218" y="204"/>
                  </a:cubicBezTo>
                  <a:cubicBezTo>
                    <a:pt x="225" y="203"/>
                    <a:pt x="225" y="203"/>
                    <a:pt x="225" y="203"/>
                  </a:cubicBezTo>
                  <a:cubicBezTo>
                    <a:pt x="227" y="203"/>
                    <a:pt x="228" y="201"/>
                    <a:pt x="228" y="199"/>
                  </a:cubicBezTo>
                  <a:close/>
                  <a:moveTo>
                    <a:pt x="250" y="196"/>
                  </a:moveTo>
                  <a:cubicBezTo>
                    <a:pt x="250" y="188"/>
                    <a:pt x="250" y="188"/>
                    <a:pt x="250" y="188"/>
                  </a:cubicBezTo>
                  <a:cubicBezTo>
                    <a:pt x="250" y="185"/>
                    <a:pt x="249" y="184"/>
                    <a:pt x="247" y="184"/>
                  </a:cubicBezTo>
                  <a:cubicBezTo>
                    <a:pt x="240" y="185"/>
                    <a:pt x="240" y="185"/>
                    <a:pt x="240" y="185"/>
                  </a:cubicBezTo>
                  <a:cubicBezTo>
                    <a:pt x="238" y="185"/>
                    <a:pt x="237" y="187"/>
                    <a:pt x="237" y="189"/>
                  </a:cubicBezTo>
                  <a:cubicBezTo>
                    <a:pt x="237" y="198"/>
                    <a:pt x="237" y="198"/>
                    <a:pt x="237" y="198"/>
                  </a:cubicBezTo>
                  <a:cubicBezTo>
                    <a:pt x="237" y="200"/>
                    <a:pt x="238" y="202"/>
                    <a:pt x="240" y="202"/>
                  </a:cubicBezTo>
                  <a:cubicBezTo>
                    <a:pt x="248" y="201"/>
                    <a:pt x="248" y="201"/>
                    <a:pt x="248" y="201"/>
                  </a:cubicBezTo>
                  <a:cubicBezTo>
                    <a:pt x="249" y="201"/>
                    <a:pt x="250" y="199"/>
                    <a:pt x="250" y="196"/>
                  </a:cubicBezTo>
                  <a:close/>
                  <a:moveTo>
                    <a:pt x="273" y="194"/>
                  </a:moveTo>
                  <a:cubicBezTo>
                    <a:pt x="273" y="185"/>
                    <a:pt x="273" y="185"/>
                    <a:pt x="273" y="185"/>
                  </a:cubicBezTo>
                  <a:cubicBezTo>
                    <a:pt x="273" y="183"/>
                    <a:pt x="272" y="181"/>
                    <a:pt x="270" y="181"/>
                  </a:cubicBezTo>
                  <a:cubicBezTo>
                    <a:pt x="263" y="182"/>
                    <a:pt x="263" y="182"/>
                    <a:pt x="263" y="182"/>
                  </a:cubicBezTo>
                  <a:cubicBezTo>
                    <a:pt x="261" y="182"/>
                    <a:pt x="260" y="184"/>
                    <a:pt x="260" y="186"/>
                  </a:cubicBezTo>
                  <a:cubicBezTo>
                    <a:pt x="260" y="195"/>
                    <a:pt x="260" y="195"/>
                    <a:pt x="260" y="195"/>
                  </a:cubicBezTo>
                  <a:cubicBezTo>
                    <a:pt x="260" y="198"/>
                    <a:pt x="261" y="199"/>
                    <a:pt x="263" y="199"/>
                  </a:cubicBezTo>
                  <a:cubicBezTo>
                    <a:pt x="270" y="198"/>
                    <a:pt x="270" y="198"/>
                    <a:pt x="270" y="198"/>
                  </a:cubicBezTo>
                  <a:cubicBezTo>
                    <a:pt x="272" y="198"/>
                    <a:pt x="273" y="196"/>
                    <a:pt x="273" y="194"/>
                  </a:cubicBezTo>
                  <a:close/>
                  <a:moveTo>
                    <a:pt x="296" y="191"/>
                  </a:moveTo>
                  <a:cubicBezTo>
                    <a:pt x="295" y="182"/>
                    <a:pt x="295" y="182"/>
                    <a:pt x="295" y="182"/>
                  </a:cubicBezTo>
                  <a:cubicBezTo>
                    <a:pt x="295" y="180"/>
                    <a:pt x="294" y="179"/>
                    <a:pt x="292" y="179"/>
                  </a:cubicBezTo>
                  <a:cubicBezTo>
                    <a:pt x="285" y="180"/>
                    <a:pt x="285" y="180"/>
                    <a:pt x="285" y="180"/>
                  </a:cubicBezTo>
                  <a:cubicBezTo>
                    <a:pt x="283" y="180"/>
                    <a:pt x="282" y="182"/>
                    <a:pt x="282" y="184"/>
                  </a:cubicBezTo>
                  <a:cubicBezTo>
                    <a:pt x="282" y="193"/>
                    <a:pt x="282" y="193"/>
                    <a:pt x="282" y="193"/>
                  </a:cubicBezTo>
                  <a:cubicBezTo>
                    <a:pt x="282" y="195"/>
                    <a:pt x="284" y="197"/>
                    <a:pt x="285" y="197"/>
                  </a:cubicBezTo>
                  <a:cubicBezTo>
                    <a:pt x="293" y="196"/>
                    <a:pt x="293" y="196"/>
                    <a:pt x="293" y="196"/>
                  </a:cubicBezTo>
                  <a:cubicBezTo>
                    <a:pt x="294" y="196"/>
                    <a:pt x="296" y="194"/>
                    <a:pt x="296" y="191"/>
                  </a:cubicBezTo>
                  <a:close/>
                  <a:moveTo>
                    <a:pt x="318" y="189"/>
                  </a:moveTo>
                  <a:cubicBezTo>
                    <a:pt x="318" y="180"/>
                    <a:pt x="318" y="180"/>
                    <a:pt x="318" y="180"/>
                  </a:cubicBezTo>
                  <a:cubicBezTo>
                    <a:pt x="318" y="178"/>
                    <a:pt x="317" y="176"/>
                    <a:pt x="315" y="176"/>
                  </a:cubicBezTo>
                  <a:cubicBezTo>
                    <a:pt x="308" y="177"/>
                    <a:pt x="308" y="177"/>
                    <a:pt x="308" y="177"/>
                  </a:cubicBezTo>
                  <a:cubicBezTo>
                    <a:pt x="306" y="177"/>
                    <a:pt x="305" y="179"/>
                    <a:pt x="305" y="181"/>
                  </a:cubicBezTo>
                  <a:cubicBezTo>
                    <a:pt x="305" y="190"/>
                    <a:pt x="305" y="190"/>
                    <a:pt x="305" y="190"/>
                  </a:cubicBezTo>
                  <a:cubicBezTo>
                    <a:pt x="305" y="193"/>
                    <a:pt x="306" y="194"/>
                    <a:pt x="308" y="194"/>
                  </a:cubicBezTo>
                  <a:cubicBezTo>
                    <a:pt x="315" y="193"/>
                    <a:pt x="315" y="193"/>
                    <a:pt x="315" y="193"/>
                  </a:cubicBezTo>
                  <a:cubicBezTo>
                    <a:pt x="317" y="193"/>
                    <a:pt x="318" y="191"/>
                    <a:pt x="318" y="189"/>
                  </a:cubicBezTo>
                  <a:close/>
                  <a:moveTo>
                    <a:pt x="341" y="186"/>
                  </a:moveTo>
                  <a:cubicBezTo>
                    <a:pt x="341" y="177"/>
                    <a:pt x="341" y="177"/>
                    <a:pt x="341" y="177"/>
                  </a:cubicBezTo>
                  <a:cubicBezTo>
                    <a:pt x="341" y="175"/>
                    <a:pt x="339" y="174"/>
                    <a:pt x="338" y="174"/>
                  </a:cubicBezTo>
                  <a:cubicBezTo>
                    <a:pt x="330" y="175"/>
                    <a:pt x="330" y="175"/>
                    <a:pt x="330" y="175"/>
                  </a:cubicBezTo>
                  <a:cubicBezTo>
                    <a:pt x="329" y="175"/>
                    <a:pt x="327" y="177"/>
                    <a:pt x="327" y="179"/>
                  </a:cubicBezTo>
                  <a:cubicBezTo>
                    <a:pt x="327" y="188"/>
                    <a:pt x="327" y="188"/>
                    <a:pt x="327" y="188"/>
                  </a:cubicBezTo>
                  <a:cubicBezTo>
                    <a:pt x="327" y="190"/>
                    <a:pt x="329" y="192"/>
                    <a:pt x="330" y="192"/>
                  </a:cubicBezTo>
                  <a:cubicBezTo>
                    <a:pt x="338" y="191"/>
                    <a:pt x="338" y="191"/>
                    <a:pt x="338" y="191"/>
                  </a:cubicBezTo>
                  <a:cubicBezTo>
                    <a:pt x="339" y="191"/>
                    <a:pt x="341" y="189"/>
                    <a:pt x="341" y="186"/>
                  </a:cubicBezTo>
                  <a:close/>
                  <a:moveTo>
                    <a:pt x="363" y="184"/>
                  </a:moveTo>
                  <a:cubicBezTo>
                    <a:pt x="363" y="175"/>
                    <a:pt x="363" y="175"/>
                    <a:pt x="363" y="175"/>
                  </a:cubicBezTo>
                  <a:cubicBezTo>
                    <a:pt x="363" y="173"/>
                    <a:pt x="362" y="171"/>
                    <a:pt x="360" y="171"/>
                  </a:cubicBezTo>
                  <a:cubicBezTo>
                    <a:pt x="353" y="172"/>
                    <a:pt x="353" y="172"/>
                    <a:pt x="353" y="172"/>
                  </a:cubicBezTo>
                  <a:cubicBezTo>
                    <a:pt x="351" y="172"/>
                    <a:pt x="350" y="174"/>
                    <a:pt x="350" y="176"/>
                  </a:cubicBezTo>
                  <a:cubicBezTo>
                    <a:pt x="350" y="185"/>
                    <a:pt x="350" y="185"/>
                    <a:pt x="350" y="185"/>
                  </a:cubicBezTo>
                  <a:cubicBezTo>
                    <a:pt x="350" y="188"/>
                    <a:pt x="351" y="189"/>
                    <a:pt x="353" y="189"/>
                  </a:cubicBezTo>
                  <a:cubicBezTo>
                    <a:pt x="360" y="188"/>
                    <a:pt x="360" y="188"/>
                    <a:pt x="360" y="188"/>
                  </a:cubicBezTo>
                  <a:cubicBezTo>
                    <a:pt x="362" y="188"/>
                    <a:pt x="363" y="186"/>
                    <a:pt x="363" y="184"/>
                  </a:cubicBezTo>
                  <a:close/>
                  <a:moveTo>
                    <a:pt x="386" y="181"/>
                  </a:moveTo>
                  <a:cubicBezTo>
                    <a:pt x="386" y="172"/>
                    <a:pt x="386" y="172"/>
                    <a:pt x="386" y="172"/>
                  </a:cubicBezTo>
                  <a:cubicBezTo>
                    <a:pt x="386" y="170"/>
                    <a:pt x="384" y="168"/>
                    <a:pt x="383" y="169"/>
                  </a:cubicBezTo>
                  <a:cubicBezTo>
                    <a:pt x="375" y="169"/>
                    <a:pt x="375" y="169"/>
                    <a:pt x="375" y="169"/>
                  </a:cubicBezTo>
                  <a:cubicBezTo>
                    <a:pt x="374" y="170"/>
                    <a:pt x="372" y="172"/>
                    <a:pt x="372" y="174"/>
                  </a:cubicBezTo>
                  <a:cubicBezTo>
                    <a:pt x="373" y="183"/>
                    <a:pt x="373" y="183"/>
                    <a:pt x="373" y="183"/>
                  </a:cubicBezTo>
                  <a:cubicBezTo>
                    <a:pt x="373" y="185"/>
                    <a:pt x="374" y="187"/>
                    <a:pt x="376" y="187"/>
                  </a:cubicBezTo>
                  <a:cubicBezTo>
                    <a:pt x="383" y="186"/>
                    <a:pt x="383" y="186"/>
                    <a:pt x="383" y="186"/>
                  </a:cubicBezTo>
                  <a:cubicBezTo>
                    <a:pt x="385" y="186"/>
                    <a:pt x="386" y="184"/>
                    <a:pt x="386" y="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srgbClr val="000000"/>
                </a:solidFill>
                <a:effectLst/>
                <a:uLnTx/>
                <a:uFillTx/>
              </a:endParaRPr>
            </a:p>
          </p:txBody>
        </p:sp>
        <p:sp>
          <p:nvSpPr>
            <p:cNvPr id="118" name="TextBox 117"/>
            <p:cNvSpPr txBox="1"/>
            <p:nvPr/>
          </p:nvSpPr>
          <p:spPr>
            <a:xfrm>
              <a:off x="3854108" y="1894830"/>
              <a:ext cx="1158094" cy="369332"/>
            </a:xfrm>
            <a:prstGeom prst="rect">
              <a:avLst/>
            </a:prstGeom>
            <a:noFill/>
          </p:spPr>
          <p:txBody>
            <a:bodyPr wrap="square" lIns="0" tIns="0" rIns="0" bIns="0" rtlCol="0">
              <a:spAutoFit/>
            </a:bodyPr>
            <a:lstStyle/>
            <a:p>
              <a:r>
                <a:rPr lang="en-US" sz="1200" b="1" spc="-1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COURIER SERVICE</a:t>
              </a:r>
              <a:endPar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19" name="Group 118"/>
          <p:cNvGrpSpPr/>
          <p:nvPr/>
        </p:nvGrpSpPr>
        <p:grpSpPr>
          <a:xfrm>
            <a:off x="7301363" y="3049274"/>
            <a:ext cx="2057557" cy="2219137"/>
            <a:chOff x="5301380" y="3134710"/>
            <a:chExt cx="2057557" cy="2219137"/>
          </a:xfrm>
        </p:grpSpPr>
        <p:grpSp>
          <p:nvGrpSpPr>
            <p:cNvPr id="120" name="Group 119"/>
            <p:cNvGrpSpPr/>
            <p:nvPr/>
          </p:nvGrpSpPr>
          <p:grpSpPr>
            <a:xfrm>
              <a:off x="5736805" y="3134710"/>
              <a:ext cx="1622132" cy="2219137"/>
              <a:chOff x="5718566" y="2599960"/>
              <a:chExt cx="1762818" cy="2411598"/>
            </a:xfrm>
          </p:grpSpPr>
          <p:sp>
            <p:nvSpPr>
              <p:cNvPr id="122" name="Freeform 128"/>
              <p:cNvSpPr>
                <a:spLocks noChangeAspect="1"/>
              </p:cNvSpPr>
              <p:nvPr/>
            </p:nvSpPr>
            <p:spPr bwMode="black">
              <a:xfrm>
                <a:off x="6200840" y="2599960"/>
                <a:ext cx="1280544" cy="70514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457200" tIns="182880" rIns="0" bIns="41839" numCol="1" anchor="t" anchorCtr="0" compatLnSpc="1">
                <a:prstTxWarp prst="textNoShape">
                  <a:avLst/>
                </a:prstTxWarp>
              </a:bodyPr>
              <a:lstStyle/>
              <a:p>
                <a:pPr>
                  <a:lnSpc>
                    <a:spcPct val="90000"/>
                  </a:lnSpc>
                </a:pPr>
                <a:r>
                  <a:rPr lang="en-US" sz="1000" dirty="0" smtClea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Microsoft</a:t>
                </a:r>
              </a:p>
              <a:p>
                <a:pPr>
                  <a:lnSpc>
                    <a:spcPct val="90000"/>
                  </a:lnSpc>
                </a:pPr>
                <a:r>
                  <a:rPr lang="en-US" sz="1000" dirty="0" smtClea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Azure Blob Storage</a:t>
                </a:r>
                <a:endParaRPr lang="en-US" sz="1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123" name="Rectangle 122"/>
              <p:cNvSpPr/>
              <p:nvPr/>
            </p:nvSpPr>
            <p:spPr bwMode="auto">
              <a:xfrm>
                <a:off x="5718566" y="2647950"/>
                <a:ext cx="873812" cy="17684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24" name="TextBox 123"/>
              <p:cNvSpPr txBox="1"/>
              <p:nvPr/>
            </p:nvSpPr>
            <p:spPr>
              <a:xfrm>
                <a:off x="6006642" y="4476406"/>
                <a:ext cx="1418096" cy="535152"/>
              </a:xfrm>
              <a:prstGeom prst="rect">
                <a:avLst/>
              </a:prstGeom>
              <a:noFill/>
            </p:spPr>
            <p:txBody>
              <a:bodyPr wrap="square" lIns="0" tIns="0" rIns="0" bIns="0" rtlCol="0">
                <a:spAutoFit/>
              </a:bodyPr>
              <a:lstStyle/>
              <a:p>
                <a:r>
                  <a:rPr lang="en-US" sz="1600" b="1" spc="-50" dirty="0" smtClean="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rPr>
                  <a:t>MS Regional Data center</a:t>
                </a:r>
                <a:endParaRPr lang="en-US" sz="1600" b="1" spc="-50" dirty="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endParaRPr>
              </a:p>
            </p:txBody>
          </p:sp>
          <p:sp>
            <p:nvSpPr>
              <p:cNvPr id="125" name="Freeform 5"/>
              <p:cNvSpPr>
                <a:spLocks noEditPoints="1"/>
              </p:cNvSpPr>
              <p:nvPr/>
            </p:nvSpPr>
            <p:spPr bwMode="black">
              <a:xfrm flipH="1">
                <a:off x="5878896" y="2693172"/>
                <a:ext cx="1088205" cy="167564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sp>
          <p:nvSpPr>
            <p:cNvPr id="121" name="Freeform 25"/>
            <p:cNvSpPr>
              <a:spLocks noEditPoints="1"/>
            </p:cNvSpPr>
            <p:nvPr/>
          </p:nvSpPr>
          <p:spPr bwMode="auto">
            <a:xfrm>
              <a:off x="5301380" y="4391264"/>
              <a:ext cx="509192" cy="369687"/>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26" name="Title 1"/>
          <p:cNvSpPr txBox="1">
            <a:spLocks/>
          </p:cNvSpPr>
          <p:nvPr/>
        </p:nvSpPr>
        <p:spPr>
          <a:xfrm>
            <a:off x="274638" y="263054"/>
            <a:ext cx="9144000" cy="766364"/>
          </a:xfrm>
          <a:prstGeom prst="rect">
            <a:avLst/>
          </a:prstGeom>
        </p:spPr>
        <p:txBody>
          <a:bodyPr lIns="91440" rIns="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gradFill>
                  <a:gsLst>
                    <a:gs pos="1250">
                      <a:srgbClr val="00188F"/>
                    </a:gs>
                    <a:gs pos="100000">
                      <a:srgbClr val="00188F"/>
                    </a:gs>
                  </a:gsLst>
                  <a:lin ang="5400000" scaled="0"/>
                </a:gradFill>
              </a:rPr>
              <a:t>Store, backup, recover your data</a:t>
            </a:r>
            <a:endParaRPr lang="en-US" dirty="0">
              <a:gradFill>
                <a:gsLst>
                  <a:gs pos="1250">
                    <a:srgbClr val="00188F"/>
                  </a:gs>
                  <a:gs pos="100000">
                    <a:srgbClr val="00188F"/>
                  </a:gs>
                </a:gsLst>
                <a:lin ang="5400000" scaled="0"/>
              </a:gradFill>
            </a:endParaRPr>
          </a:p>
        </p:txBody>
      </p:sp>
      <p:grpSp>
        <p:nvGrpSpPr>
          <p:cNvPr id="127" name="Group 126"/>
          <p:cNvGrpSpPr/>
          <p:nvPr/>
        </p:nvGrpSpPr>
        <p:grpSpPr>
          <a:xfrm>
            <a:off x="5618747" y="3590900"/>
            <a:ext cx="1207629" cy="1207626"/>
            <a:chOff x="1755277" y="-1055867"/>
            <a:chExt cx="1207629" cy="1207626"/>
          </a:xfrm>
        </p:grpSpPr>
        <p:grpSp>
          <p:nvGrpSpPr>
            <p:cNvPr id="128" name="Group 127"/>
            <p:cNvGrpSpPr/>
            <p:nvPr/>
          </p:nvGrpSpPr>
          <p:grpSpPr>
            <a:xfrm>
              <a:off x="2028133" y="-766257"/>
              <a:ext cx="712207" cy="623645"/>
              <a:chOff x="6212945" y="1985876"/>
              <a:chExt cx="1519238" cy="1330326"/>
            </a:xfrm>
            <a:solidFill>
              <a:schemeClr val="accent2"/>
            </a:solidFill>
          </p:grpSpPr>
          <p:sp>
            <p:nvSpPr>
              <p:cNvPr id="130" name="Freeform 5"/>
              <p:cNvSpPr>
                <a:spLocks/>
              </p:cNvSpPr>
              <p:nvPr/>
            </p:nvSpPr>
            <p:spPr bwMode="auto">
              <a:xfrm>
                <a:off x="6749520" y="1985876"/>
                <a:ext cx="665163" cy="593725"/>
              </a:xfrm>
              <a:custGeom>
                <a:avLst/>
                <a:gdLst>
                  <a:gd name="T0" fmla="*/ 80 w 176"/>
                  <a:gd name="T1" fmla="*/ 145 h 157"/>
                  <a:gd name="T2" fmla="*/ 80 w 176"/>
                  <a:gd name="T3" fmla="*/ 144 h 157"/>
                  <a:gd name="T4" fmla="*/ 51 w 176"/>
                  <a:gd name="T5" fmla="*/ 136 h 157"/>
                  <a:gd name="T6" fmla="*/ 56 w 176"/>
                  <a:gd name="T7" fmla="*/ 119 h 157"/>
                  <a:gd name="T8" fmla="*/ 84 w 176"/>
                  <a:gd name="T9" fmla="*/ 127 h 157"/>
                  <a:gd name="T10" fmla="*/ 103 w 176"/>
                  <a:gd name="T11" fmla="*/ 113 h 157"/>
                  <a:gd name="T12" fmla="*/ 83 w 176"/>
                  <a:gd name="T13" fmla="*/ 95 h 157"/>
                  <a:gd name="T14" fmla="*/ 52 w 176"/>
                  <a:gd name="T15" fmla="*/ 63 h 157"/>
                  <a:gd name="T16" fmla="*/ 81 w 176"/>
                  <a:gd name="T17" fmla="*/ 32 h 157"/>
                  <a:gd name="T18" fmla="*/ 81 w 176"/>
                  <a:gd name="T19" fmla="*/ 14 h 157"/>
                  <a:gd name="T20" fmla="*/ 96 w 176"/>
                  <a:gd name="T21" fmla="*/ 14 h 157"/>
                  <a:gd name="T22" fmla="*/ 96 w 176"/>
                  <a:gd name="T23" fmla="*/ 31 h 157"/>
                  <a:gd name="T24" fmla="*/ 121 w 176"/>
                  <a:gd name="T25" fmla="*/ 37 h 157"/>
                  <a:gd name="T26" fmla="*/ 116 w 176"/>
                  <a:gd name="T27" fmla="*/ 54 h 157"/>
                  <a:gd name="T28" fmla="*/ 92 w 176"/>
                  <a:gd name="T29" fmla="*/ 48 h 157"/>
                  <a:gd name="T30" fmla="*/ 74 w 176"/>
                  <a:gd name="T31" fmla="*/ 60 h 157"/>
                  <a:gd name="T32" fmla="*/ 96 w 176"/>
                  <a:gd name="T33" fmla="*/ 78 h 157"/>
                  <a:gd name="T34" fmla="*/ 125 w 176"/>
                  <a:gd name="T35" fmla="*/ 111 h 157"/>
                  <a:gd name="T36" fmla="*/ 95 w 176"/>
                  <a:gd name="T37" fmla="*/ 143 h 157"/>
                  <a:gd name="T38" fmla="*/ 95 w 176"/>
                  <a:gd name="T39" fmla="*/ 145 h 157"/>
                  <a:gd name="T40" fmla="*/ 113 w 176"/>
                  <a:gd name="T41" fmla="*/ 145 h 157"/>
                  <a:gd name="T42" fmla="*/ 143 w 176"/>
                  <a:gd name="T43" fmla="*/ 157 h 157"/>
                  <a:gd name="T44" fmla="*/ 176 w 176"/>
                  <a:gd name="T45" fmla="*/ 88 h 157"/>
                  <a:gd name="T46" fmla="*/ 88 w 176"/>
                  <a:gd name="T47" fmla="*/ 0 h 157"/>
                  <a:gd name="T48" fmla="*/ 0 w 176"/>
                  <a:gd name="T49" fmla="*/ 88 h 157"/>
                  <a:gd name="T50" fmla="*/ 21 w 176"/>
                  <a:gd name="T51" fmla="*/ 145 h 157"/>
                  <a:gd name="T52" fmla="*/ 80 w 176"/>
                  <a:gd name="T53" fmla="*/ 14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57">
                    <a:moveTo>
                      <a:pt x="80" y="145"/>
                    </a:moveTo>
                    <a:cubicBezTo>
                      <a:pt x="80" y="144"/>
                      <a:pt x="80" y="144"/>
                      <a:pt x="80" y="144"/>
                    </a:cubicBezTo>
                    <a:cubicBezTo>
                      <a:pt x="69" y="144"/>
                      <a:pt x="58" y="141"/>
                      <a:pt x="51" y="136"/>
                    </a:cubicBezTo>
                    <a:cubicBezTo>
                      <a:pt x="56" y="119"/>
                      <a:pt x="56" y="119"/>
                      <a:pt x="56" y="119"/>
                    </a:cubicBezTo>
                    <a:cubicBezTo>
                      <a:pt x="63" y="124"/>
                      <a:pt x="73" y="127"/>
                      <a:pt x="84" y="127"/>
                    </a:cubicBezTo>
                    <a:cubicBezTo>
                      <a:pt x="95" y="127"/>
                      <a:pt x="103" y="122"/>
                      <a:pt x="103" y="113"/>
                    </a:cubicBezTo>
                    <a:cubicBezTo>
                      <a:pt x="103" y="105"/>
                      <a:pt x="97" y="100"/>
                      <a:pt x="83" y="95"/>
                    </a:cubicBezTo>
                    <a:cubicBezTo>
                      <a:pt x="64" y="88"/>
                      <a:pt x="52" y="79"/>
                      <a:pt x="52" y="63"/>
                    </a:cubicBezTo>
                    <a:cubicBezTo>
                      <a:pt x="52" y="47"/>
                      <a:pt x="63" y="35"/>
                      <a:pt x="81" y="32"/>
                    </a:cubicBezTo>
                    <a:cubicBezTo>
                      <a:pt x="81" y="14"/>
                      <a:pt x="81" y="14"/>
                      <a:pt x="81" y="14"/>
                    </a:cubicBezTo>
                    <a:cubicBezTo>
                      <a:pt x="96" y="14"/>
                      <a:pt x="96" y="14"/>
                      <a:pt x="96" y="14"/>
                    </a:cubicBezTo>
                    <a:cubicBezTo>
                      <a:pt x="96" y="31"/>
                      <a:pt x="96" y="31"/>
                      <a:pt x="96" y="31"/>
                    </a:cubicBezTo>
                    <a:cubicBezTo>
                      <a:pt x="107" y="31"/>
                      <a:pt x="115" y="34"/>
                      <a:pt x="121" y="37"/>
                    </a:cubicBezTo>
                    <a:cubicBezTo>
                      <a:pt x="116" y="54"/>
                      <a:pt x="116" y="54"/>
                      <a:pt x="116" y="54"/>
                    </a:cubicBezTo>
                    <a:cubicBezTo>
                      <a:pt x="112" y="52"/>
                      <a:pt x="104" y="48"/>
                      <a:pt x="92" y="48"/>
                    </a:cubicBezTo>
                    <a:cubicBezTo>
                      <a:pt x="79" y="48"/>
                      <a:pt x="74" y="54"/>
                      <a:pt x="74" y="60"/>
                    </a:cubicBezTo>
                    <a:cubicBezTo>
                      <a:pt x="74" y="68"/>
                      <a:pt x="81" y="72"/>
                      <a:pt x="96" y="78"/>
                    </a:cubicBezTo>
                    <a:cubicBezTo>
                      <a:pt x="117" y="85"/>
                      <a:pt x="125" y="95"/>
                      <a:pt x="125" y="111"/>
                    </a:cubicBezTo>
                    <a:cubicBezTo>
                      <a:pt x="125" y="127"/>
                      <a:pt x="115" y="140"/>
                      <a:pt x="95" y="143"/>
                    </a:cubicBezTo>
                    <a:cubicBezTo>
                      <a:pt x="95" y="145"/>
                      <a:pt x="95" y="145"/>
                      <a:pt x="95" y="145"/>
                    </a:cubicBezTo>
                    <a:cubicBezTo>
                      <a:pt x="113" y="145"/>
                      <a:pt x="113" y="145"/>
                      <a:pt x="113" y="145"/>
                    </a:cubicBezTo>
                    <a:cubicBezTo>
                      <a:pt x="125" y="145"/>
                      <a:pt x="135" y="150"/>
                      <a:pt x="143" y="157"/>
                    </a:cubicBezTo>
                    <a:cubicBezTo>
                      <a:pt x="163" y="141"/>
                      <a:pt x="176" y="116"/>
                      <a:pt x="176" y="88"/>
                    </a:cubicBezTo>
                    <a:cubicBezTo>
                      <a:pt x="176" y="39"/>
                      <a:pt x="137" y="0"/>
                      <a:pt x="88" y="0"/>
                    </a:cubicBezTo>
                    <a:cubicBezTo>
                      <a:pt x="40" y="0"/>
                      <a:pt x="0" y="39"/>
                      <a:pt x="0" y="88"/>
                    </a:cubicBezTo>
                    <a:cubicBezTo>
                      <a:pt x="0" y="110"/>
                      <a:pt x="8" y="129"/>
                      <a:pt x="21" y="145"/>
                    </a:cubicBezTo>
                    <a:cubicBezTo>
                      <a:pt x="80" y="145"/>
                      <a:pt x="80" y="145"/>
                      <a:pt x="80"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
              <p:cNvSpPr>
                <a:spLocks/>
              </p:cNvSpPr>
              <p:nvPr/>
            </p:nvSpPr>
            <p:spPr bwMode="auto">
              <a:xfrm>
                <a:off x="6212945" y="2514514"/>
                <a:ext cx="1519238" cy="801688"/>
              </a:xfrm>
              <a:custGeom>
                <a:avLst/>
                <a:gdLst>
                  <a:gd name="T0" fmla="*/ 367 w 402"/>
                  <a:gd name="T1" fmla="*/ 8 h 212"/>
                  <a:gd name="T2" fmla="*/ 299 w 402"/>
                  <a:gd name="T3" fmla="*/ 76 h 212"/>
                  <a:gd name="T4" fmla="*/ 193 w 402"/>
                  <a:gd name="T5" fmla="*/ 76 h 212"/>
                  <a:gd name="T6" fmla="*/ 189 w 402"/>
                  <a:gd name="T7" fmla="*/ 72 h 212"/>
                  <a:gd name="T8" fmla="*/ 189 w 402"/>
                  <a:gd name="T9" fmla="*/ 68 h 212"/>
                  <a:gd name="T10" fmla="*/ 193 w 402"/>
                  <a:gd name="T11" fmla="*/ 65 h 212"/>
                  <a:gd name="T12" fmla="*/ 255 w 402"/>
                  <a:gd name="T13" fmla="*/ 65 h 212"/>
                  <a:gd name="T14" fmla="*/ 275 w 402"/>
                  <a:gd name="T15" fmla="*/ 45 h 212"/>
                  <a:gd name="T16" fmla="*/ 255 w 402"/>
                  <a:gd name="T17" fmla="*/ 26 h 212"/>
                  <a:gd name="T18" fmla="*/ 103 w 402"/>
                  <a:gd name="T19" fmla="*/ 26 h 212"/>
                  <a:gd name="T20" fmla="*/ 90 w 402"/>
                  <a:gd name="T21" fmla="*/ 32 h 212"/>
                  <a:gd name="T22" fmla="*/ 6 w 402"/>
                  <a:gd name="T23" fmla="*/ 116 h 212"/>
                  <a:gd name="T24" fmla="*/ 0 w 402"/>
                  <a:gd name="T25" fmla="*/ 130 h 212"/>
                  <a:gd name="T26" fmla="*/ 0 w 402"/>
                  <a:gd name="T27" fmla="*/ 194 h 212"/>
                  <a:gd name="T28" fmla="*/ 6 w 402"/>
                  <a:gd name="T29" fmla="*/ 207 h 212"/>
                  <a:gd name="T30" fmla="*/ 19 w 402"/>
                  <a:gd name="T31" fmla="*/ 212 h 212"/>
                  <a:gd name="T32" fmla="*/ 33 w 402"/>
                  <a:gd name="T33" fmla="*/ 207 h 212"/>
                  <a:gd name="T34" fmla="*/ 111 w 402"/>
                  <a:gd name="T35" fmla="*/ 128 h 212"/>
                  <a:gd name="T36" fmla="*/ 293 w 402"/>
                  <a:gd name="T37" fmla="*/ 128 h 212"/>
                  <a:gd name="T38" fmla="*/ 307 w 402"/>
                  <a:gd name="T39" fmla="*/ 123 h 212"/>
                  <a:gd name="T40" fmla="*/ 394 w 402"/>
                  <a:gd name="T41" fmla="*/ 35 h 212"/>
                  <a:gd name="T42" fmla="*/ 394 w 402"/>
                  <a:gd name="T43" fmla="*/ 8 h 212"/>
                  <a:gd name="T44" fmla="*/ 367 w 402"/>
                  <a:gd name="T45" fmla="*/ 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2" h="212">
                    <a:moveTo>
                      <a:pt x="367" y="8"/>
                    </a:moveTo>
                    <a:cubicBezTo>
                      <a:pt x="299" y="76"/>
                      <a:pt x="299" y="76"/>
                      <a:pt x="299" y="76"/>
                    </a:cubicBezTo>
                    <a:cubicBezTo>
                      <a:pt x="193" y="76"/>
                      <a:pt x="193" y="76"/>
                      <a:pt x="193" y="76"/>
                    </a:cubicBezTo>
                    <a:cubicBezTo>
                      <a:pt x="191" y="76"/>
                      <a:pt x="189" y="74"/>
                      <a:pt x="189" y="72"/>
                    </a:cubicBezTo>
                    <a:cubicBezTo>
                      <a:pt x="189" y="68"/>
                      <a:pt x="189" y="68"/>
                      <a:pt x="189" y="68"/>
                    </a:cubicBezTo>
                    <a:cubicBezTo>
                      <a:pt x="189" y="66"/>
                      <a:pt x="191" y="65"/>
                      <a:pt x="193" y="65"/>
                    </a:cubicBezTo>
                    <a:cubicBezTo>
                      <a:pt x="255" y="65"/>
                      <a:pt x="255" y="65"/>
                      <a:pt x="255" y="65"/>
                    </a:cubicBezTo>
                    <a:cubicBezTo>
                      <a:pt x="266" y="65"/>
                      <a:pt x="275" y="56"/>
                      <a:pt x="275" y="45"/>
                    </a:cubicBezTo>
                    <a:cubicBezTo>
                      <a:pt x="275" y="35"/>
                      <a:pt x="266" y="26"/>
                      <a:pt x="255" y="26"/>
                    </a:cubicBezTo>
                    <a:cubicBezTo>
                      <a:pt x="103" y="26"/>
                      <a:pt x="103" y="26"/>
                      <a:pt x="103" y="26"/>
                    </a:cubicBezTo>
                    <a:cubicBezTo>
                      <a:pt x="98" y="26"/>
                      <a:pt x="93" y="28"/>
                      <a:pt x="90" y="32"/>
                    </a:cubicBezTo>
                    <a:cubicBezTo>
                      <a:pt x="6" y="116"/>
                      <a:pt x="6" y="116"/>
                      <a:pt x="6" y="116"/>
                    </a:cubicBezTo>
                    <a:cubicBezTo>
                      <a:pt x="2" y="119"/>
                      <a:pt x="0" y="124"/>
                      <a:pt x="0" y="130"/>
                    </a:cubicBezTo>
                    <a:cubicBezTo>
                      <a:pt x="0" y="133"/>
                      <a:pt x="0" y="191"/>
                      <a:pt x="0" y="194"/>
                    </a:cubicBezTo>
                    <a:cubicBezTo>
                      <a:pt x="0" y="198"/>
                      <a:pt x="2" y="203"/>
                      <a:pt x="6" y="207"/>
                    </a:cubicBezTo>
                    <a:cubicBezTo>
                      <a:pt x="9" y="210"/>
                      <a:pt x="14" y="212"/>
                      <a:pt x="19" y="212"/>
                    </a:cubicBezTo>
                    <a:cubicBezTo>
                      <a:pt x="24" y="212"/>
                      <a:pt x="29" y="210"/>
                      <a:pt x="33" y="207"/>
                    </a:cubicBezTo>
                    <a:cubicBezTo>
                      <a:pt x="111" y="128"/>
                      <a:pt x="111" y="128"/>
                      <a:pt x="111" y="128"/>
                    </a:cubicBezTo>
                    <a:cubicBezTo>
                      <a:pt x="293" y="128"/>
                      <a:pt x="293" y="128"/>
                      <a:pt x="293" y="128"/>
                    </a:cubicBezTo>
                    <a:cubicBezTo>
                      <a:pt x="298" y="128"/>
                      <a:pt x="303" y="126"/>
                      <a:pt x="307" y="123"/>
                    </a:cubicBezTo>
                    <a:cubicBezTo>
                      <a:pt x="394" y="35"/>
                      <a:pt x="394" y="35"/>
                      <a:pt x="394" y="35"/>
                    </a:cubicBezTo>
                    <a:cubicBezTo>
                      <a:pt x="402" y="28"/>
                      <a:pt x="402" y="15"/>
                      <a:pt x="394" y="8"/>
                    </a:cubicBezTo>
                    <a:cubicBezTo>
                      <a:pt x="387" y="0"/>
                      <a:pt x="375" y="0"/>
                      <a:pt x="36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98"/>
            <p:cNvSpPr>
              <a:spLocks noEditPoints="1"/>
            </p:cNvSpPr>
            <p:nvPr/>
          </p:nvSpPr>
          <p:spPr bwMode="auto">
            <a:xfrm>
              <a:off x="1755277" y="-1055867"/>
              <a:ext cx="1207629" cy="1207626"/>
            </a:xfrm>
            <a:custGeom>
              <a:avLst/>
              <a:gdLst>
                <a:gd name="T0" fmla="*/ 0 w 353"/>
                <a:gd name="T1" fmla="*/ 177 h 353"/>
                <a:gd name="T2" fmla="*/ 177 w 353"/>
                <a:gd name="T3" fmla="*/ 0 h 353"/>
                <a:gd name="T4" fmla="*/ 177 w 353"/>
                <a:gd name="T5" fmla="*/ 0 h 353"/>
                <a:gd name="T6" fmla="*/ 353 w 353"/>
                <a:gd name="T7" fmla="*/ 177 h 353"/>
                <a:gd name="T8" fmla="*/ 353 w 353"/>
                <a:gd name="T9" fmla="*/ 177 h 353"/>
                <a:gd name="T10" fmla="*/ 177 w 353"/>
                <a:gd name="T11" fmla="*/ 353 h 353"/>
                <a:gd name="T12" fmla="*/ 177 w 353"/>
                <a:gd name="T13" fmla="*/ 353 h 353"/>
                <a:gd name="T14" fmla="*/ 0 w 353"/>
                <a:gd name="T15" fmla="*/ 177 h 353"/>
                <a:gd name="T16" fmla="*/ 71 w 353"/>
                <a:gd name="T17" fmla="*/ 71 h 353"/>
                <a:gd name="T18" fmla="*/ 27 w 353"/>
                <a:gd name="T19" fmla="*/ 177 h 353"/>
                <a:gd name="T20" fmla="*/ 27 w 353"/>
                <a:gd name="T21" fmla="*/ 177 h 353"/>
                <a:gd name="T22" fmla="*/ 71 w 353"/>
                <a:gd name="T23" fmla="*/ 283 h 353"/>
                <a:gd name="T24" fmla="*/ 71 w 353"/>
                <a:gd name="T25" fmla="*/ 283 h 353"/>
                <a:gd name="T26" fmla="*/ 177 w 353"/>
                <a:gd name="T27" fmla="*/ 326 h 353"/>
                <a:gd name="T28" fmla="*/ 177 w 353"/>
                <a:gd name="T29" fmla="*/ 326 h 353"/>
                <a:gd name="T30" fmla="*/ 283 w 353"/>
                <a:gd name="T31" fmla="*/ 283 h 353"/>
                <a:gd name="T32" fmla="*/ 283 w 353"/>
                <a:gd name="T33" fmla="*/ 283 h 353"/>
                <a:gd name="T34" fmla="*/ 327 w 353"/>
                <a:gd name="T35" fmla="*/ 177 h 353"/>
                <a:gd name="T36" fmla="*/ 327 w 353"/>
                <a:gd name="T37" fmla="*/ 177 h 353"/>
                <a:gd name="T38" fmla="*/ 283 w 353"/>
                <a:gd name="T39" fmla="*/ 71 h 353"/>
                <a:gd name="T40" fmla="*/ 283 w 353"/>
                <a:gd name="T41" fmla="*/ 71 h 353"/>
                <a:gd name="T42" fmla="*/ 177 w 353"/>
                <a:gd name="T43" fmla="*/ 27 h 353"/>
                <a:gd name="T44" fmla="*/ 177 w 353"/>
                <a:gd name="T45" fmla="*/ 27 h 353"/>
                <a:gd name="T46" fmla="*/ 71 w 353"/>
                <a:gd name="T47" fmla="*/ 7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353">
                  <a:moveTo>
                    <a:pt x="0" y="177"/>
                  </a:moveTo>
                  <a:cubicBezTo>
                    <a:pt x="0" y="79"/>
                    <a:pt x="79" y="0"/>
                    <a:pt x="177" y="0"/>
                  </a:cubicBezTo>
                  <a:cubicBezTo>
                    <a:pt x="177" y="0"/>
                    <a:pt x="177" y="0"/>
                    <a:pt x="177" y="0"/>
                  </a:cubicBezTo>
                  <a:cubicBezTo>
                    <a:pt x="274" y="0"/>
                    <a:pt x="353" y="79"/>
                    <a:pt x="353" y="177"/>
                  </a:cubicBezTo>
                  <a:cubicBezTo>
                    <a:pt x="353" y="177"/>
                    <a:pt x="353" y="177"/>
                    <a:pt x="353" y="177"/>
                  </a:cubicBezTo>
                  <a:cubicBezTo>
                    <a:pt x="353" y="274"/>
                    <a:pt x="274" y="353"/>
                    <a:pt x="177" y="353"/>
                  </a:cubicBezTo>
                  <a:cubicBezTo>
                    <a:pt x="177" y="353"/>
                    <a:pt x="177" y="353"/>
                    <a:pt x="177" y="353"/>
                  </a:cubicBezTo>
                  <a:cubicBezTo>
                    <a:pt x="79" y="353"/>
                    <a:pt x="0" y="274"/>
                    <a:pt x="0" y="177"/>
                  </a:cubicBezTo>
                  <a:close/>
                  <a:moveTo>
                    <a:pt x="71" y="71"/>
                  </a:moveTo>
                  <a:cubicBezTo>
                    <a:pt x="44" y="98"/>
                    <a:pt x="27" y="135"/>
                    <a:pt x="27" y="177"/>
                  </a:cubicBezTo>
                  <a:cubicBezTo>
                    <a:pt x="27" y="177"/>
                    <a:pt x="27" y="177"/>
                    <a:pt x="27" y="177"/>
                  </a:cubicBezTo>
                  <a:cubicBezTo>
                    <a:pt x="27" y="218"/>
                    <a:pt x="44" y="255"/>
                    <a:pt x="71" y="283"/>
                  </a:cubicBezTo>
                  <a:cubicBezTo>
                    <a:pt x="71" y="283"/>
                    <a:pt x="71" y="283"/>
                    <a:pt x="71" y="283"/>
                  </a:cubicBezTo>
                  <a:cubicBezTo>
                    <a:pt x="98" y="310"/>
                    <a:pt x="135" y="326"/>
                    <a:pt x="177" y="326"/>
                  </a:cubicBezTo>
                  <a:cubicBezTo>
                    <a:pt x="177" y="326"/>
                    <a:pt x="177" y="326"/>
                    <a:pt x="177" y="326"/>
                  </a:cubicBezTo>
                  <a:cubicBezTo>
                    <a:pt x="218" y="326"/>
                    <a:pt x="256" y="310"/>
                    <a:pt x="283" y="283"/>
                  </a:cubicBezTo>
                  <a:cubicBezTo>
                    <a:pt x="283" y="283"/>
                    <a:pt x="283" y="283"/>
                    <a:pt x="283" y="283"/>
                  </a:cubicBezTo>
                  <a:cubicBezTo>
                    <a:pt x="310" y="255"/>
                    <a:pt x="327" y="218"/>
                    <a:pt x="327" y="177"/>
                  </a:cubicBezTo>
                  <a:cubicBezTo>
                    <a:pt x="327" y="177"/>
                    <a:pt x="327" y="177"/>
                    <a:pt x="327" y="177"/>
                  </a:cubicBezTo>
                  <a:cubicBezTo>
                    <a:pt x="327" y="135"/>
                    <a:pt x="310" y="98"/>
                    <a:pt x="283" y="71"/>
                  </a:cubicBezTo>
                  <a:cubicBezTo>
                    <a:pt x="283" y="71"/>
                    <a:pt x="283" y="71"/>
                    <a:pt x="283" y="71"/>
                  </a:cubicBezTo>
                  <a:cubicBezTo>
                    <a:pt x="256" y="44"/>
                    <a:pt x="218" y="27"/>
                    <a:pt x="177" y="27"/>
                  </a:cubicBezTo>
                  <a:cubicBezTo>
                    <a:pt x="177" y="27"/>
                    <a:pt x="177" y="27"/>
                    <a:pt x="177" y="27"/>
                  </a:cubicBezTo>
                  <a:cubicBezTo>
                    <a:pt x="135" y="27"/>
                    <a:pt x="98" y="44"/>
                    <a:pt x="71" y="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srgbClr val="000000"/>
                </a:solidFill>
                <a:effectLst/>
                <a:uLnTx/>
                <a:uFillTx/>
              </a:endParaRPr>
            </a:p>
          </p:txBody>
        </p:sp>
      </p:grpSp>
    </p:spTree>
    <p:extLst>
      <p:ext uri="{BB962C8B-B14F-4D97-AF65-F5344CB8AC3E}">
        <p14:creationId xmlns:p14="http://schemas.microsoft.com/office/powerpoint/2010/main" val="19442211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250"/>
                                  </p:stCondLst>
                                  <p:childTnLst>
                                    <p:set>
                                      <p:cBhvr>
                                        <p:cTn id="6" dur="1" fill="hold">
                                          <p:stCondLst>
                                            <p:cond delay="0"/>
                                          </p:stCondLst>
                                        </p:cTn>
                                        <p:tgtEl>
                                          <p:spTgt spid="101"/>
                                        </p:tgtEl>
                                        <p:attrNameLst>
                                          <p:attrName>style.visibility</p:attrName>
                                        </p:attrNameLst>
                                      </p:cBhvr>
                                      <p:to>
                                        <p:strVal val="visible"/>
                                      </p:to>
                                    </p:set>
                                    <p:animEffect transition="in" filter="wheel(1)">
                                      <p:cBhvr>
                                        <p:cTn id="7" dur="1000"/>
                                        <p:tgtEl>
                                          <p:spTgt spid="101"/>
                                        </p:tgtEl>
                                      </p:cBhvr>
                                    </p:animEffect>
                                  </p:childTnLst>
                                </p:cTn>
                              </p:par>
                              <p:par>
                                <p:cTn id="8" presetID="10" presetClass="entr" presetSubtype="0" fill="hold" nodeType="withEffect">
                                  <p:stCondLst>
                                    <p:cond delay="225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childTnLst>
                          </p:cTn>
                        </p:par>
                        <p:par>
                          <p:cTn id="11" fill="hold">
                            <p:stCondLst>
                              <p:cond delay="2750"/>
                            </p:stCondLst>
                            <p:childTnLst>
                              <p:par>
                                <p:cTn id="12" presetID="10" presetClass="entr" presetSubtype="0" fill="hold" grpId="0" nodeType="afterEffect">
                                  <p:stCondLst>
                                    <p:cond delay="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childTnLst>
                          </p:cTn>
                        </p:par>
                        <p:par>
                          <p:cTn id="15" fill="hold">
                            <p:stCondLst>
                              <p:cond delay="3250"/>
                            </p:stCondLst>
                            <p:childTnLst>
                              <p:par>
                                <p:cTn id="16" presetID="10" presetClass="entr" presetSubtype="0" fill="hold" nodeType="after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450"/>
                                        <p:tgtEl>
                                          <p:spTgt spid="115"/>
                                        </p:tgtEl>
                                      </p:cBhvr>
                                    </p:animEffect>
                                  </p:childTnLst>
                                </p:cTn>
                              </p:par>
                            </p:childTnLst>
                          </p:cTn>
                        </p:par>
                        <p:par>
                          <p:cTn id="19" fill="hold">
                            <p:stCondLst>
                              <p:cond delay="3700"/>
                            </p:stCondLst>
                            <p:childTnLst>
                              <p:par>
                                <p:cTn id="20" presetID="10" presetClass="entr" presetSubtype="0" fill="hold"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6" presetClass="emph" presetSubtype="0" decel="100000" fill="hold" nodeType="withEffect">
                                  <p:stCondLst>
                                    <p:cond delay="250"/>
                                  </p:stCondLst>
                                  <p:childTnLst>
                                    <p:animScale>
                                      <p:cBhvr>
                                        <p:cTn id="24" dur="250" fill="hold"/>
                                        <p:tgtEl>
                                          <p:spTgt spid="119"/>
                                        </p:tgtEl>
                                      </p:cBhvr>
                                      <p:by x="115000" y="115000"/>
                                    </p:animScale>
                                  </p:childTnLst>
                                </p:cTn>
                              </p:par>
                              <p:par>
                                <p:cTn id="25" presetID="6" presetClass="emph" presetSubtype="0" decel="100000" fill="hold" nodeType="withEffect">
                                  <p:stCondLst>
                                    <p:cond delay="500"/>
                                  </p:stCondLst>
                                  <p:childTnLst>
                                    <p:animScale>
                                      <p:cBhvr>
                                        <p:cTn id="26" dur="200" fill="hold"/>
                                        <p:tgtEl>
                                          <p:spTgt spid="119"/>
                                        </p:tgtEl>
                                      </p:cBhvr>
                                      <p:by x="98000" y="98000"/>
                                    </p:animScale>
                                  </p:childTnLst>
                                </p:cTn>
                              </p:par>
                              <p:par>
                                <p:cTn id="27" presetID="10" presetClass="entr" presetSubtype="0" fill="hold" grpId="0" nodeType="withEffect">
                                  <p:stCondLst>
                                    <p:cond delay="65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childTnLst>
                          </p:cTn>
                        </p:par>
                        <p:par>
                          <p:cTn id="30" fill="hold">
                            <p:stCondLst>
                              <p:cond delay="4850"/>
                            </p:stCondLst>
                            <p:childTnLst>
                              <p:par>
                                <p:cTn id="31" presetID="10" presetClass="entr" presetSubtype="0" fill="hold" nodeType="after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par>
                                <p:cTn id="34" presetID="6" presetClass="emph" presetSubtype="0" decel="100000" fill="hold" nodeType="withEffect">
                                  <p:stCondLst>
                                    <p:cond delay="500"/>
                                  </p:stCondLst>
                                  <p:childTnLst>
                                    <p:animScale>
                                      <p:cBhvr>
                                        <p:cTn id="35" dur="250" fill="hold"/>
                                        <p:tgtEl>
                                          <p:spTgt spid="108"/>
                                        </p:tgtEl>
                                      </p:cBhvr>
                                      <p:by x="115000" y="115000"/>
                                    </p:animScale>
                                  </p:childTnLst>
                                </p:cTn>
                              </p:par>
                              <p:par>
                                <p:cTn id="36" presetID="6" presetClass="emph" presetSubtype="0" decel="100000" fill="hold" nodeType="withEffect">
                                  <p:stCondLst>
                                    <p:cond delay="750"/>
                                  </p:stCondLst>
                                  <p:childTnLst>
                                    <p:animScale>
                                      <p:cBhvr>
                                        <p:cTn id="37" dur="200" fill="hold"/>
                                        <p:tgtEl>
                                          <p:spTgt spid="108"/>
                                        </p:tgtEl>
                                      </p:cBhvr>
                                      <p:by x="98000" y="98000"/>
                                    </p:animScale>
                                  </p:childTnLst>
                                </p:cTn>
                              </p:par>
                              <p:par>
                                <p:cTn id="38" presetID="53" presetClass="entr" presetSubtype="16" fill="hold" nodeType="withEffect">
                                  <p:stCondLst>
                                    <p:cond delay="0"/>
                                  </p:stCondLst>
                                  <p:childTnLst>
                                    <p:set>
                                      <p:cBhvr>
                                        <p:cTn id="39" dur="1" fill="hold">
                                          <p:stCondLst>
                                            <p:cond delay="0"/>
                                          </p:stCondLst>
                                        </p:cTn>
                                        <p:tgtEl>
                                          <p:spTgt spid="127"/>
                                        </p:tgtEl>
                                        <p:attrNameLst>
                                          <p:attrName>style.visibility</p:attrName>
                                        </p:attrNameLst>
                                      </p:cBhvr>
                                      <p:to>
                                        <p:strVal val="visible"/>
                                      </p:to>
                                    </p:set>
                                    <p:anim calcmode="lin" valueType="num">
                                      <p:cBhvr>
                                        <p:cTn id="40" dur="500" fill="hold"/>
                                        <p:tgtEl>
                                          <p:spTgt spid="127"/>
                                        </p:tgtEl>
                                        <p:attrNameLst>
                                          <p:attrName>ppt_w</p:attrName>
                                        </p:attrNameLst>
                                      </p:cBhvr>
                                      <p:tavLst>
                                        <p:tav tm="0">
                                          <p:val>
                                            <p:fltVal val="0"/>
                                          </p:val>
                                        </p:tav>
                                        <p:tav tm="100000">
                                          <p:val>
                                            <p:strVal val="#ppt_w"/>
                                          </p:val>
                                        </p:tav>
                                      </p:tavLst>
                                    </p:anim>
                                    <p:anim calcmode="lin" valueType="num">
                                      <p:cBhvr>
                                        <p:cTn id="41" dur="500" fill="hold"/>
                                        <p:tgtEl>
                                          <p:spTgt spid="127"/>
                                        </p:tgtEl>
                                        <p:attrNameLst>
                                          <p:attrName>ppt_h</p:attrName>
                                        </p:attrNameLst>
                                      </p:cBhvr>
                                      <p:tavLst>
                                        <p:tav tm="0">
                                          <p:val>
                                            <p:fltVal val="0"/>
                                          </p:val>
                                        </p:tav>
                                        <p:tav tm="100000">
                                          <p:val>
                                            <p:strVal val="#ppt_h"/>
                                          </p:val>
                                        </p:tav>
                                      </p:tavLst>
                                    </p:anim>
                                    <p:animEffect transition="in" filter="fade">
                                      <p:cBhvr>
                                        <p:cTn id="42" dur="500"/>
                                        <p:tgtEl>
                                          <p:spTgt spid="1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1" grpId="0" animBg="1"/>
      <p:bldP spid="107" grpId="0" animBg="1"/>
      <p:bldP spid="1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7957440" y="2247243"/>
            <a:ext cx="3918878" cy="2157984"/>
            <a:chOff x="4744649" y="1560875"/>
            <a:chExt cx="7414023" cy="4082634"/>
          </a:xfrm>
        </p:grpSpPr>
        <p:sp>
          <p:nvSpPr>
            <p:cNvPr id="16"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7"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 name="Rectangle 2"/>
          <p:cNvSpPr/>
          <p:nvPr/>
        </p:nvSpPr>
        <p:spPr bwMode="auto">
          <a:xfrm>
            <a:off x="0" y="0"/>
            <a:ext cx="12436475" cy="6994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4"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21239">
                      <a:srgbClr val="FFFFFF"/>
                    </a:gs>
                    <a:gs pos="38000">
                      <a:srgbClr val="FFFFFF"/>
                    </a:gs>
                  </a:gsLst>
                  <a:lin ang="5400000" scaled="0"/>
                </a:gradFill>
              </a:rPr>
              <a:t>Store, backup, </a:t>
            </a:r>
            <a:r>
              <a:rPr lang="en-US" dirty="0" smtClean="0">
                <a:gradFill>
                  <a:gsLst>
                    <a:gs pos="21239">
                      <a:srgbClr val="FFFFFF"/>
                    </a:gs>
                    <a:gs pos="38000">
                      <a:srgbClr val="FFFFFF"/>
                    </a:gs>
                  </a:gsLst>
                  <a:lin ang="5400000" scaled="0"/>
                </a:gradFill>
              </a:rPr>
              <a:t>recover your data</a:t>
            </a:r>
            <a:endParaRPr lang="en-US" dirty="0">
              <a:gradFill>
                <a:gsLst>
                  <a:gs pos="21239">
                    <a:srgbClr val="FFFFFF"/>
                  </a:gs>
                  <a:gs pos="38000">
                    <a:srgbClr val="FFFFFF"/>
                  </a:gs>
                </a:gsLst>
                <a:lin ang="5400000" scaled="0"/>
              </a:gradFill>
            </a:endParaRPr>
          </a:p>
        </p:txBody>
      </p:sp>
      <p:grpSp>
        <p:nvGrpSpPr>
          <p:cNvPr id="5" name="Group 4"/>
          <p:cNvGrpSpPr>
            <a:grpSpLocks noChangeAspect="1"/>
          </p:cNvGrpSpPr>
          <p:nvPr/>
        </p:nvGrpSpPr>
        <p:grpSpPr>
          <a:xfrm>
            <a:off x="7957441" y="2247243"/>
            <a:ext cx="3918877" cy="2157984"/>
            <a:chOff x="5073446" y="1791160"/>
            <a:chExt cx="6803922" cy="3746674"/>
          </a:xfrm>
        </p:grpSpPr>
        <p:sp>
          <p:nvSpPr>
            <p:cNvPr id="6"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7"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24"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432910" y="6443788"/>
            <a:ext cx="2645341" cy="437043"/>
          </a:xfrm>
          <a:prstGeom prst="rect">
            <a:avLst/>
          </a:prstGeom>
        </p:spPr>
        <p:txBody>
          <a:bodyPr wrap="none">
            <a:spAutoFit/>
          </a:bodyPr>
          <a:lstStyle/>
          <a:p>
            <a:pPr algn="r">
              <a:lnSpc>
                <a:spcPct val="80000"/>
              </a:lnSpc>
              <a:spcBef>
                <a:spcPct val="20000"/>
              </a:spcBef>
              <a:buSzPct val="80000"/>
            </a:pPr>
            <a:r>
              <a:rPr lang="en-US" sz="2800" b="1" spc="-50" dirty="0">
                <a:gradFill>
                  <a:gsLst>
                    <a:gs pos="2917">
                      <a:schemeClr val="tx2"/>
                    </a:gs>
                    <a:gs pos="30000">
                      <a:schemeClr val="tx2"/>
                    </a:gs>
                  </a:gsLst>
                  <a:lin ang="5400000" scaled="0"/>
                </a:gradFill>
                <a:latin typeface="+mj-lt"/>
              </a:rPr>
              <a:t>Your Data Center</a:t>
            </a:r>
          </a:p>
        </p:txBody>
      </p:sp>
      <p:sp>
        <p:nvSpPr>
          <p:cNvPr id="26" name="TextBox 25"/>
          <p:cNvSpPr txBox="1"/>
          <p:nvPr/>
        </p:nvSpPr>
        <p:spPr>
          <a:xfrm>
            <a:off x="6909368" y="4294749"/>
            <a:ext cx="5252469" cy="2080570"/>
          </a:xfrm>
          <a:prstGeom prst="rect">
            <a:avLst/>
          </a:prstGeom>
          <a:noFill/>
        </p:spPr>
        <p:txBody>
          <a:bodyPr wrap="square" lIns="182880" tIns="146304" rIns="182880" bIns="146304" rtlCol="0">
            <a:spAutoFit/>
          </a:bodyPr>
          <a:lstStyle/>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Simple and fast on-ramp to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Active data instantly available locally</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Archives less used data to Windows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Recover data from any internet connection</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Reduce enterprise storage TCO by 60-80%</a:t>
            </a:r>
          </a:p>
        </p:txBody>
      </p:sp>
      <p:cxnSp>
        <p:nvCxnSpPr>
          <p:cNvPr id="27" name="Straight Arrow Connector 26"/>
          <p:cNvCxnSpPr/>
          <p:nvPr/>
        </p:nvCxnSpPr>
        <p:spPr>
          <a:xfrm flipV="1">
            <a:off x="2946162" y="5032552"/>
            <a:ext cx="816937" cy="1951"/>
          </a:xfrm>
          <a:prstGeom prst="straightConnector1">
            <a:avLst/>
          </a:prstGeom>
          <a:ln w="41275" cap="rnd">
            <a:solidFill>
              <a:srgbClr val="EFEFEF"/>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79981" y="4204503"/>
            <a:ext cx="2498270" cy="2074060"/>
            <a:chOff x="579981" y="4204503"/>
            <a:chExt cx="2498270" cy="2074060"/>
          </a:xfrm>
        </p:grpSpPr>
        <p:grpSp>
          <p:nvGrpSpPr>
            <p:cNvPr id="29" name="Group 28"/>
            <p:cNvGrpSpPr/>
            <p:nvPr/>
          </p:nvGrpSpPr>
          <p:grpSpPr>
            <a:xfrm>
              <a:off x="860142" y="4204503"/>
              <a:ext cx="1911730" cy="1699402"/>
              <a:chOff x="-2335586" y="3970204"/>
              <a:chExt cx="2881896" cy="2561816"/>
            </a:xfrm>
          </p:grpSpPr>
          <p:sp>
            <p:nvSpPr>
              <p:cNvPr id="31" name="Freeform 5"/>
              <p:cNvSpPr>
                <a:spLocks noEditPoints="1"/>
              </p:cNvSpPr>
              <p:nvPr/>
            </p:nvSpPr>
            <p:spPr bwMode="auto">
              <a:xfrm>
                <a:off x="-233558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noEditPoints="1"/>
              </p:cNvSpPr>
              <p:nvPr/>
            </p:nvSpPr>
            <p:spPr bwMode="auto">
              <a:xfrm>
                <a:off x="-233558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noEditPoints="1"/>
              </p:cNvSpPr>
              <p:nvPr/>
            </p:nvSpPr>
            <p:spPr bwMode="auto">
              <a:xfrm>
                <a:off x="-233558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noEditPoints="1"/>
              </p:cNvSpPr>
              <p:nvPr/>
            </p:nvSpPr>
            <p:spPr bwMode="auto">
              <a:xfrm>
                <a:off x="-233558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noEditPoints="1"/>
              </p:cNvSpPr>
              <p:nvPr/>
            </p:nvSpPr>
            <p:spPr bwMode="auto">
              <a:xfrm>
                <a:off x="-87487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noEditPoints="1"/>
              </p:cNvSpPr>
              <p:nvPr/>
            </p:nvSpPr>
            <p:spPr bwMode="auto">
              <a:xfrm>
                <a:off x="-87487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noEditPoints="1"/>
              </p:cNvSpPr>
              <p:nvPr/>
            </p:nvSpPr>
            <p:spPr bwMode="auto">
              <a:xfrm>
                <a:off x="-87487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7487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Rectangle 29"/>
            <p:cNvSpPr/>
            <p:nvPr/>
          </p:nvSpPr>
          <p:spPr>
            <a:xfrm>
              <a:off x="579981" y="5866142"/>
              <a:ext cx="2498270" cy="412421"/>
            </a:xfrm>
            <a:prstGeom prst="rect">
              <a:avLst/>
            </a:prstGeom>
          </p:spPr>
          <p:txBody>
            <a:bodyPr wrap="square">
              <a:spAutoFit/>
            </a:bodyPr>
            <a:lstStyle/>
            <a:p>
              <a:pPr algn="ctr" defTabSz="672291">
                <a:lnSpc>
                  <a:spcPct val="80000"/>
                </a:lnSpc>
                <a:defRPr/>
              </a:pPr>
              <a:r>
                <a:rPr lang="en-US" sz="1300" kern="0" dirty="0">
                  <a:gradFill>
                    <a:gsLst>
                      <a:gs pos="2917">
                        <a:schemeClr val="bg1"/>
                      </a:gs>
                      <a:gs pos="30000">
                        <a:schemeClr val="bg1"/>
                      </a:gs>
                    </a:gsLst>
                    <a:lin ang="5400000" scaled="0"/>
                  </a:gradFill>
                </a:rPr>
                <a:t/>
              </a:r>
              <a:br>
                <a:rPr lang="en-US" sz="1300" kern="0" dirty="0">
                  <a:gradFill>
                    <a:gsLst>
                      <a:gs pos="2917">
                        <a:schemeClr val="bg1"/>
                      </a:gs>
                      <a:gs pos="30000">
                        <a:schemeClr val="bg1"/>
                      </a:gs>
                    </a:gsLst>
                    <a:lin ang="5400000" scaled="0"/>
                  </a:gradFill>
                </a:rPr>
              </a:br>
              <a:r>
                <a:rPr lang="en-US" sz="1300" kern="0" dirty="0">
                  <a:gradFill>
                    <a:gsLst>
                      <a:gs pos="2917">
                        <a:schemeClr val="bg1"/>
                      </a:gs>
                      <a:gs pos="30000">
                        <a:schemeClr val="bg1"/>
                      </a:gs>
                    </a:gsLst>
                    <a:lin ang="5400000" scaled="0"/>
                  </a:gradFill>
                </a:rPr>
                <a:t>Physical or Virtual Servers</a:t>
              </a:r>
            </a:p>
          </p:txBody>
        </p:sp>
      </p:grpSp>
      <p:cxnSp>
        <p:nvCxnSpPr>
          <p:cNvPr id="54" name="Straight Arrow Connector 53"/>
          <p:cNvCxnSpPr>
            <a:endCxn id="59" idx="5"/>
          </p:cNvCxnSpPr>
          <p:nvPr/>
        </p:nvCxnSpPr>
        <p:spPr>
          <a:xfrm flipH="1" flipV="1">
            <a:off x="1829113" y="3012720"/>
            <a:ext cx="3" cy="1039488"/>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8" name="Right Triangle 57"/>
          <p:cNvSpPr/>
          <p:nvPr/>
        </p:nvSpPr>
        <p:spPr bwMode="auto">
          <a:xfrm rot="8100000">
            <a:off x="1735795" y="399288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9" name="Right Triangle 58"/>
          <p:cNvSpPr/>
          <p:nvPr/>
        </p:nvSpPr>
        <p:spPr bwMode="auto">
          <a:xfrm rot="8100000">
            <a:off x="1735793" y="291940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46" name="Group 45"/>
          <p:cNvGrpSpPr/>
          <p:nvPr/>
        </p:nvGrpSpPr>
        <p:grpSpPr>
          <a:xfrm>
            <a:off x="597868" y="1226372"/>
            <a:ext cx="2688522" cy="1624978"/>
            <a:chOff x="915212" y="1158240"/>
            <a:chExt cx="2876804" cy="1854480"/>
          </a:xfrm>
        </p:grpSpPr>
        <p:grpSp>
          <p:nvGrpSpPr>
            <p:cNvPr id="47" name="Group 46"/>
            <p:cNvGrpSpPr/>
            <p:nvPr/>
          </p:nvGrpSpPr>
          <p:grpSpPr>
            <a:xfrm>
              <a:off x="915212" y="1158240"/>
              <a:ext cx="2876804" cy="1854480"/>
              <a:chOff x="915212" y="1158240"/>
              <a:chExt cx="2876804" cy="1854480"/>
            </a:xfrm>
          </p:grpSpPr>
          <p:grpSp>
            <p:nvGrpSpPr>
              <p:cNvPr id="49" name="Group 48"/>
              <p:cNvGrpSpPr/>
              <p:nvPr/>
            </p:nvGrpSpPr>
            <p:grpSpPr>
              <a:xfrm>
                <a:off x="915212" y="1158240"/>
                <a:ext cx="2876804" cy="1854480"/>
                <a:chOff x="372703" y="-1568022"/>
                <a:chExt cx="1149004" cy="1114764"/>
              </a:xfrm>
              <a:solidFill>
                <a:schemeClr val="tx2"/>
              </a:solidFill>
            </p:grpSpPr>
            <p:sp>
              <p:nvSpPr>
                <p:cNvPr id="51" name="Freeform 43"/>
                <p:cNvSpPr>
                  <a:spLocks noEditPoints="1"/>
                </p:cNvSpPr>
                <p:nvPr/>
              </p:nvSpPr>
              <p:spPr bwMode="auto">
                <a:xfrm>
                  <a:off x="372703" y="-1568022"/>
                  <a:ext cx="258708" cy="835438"/>
                </a:xfrm>
                <a:custGeom>
                  <a:avLst/>
                  <a:gdLst>
                    <a:gd name="T0" fmla="*/ 187 w 391"/>
                    <a:gd name="T1" fmla="*/ 274 h 788"/>
                    <a:gd name="T2" fmla="*/ 236 w 391"/>
                    <a:gd name="T3" fmla="*/ 218 h 788"/>
                    <a:gd name="T4" fmla="*/ 391 w 391"/>
                    <a:gd name="T5" fmla="*/ 218 h 788"/>
                    <a:gd name="T6" fmla="*/ 391 w 391"/>
                    <a:gd name="T7" fmla="*/ 175 h 788"/>
                    <a:gd name="T8" fmla="*/ 391 w 391"/>
                    <a:gd name="T9" fmla="*/ 166 h 788"/>
                    <a:gd name="T10" fmla="*/ 391 w 391"/>
                    <a:gd name="T11" fmla="*/ 164 h 788"/>
                    <a:gd name="T12" fmla="*/ 391 w 391"/>
                    <a:gd name="T13" fmla="*/ 40 h 788"/>
                    <a:gd name="T14" fmla="*/ 358 w 391"/>
                    <a:gd name="T15" fmla="*/ 0 h 788"/>
                    <a:gd name="T16" fmla="*/ 34 w 391"/>
                    <a:gd name="T17" fmla="*/ 0 h 788"/>
                    <a:gd name="T18" fmla="*/ 0 w 391"/>
                    <a:gd name="T19" fmla="*/ 38 h 788"/>
                    <a:gd name="T20" fmla="*/ 0 w 391"/>
                    <a:gd name="T21" fmla="*/ 164 h 788"/>
                    <a:gd name="T22" fmla="*/ 0 w 391"/>
                    <a:gd name="T23" fmla="*/ 174 h 788"/>
                    <a:gd name="T24" fmla="*/ 0 w 391"/>
                    <a:gd name="T25" fmla="*/ 175 h 788"/>
                    <a:gd name="T26" fmla="*/ 0 w 391"/>
                    <a:gd name="T27" fmla="*/ 753 h 788"/>
                    <a:gd name="T28" fmla="*/ 35 w 391"/>
                    <a:gd name="T29" fmla="*/ 788 h 788"/>
                    <a:gd name="T30" fmla="*/ 187 w 391"/>
                    <a:gd name="T31" fmla="*/ 788 h 788"/>
                    <a:gd name="T32" fmla="*/ 187 w 391"/>
                    <a:gd name="T33" fmla="*/ 274 h 788"/>
                    <a:gd name="T34" fmla="*/ 47 w 391"/>
                    <a:gd name="T35" fmla="*/ 83 h 788"/>
                    <a:gd name="T36" fmla="*/ 57 w 391"/>
                    <a:gd name="T37" fmla="*/ 73 h 788"/>
                    <a:gd name="T38" fmla="*/ 334 w 391"/>
                    <a:gd name="T39" fmla="*/ 73 h 788"/>
                    <a:gd name="T40" fmla="*/ 344 w 391"/>
                    <a:gd name="T41" fmla="*/ 83 h 788"/>
                    <a:gd name="T42" fmla="*/ 344 w 391"/>
                    <a:gd name="T43" fmla="*/ 120 h 788"/>
                    <a:gd name="T44" fmla="*/ 334 w 391"/>
                    <a:gd name="T45" fmla="*/ 130 h 788"/>
                    <a:gd name="T46" fmla="*/ 57 w 391"/>
                    <a:gd name="T47" fmla="*/ 130 h 788"/>
                    <a:gd name="T48" fmla="*/ 47 w 391"/>
                    <a:gd name="T49" fmla="*/ 120 h 788"/>
                    <a:gd name="T50" fmla="*/ 47 w 391"/>
                    <a:gd name="T51" fmla="*/ 83 h 788"/>
                    <a:gd name="T52" fmla="*/ 80 w 391"/>
                    <a:gd name="T53" fmla="*/ 214 h 788"/>
                    <a:gd name="T54" fmla="*/ 115 w 391"/>
                    <a:gd name="T55" fmla="*/ 249 h 788"/>
                    <a:gd name="T56" fmla="*/ 80 w 391"/>
                    <a:gd name="T57" fmla="*/ 284 h 788"/>
                    <a:gd name="T58" fmla="*/ 43 w 391"/>
                    <a:gd name="T59" fmla="*/ 249 h 788"/>
                    <a:gd name="T60" fmla="*/ 80 w 391"/>
                    <a:gd name="T61" fmla="*/ 214 h 788"/>
                    <a:gd name="T62" fmla="*/ 80 w 391"/>
                    <a:gd name="T63" fmla="*/ 372 h 788"/>
                    <a:gd name="T64" fmla="*/ 51 w 391"/>
                    <a:gd name="T65" fmla="*/ 346 h 788"/>
                    <a:gd name="T66" fmla="*/ 80 w 391"/>
                    <a:gd name="T67" fmla="*/ 319 h 788"/>
                    <a:gd name="T68" fmla="*/ 105 w 391"/>
                    <a:gd name="T69" fmla="*/ 346 h 788"/>
                    <a:gd name="T70" fmla="*/ 80 w 391"/>
                    <a:gd name="T71" fmla="*/ 3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788">
                      <a:moveTo>
                        <a:pt x="187" y="274"/>
                      </a:moveTo>
                      <a:cubicBezTo>
                        <a:pt x="185" y="246"/>
                        <a:pt x="210" y="219"/>
                        <a:pt x="236" y="218"/>
                      </a:cubicBezTo>
                      <a:cubicBezTo>
                        <a:pt x="391" y="218"/>
                        <a:pt x="391" y="218"/>
                        <a:pt x="391" y="218"/>
                      </a:cubicBezTo>
                      <a:cubicBezTo>
                        <a:pt x="391" y="203"/>
                        <a:pt x="391" y="191"/>
                        <a:pt x="391" y="175"/>
                      </a:cubicBezTo>
                      <a:cubicBezTo>
                        <a:pt x="391" y="175"/>
                        <a:pt x="391" y="175"/>
                        <a:pt x="391" y="166"/>
                      </a:cubicBezTo>
                      <a:cubicBezTo>
                        <a:pt x="391" y="166"/>
                        <a:pt x="391" y="165"/>
                        <a:pt x="391" y="164"/>
                      </a:cubicBezTo>
                      <a:cubicBezTo>
                        <a:pt x="391" y="157"/>
                        <a:pt x="391" y="129"/>
                        <a:pt x="391" y="40"/>
                      </a:cubicBezTo>
                      <a:cubicBezTo>
                        <a:pt x="391" y="0"/>
                        <a:pt x="363" y="0"/>
                        <a:pt x="358" y="0"/>
                      </a:cubicBezTo>
                      <a:cubicBezTo>
                        <a:pt x="347" y="0"/>
                        <a:pt x="290" y="0"/>
                        <a:pt x="34" y="0"/>
                      </a:cubicBezTo>
                      <a:cubicBezTo>
                        <a:pt x="5" y="0"/>
                        <a:pt x="0" y="22"/>
                        <a:pt x="0" y="38"/>
                      </a:cubicBezTo>
                      <a:cubicBezTo>
                        <a:pt x="0" y="44"/>
                        <a:pt x="0" y="71"/>
                        <a:pt x="0" y="164"/>
                      </a:cubicBezTo>
                      <a:cubicBezTo>
                        <a:pt x="0" y="164"/>
                        <a:pt x="0" y="164"/>
                        <a:pt x="0" y="174"/>
                      </a:cubicBezTo>
                      <a:cubicBezTo>
                        <a:pt x="0" y="174"/>
                        <a:pt x="0" y="174"/>
                        <a:pt x="0" y="175"/>
                      </a:cubicBezTo>
                      <a:cubicBezTo>
                        <a:pt x="0" y="177"/>
                        <a:pt x="0" y="218"/>
                        <a:pt x="0" y="753"/>
                      </a:cubicBezTo>
                      <a:cubicBezTo>
                        <a:pt x="0" y="788"/>
                        <a:pt x="29" y="788"/>
                        <a:pt x="35" y="788"/>
                      </a:cubicBezTo>
                      <a:cubicBezTo>
                        <a:pt x="40" y="788"/>
                        <a:pt x="66" y="788"/>
                        <a:pt x="187" y="788"/>
                      </a:cubicBezTo>
                      <a:lnTo>
                        <a:pt x="187" y="274"/>
                      </a:lnTo>
                      <a:close/>
                      <a:moveTo>
                        <a:pt x="47" y="83"/>
                      </a:moveTo>
                      <a:cubicBezTo>
                        <a:pt x="47" y="77"/>
                        <a:pt x="51" y="73"/>
                        <a:pt x="57" y="73"/>
                      </a:cubicBezTo>
                      <a:cubicBezTo>
                        <a:pt x="57" y="73"/>
                        <a:pt x="57" y="73"/>
                        <a:pt x="334" y="73"/>
                      </a:cubicBezTo>
                      <a:cubicBezTo>
                        <a:pt x="340" y="73"/>
                        <a:pt x="344" y="77"/>
                        <a:pt x="344" y="83"/>
                      </a:cubicBezTo>
                      <a:cubicBezTo>
                        <a:pt x="344" y="83"/>
                        <a:pt x="344" y="83"/>
                        <a:pt x="344" y="120"/>
                      </a:cubicBezTo>
                      <a:cubicBezTo>
                        <a:pt x="344" y="126"/>
                        <a:pt x="340" y="130"/>
                        <a:pt x="334" y="130"/>
                      </a:cubicBezTo>
                      <a:cubicBezTo>
                        <a:pt x="334" y="130"/>
                        <a:pt x="334" y="130"/>
                        <a:pt x="57" y="130"/>
                      </a:cubicBezTo>
                      <a:cubicBezTo>
                        <a:pt x="51" y="130"/>
                        <a:pt x="47" y="126"/>
                        <a:pt x="47" y="120"/>
                      </a:cubicBezTo>
                      <a:cubicBezTo>
                        <a:pt x="47" y="120"/>
                        <a:pt x="47" y="120"/>
                        <a:pt x="47" y="83"/>
                      </a:cubicBezTo>
                      <a:close/>
                      <a:moveTo>
                        <a:pt x="80" y="214"/>
                      </a:moveTo>
                      <a:cubicBezTo>
                        <a:pt x="98" y="214"/>
                        <a:pt x="115" y="229"/>
                        <a:pt x="115" y="249"/>
                      </a:cubicBezTo>
                      <a:cubicBezTo>
                        <a:pt x="115" y="268"/>
                        <a:pt x="98" y="284"/>
                        <a:pt x="80" y="284"/>
                      </a:cubicBezTo>
                      <a:cubicBezTo>
                        <a:pt x="59" y="284"/>
                        <a:pt x="43" y="268"/>
                        <a:pt x="43" y="249"/>
                      </a:cubicBezTo>
                      <a:cubicBezTo>
                        <a:pt x="43" y="229"/>
                        <a:pt x="59" y="214"/>
                        <a:pt x="80" y="214"/>
                      </a:cubicBezTo>
                      <a:close/>
                      <a:moveTo>
                        <a:pt x="80" y="372"/>
                      </a:moveTo>
                      <a:cubicBezTo>
                        <a:pt x="64" y="372"/>
                        <a:pt x="51" y="360"/>
                        <a:pt x="51" y="346"/>
                      </a:cubicBezTo>
                      <a:cubicBezTo>
                        <a:pt x="51" y="331"/>
                        <a:pt x="64" y="319"/>
                        <a:pt x="80" y="319"/>
                      </a:cubicBezTo>
                      <a:cubicBezTo>
                        <a:pt x="94" y="319"/>
                        <a:pt x="105" y="331"/>
                        <a:pt x="105" y="346"/>
                      </a:cubicBezTo>
                      <a:cubicBezTo>
                        <a:pt x="105" y="360"/>
                        <a:pt x="94" y="372"/>
                        <a:pt x="80" y="372"/>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sp>
              <p:nvSpPr>
                <p:cNvPr id="52" name="Freeform 44"/>
                <p:cNvSpPr>
                  <a:spLocks noEditPoints="1"/>
                </p:cNvSpPr>
                <p:nvPr/>
              </p:nvSpPr>
              <p:spPr bwMode="auto">
                <a:xfrm>
                  <a:off x="489300" y="-1338499"/>
                  <a:ext cx="1032407" cy="885241"/>
                </a:xfrm>
                <a:custGeom>
                  <a:avLst/>
                  <a:gdLst>
                    <a:gd name="T0" fmla="*/ 943 w 974"/>
                    <a:gd name="T1" fmla="*/ 0 h 835"/>
                    <a:gd name="T2" fmla="*/ 33 w 974"/>
                    <a:gd name="T3" fmla="*/ 0 h 835"/>
                    <a:gd name="T4" fmla="*/ 0 w 974"/>
                    <a:gd name="T5" fmla="*/ 30 h 835"/>
                    <a:gd name="T6" fmla="*/ 0 w 974"/>
                    <a:gd name="T7" fmla="*/ 683 h 835"/>
                    <a:gd name="T8" fmla="*/ 33 w 974"/>
                    <a:gd name="T9" fmla="*/ 714 h 835"/>
                    <a:gd name="T10" fmla="*/ 332 w 974"/>
                    <a:gd name="T11" fmla="*/ 714 h 835"/>
                    <a:gd name="T12" fmla="*/ 323 w 974"/>
                    <a:gd name="T13" fmla="*/ 761 h 835"/>
                    <a:gd name="T14" fmla="*/ 272 w 974"/>
                    <a:gd name="T15" fmla="*/ 779 h 835"/>
                    <a:gd name="T16" fmla="*/ 267 w 974"/>
                    <a:gd name="T17" fmla="*/ 779 h 835"/>
                    <a:gd name="T18" fmla="*/ 246 w 974"/>
                    <a:gd name="T19" fmla="*/ 801 h 835"/>
                    <a:gd name="T20" fmla="*/ 246 w 974"/>
                    <a:gd name="T21" fmla="*/ 813 h 835"/>
                    <a:gd name="T22" fmla="*/ 267 w 974"/>
                    <a:gd name="T23" fmla="*/ 835 h 835"/>
                    <a:gd name="T24" fmla="*/ 719 w 974"/>
                    <a:gd name="T25" fmla="*/ 835 h 835"/>
                    <a:gd name="T26" fmla="*/ 740 w 974"/>
                    <a:gd name="T27" fmla="*/ 813 h 835"/>
                    <a:gd name="T28" fmla="*/ 740 w 974"/>
                    <a:gd name="T29" fmla="*/ 801 h 835"/>
                    <a:gd name="T30" fmla="*/ 719 w 974"/>
                    <a:gd name="T31" fmla="*/ 779 h 835"/>
                    <a:gd name="T32" fmla="*/ 717 w 974"/>
                    <a:gd name="T33" fmla="*/ 779 h 835"/>
                    <a:gd name="T34" fmla="*/ 669 w 974"/>
                    <a:gd name="T35" fmla="*/ 761 h 835"/>
                    <a:gd name="T36" fmla="*/ 661 w 974"/>
                    <a:gd name="T37" fmla="*/ 714 h 835"/>
                    <a:gd name="T38" fmla="*/ 943 w 974"/>
                    <a:gd name="T39" fmla="*/ 714 h 835"/>
                    <a:gd name="T40" fmla="*/ 974 w 974"/>
                    <a:gd name="T41" fmla="*/ 683 h 835"/>
                    <a:gd name="T42" fmla="*/ 974 w 974"/>
                    <a:gd name="T43" fmla="*/ 30 h 835"/>
                    <a:gd name="T44" fmla="*/ 943 w 974"/>
                    <a:gd name="T45" fmla="*/ 0 h 835"/>
                    <a:gd name="T46" fmla="*/ 918 w 974"/>
                    <a:gd name="T47" fmla="*/ 634 h 835"/>
                    <a:gd name="T48" fmla="*/ 892 w 974"/>
                    <a:gd name="T49" fmla="*/ 660 h 835"/>
                    <a:gd name="T50" fmla="*/ 84 w 974"/>
                    <a:gd name="T51" fmla="*/ 660 h 835"/>
                    <a:gd name="T52" fmla="*/ 57 w 974"/>
                    <a:gd name="T53" fmla="*/ 634 h 835"/>
                    <a:gd name="T54" fmla="*/ 57 w 974"/>
                    <a:gd name="T55" fmla="*/ 79 h 835"/>
                    <a:gd name="T56" fmla="*/ 84 w 974"/>
                    <a:gd name="T57" fmla="*/ 53 h 835"/>
                    <a:gd name="T58" fmla="*/ 892 w 974"/>
                    <a:gd name="T59" fmla="*/ 53 h 835"/>
                    <a:gd name="T60" fmla="*/ 918 w 974"/>
                    <a:gd name="T61" fmla="*/ 79 h 835"/>
                    <a:gd name="T62" fmla="*/ 918 w 974"/>
                    <a:gd name="T63" fmla="*/ 63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4" h="835">
                      <a:moveTo>
                        <a:pt x="943" y="0"/>
                      </a:moveTo>
                      <a:cubicBezTo>
                        <a:pt x="33" y="0"/>
                        <a:pt x="33" y="0"/>
                        <a:pt x="33" y="0"/>
                      </a:cubicBezTo>
                      <a:cubicBezTo>
                        <a:pt x="15" y="0"/>
                        <a:pt x="0" y="13"/>
                        <a:pt x="0" y="30"/>
                      </a:cubicBezTo>
                      <a:cubicBezTo>
                        <a:pt x="0" y="683"/>
                        <a:pt x="0" y="683"/>
                        <a:pt x="0" y="683"/>
                      </a:cubicBezTo>
                      <a:cubicBezTo>
                        <a:pt x="0" y="700"/>
                        <a:pt x="15" y="714"/>
                        <a:pt x="33" y="714"/>
                      </a:cubicBezTo>
                      <a:cubicBezTo>
                        <a:pt x="332" y="714"/>
                        <a:pt x="332" y="714"/>
                        <a:pt x="332" y="714"/>
                      </a:cubicBezTo>
                      <a:cubicBezTo>
                        <a:pt x="332" y="714"/>
                        <a:pt x="330" y="751"/>
                        <a:pt x="323" y="761"/>
                      </a:cubicBezTo>
                      <a:cubicBezTo>
                        <a:pt x="311" y="779"/>
                        <a:pt x="288" y="774"/>
                        <a:pt x="272" y="779"/>
                      </a:cubicBezTo>
                      <a:cubicBezTo>
                        <a:pt x="267" y="779"/>
                        <a:pt x="267" y="779"/>
                        <a:pt x="267" y="779"/>
                      </a:cubicBezTo>
                      <a:cubicBezTo>
                        <a:pt x="255" y="779"/>
                        <a:pt x="246" y="789"/>
                        <a:pt x="246" y="801"/>
                      </a:cubicBezTo>
                      <a:cubicBezTo>
                        <a:pt x="246" y="813"/>
                        <a:pt x="246" y="813"/>
                        <a:pt x="246" y="813"/>
                      </a:cubicBezTo>
                      <a:cubicBezTo>
                        <a:pt x="246" y="825"/>
                        <a:pt x="255" y="835"/>
                        <a:pt x="267" y="835"/>
                      </a:cubicBezTo>
                      <a:cubicBezTo>
                        <a:pt x="719" y="835"/>
                        <a:pt x="719" y="835"/>
                        <a:pt x="719" y="835"/>
                      </a:cubicBezTo>
                      <a:cubicBezTo>
                        <a:pt x="730" y="835"/>
                        <a:pt x="740" y="825"/>
                        <a:pt x="740" y="813"/>
                      </a:cubicBezTo>
                      <a:cubicBezTo>
                        <a:pt x="740" y="801"/>
                        <a:pt x="740" y="801"/>
                        <a:pt x="740" y="801"/>
                      </a:cubicBezTo>
                      <a:cubicBezTo>
                        <a:pt x="740" y="789"/>
                        <a:pt x="730" y="779"/>
                        <a:pt x="719" y="779"/>
                      </a:cubicBezTo>
                      <a:cubicBezTo>
                        <a:pt x="717" y="779"/>
                        <a:pt x="717" y="779"/>
                        <a:pt x="717" y="779"/>
                      </a:cubicBezTo>
                      <a:cubicBezTo>
                        <a:pt x="708" y="778"/>
                        <a:pt x="681" y="780"/>
                        <a:pt x="669" y="761"/>
                      </a:cubicBezTo>
                      <a:cubicBezTo>
                        <a:pt x="663" y="751"/>
                        <a:pt x="661" y="714"/>
                        <a:pt x="661" y="714"/>
                      </a:cubicBezTo>
                      <a:cubicBezTo>
                        <a:pt x="943" y="714"/>
                        <a:pt x="943" y="714"/>
                        <a:pt x="943" y="714"/>
                      </a:cubicBezTo>
                      <a:cubicBezTo>
                        <a:pt x="960" y="714"/>
                        <a:pt x="974" y="700"/>
                        <a:pt x="974" y="683"/>
                      </a:cubicBezTo>
                      <a:cubicBezTo>
                        <a:pt x="974" y="30"/>
                        <a:pt x="974" y="30"/>
                        <a:pt x="974" y="30"/>
                      </a:cubicBezTo>
                      <a:cubicBezTo>
                        <a:pt x="974" y="13"/>
                        <a:pt x="960" y="0"/>
                        <a:pt x="943" y="0"/>
                      </a:cubicBezTo>
                      <a:close/>
                      <a:moveTo>
                        <a:pt x="918" y="634"/>
                      </a:moveTo>
                      <a:cubicBezTo>
                        <a:pt x="918" y="649"/>
                        <a:pt x="906" y="660"/>
                        <a:pt x="892" y="660"/>
                      </a:cubicBezTo>
                      <a:cubicBezTo>
                        <a:pt x="84" y="660"/>
                        <a:pt x="84" y="660"/>
                        <a:pt x="84" y="660"/>
                      </a:cubicBezTo>
                      <a:cubicBezTo>
                        <a:pt x="69" y="660"/>
                        <a:pt x="57" y="649"/>
                        <a:pt x="57" y="634"/>
                      </a:cubicBezTo>
                      <a:cubicBezTo>
                        <a:pt x="57" y="79"/>
                        <a:pt x="57" y="79"/>
                        <a:pt x="57" y="79"/>
                      </a:cubicBezTo>
                      <a:cubicBezTo>
                        <a:pt x="57" y="64"/>
                        <a:pt x="69" y="53"/>
                        <a:pt x="84" y="53"/>
                      </a:cubicBezTo>
                      <a:cubicBezTo>
                        <a:pt x="892" y="53"/>
                        <a:pt x="892" y="53"/>
                        <a:pt x="892" y="53"/>
                      </a:cubicBezTo>
                      <a:cubicBezTo>
                        <a:pt x="906" y="53"/>
                        <a:pt x="918" y="64"/>
                        <a:pt x="918" y="79"/>
                      </a:cubicBezTo>
                      <a:cubicBezTo>
                        <a:pt x="918" y="634"/>
                        <a:pt x="918" y="634"/>
                        <a:pt x="918" y="634"/>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grpSp>
          <p:sp>
            <p:nvSpPr>
              <p:cNvPr id="50" name="Rectangle 49"/>
              <p:cNvSpPr/>
              <p:nvPr/>
            </p:nvSpPr>
            <p:spPr bwMode="auto">
              <a:xfrm>
                <a:off x="1289177" y="1571991"/>
                <a:ext cx="2447428" cy="1170529"/>
              </a:xfrm>
              <a:prstGeom prst="rect">
                <a:avLst/>
              </a:prstGeom>
              <a:solidFill>
                <a:srgbClr val="FFFFFF"/>
              </a:solidFill>
              <a:ln w="9525" cap="flat" cmpd="sng" algn="ctr">
                <a:noFill/>
                <a:prstDash val="solid"/>
                <a:headEnd type="none" w="med" len="med"/>
                <a:tailEnd type="none" w="med" len="med"/>
              </a:ln>
              <a:effectLst>
                <a:innerShdw blurRad="114300">
                  <a:prstClr val="black">
                    <a:alpha val="50000"/>
                  </a:prstClr>
                </a:innerShdw>
              </a:effectLst>
            </p:spPr>
            <p:txBody>
              <a:bodyPr vert="horz" wrap="square" lIns="91424" tIns="45712" rIns="91424" bIns="45712"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08"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grpSp>
        <p:pic>
          <p:nvPicPr>
            <p:cNvPr id="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615" y="1727335"/>
              <a:ext cx="2124551" cy="86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3339227" y="4217158"/>
            <a:ext cx="2498270" cy="2061405"/>
            <a:chOff x="3339227" y="4365383"/>
            <a:chExt cx="2498270" cy="1913180"/>
          </a:xfrm>
        </p:grpSpPr>
        <p:sp>
          <p:nvSpPr>
            <p:cNvPr id="43" name="Rectangle 42"/>
            <p:cNvSpPr/>
            <p:nvPr/>
          </p:nvSpPr>
          <p:spPr>
            <a:xfrm>
              <a:off x="3339227" y="6026186"/>
              <a:ext cx="2498270" cy="252377"/>
            </a:xfrm>
            <a:prstGeom prst="rect">
              <a:avLst/>
            </a:prstGeom>
          </p:spPr>
          <p:txBody>
            <a:bodyPr wrap="square">
              <a:spAutoFit/>
            </a:bodyPr>
            <a:lstStyle/>
            <a:p>
              <a:pPr algn="ctr" defTabSz="672291">
                <a:lnSpc>
                  <a:spcPct val="80000"/>
                </a:lnSpc>
                <a:defRPr/>
              </a:pPr>
              <a:r>
                <a:rPr lang="en-US" sz="1300" kern="0" dirty="0" err="1" smtClean="0">
                  <a:gradFill>
                    <a:gsLst>
                      <a:gs pos="2917">
                        <a:schemeClr val="bg1"/>
                      </a:gs>
                      <a:gs pos="30000">
                        <a:schemeClr val="bg1"/>
                      </a:gs>
                    </a:gsLst>
                    <a:lin ang="5400000" scaled="0"/>
                  </a:gradFill>
                </a:rPr>
                <a:t>StorSimple</a:t>
              </a:r>
              <a:endParaRPr lang="en-US" sz="1300" kern="0" dirty="0">
                <a:gradFill>
                  <a:gsLst>
                    <a:gs pos="2917">
                      <a:schemeClr val="bg1"/>
                    </a:gs>
                    <a:gs pos="30000">
                      <a:schemeClr val="bg1"/>
                    </a:gs>
                  </a:gsLst>
                  <a:lin ang="5400000" scaled="0"/>
                </a:gradFill>
              </a:endParaRPr>
            </a:p>
          </p:txBody>
        </p:sp>
        <p:grpSp>
          <p:nvGrpSpPr>
            <p:cNvPr id="2" name="Group 1"/>
            <p:cNvGrpSpPr/>
            <p:nvPr/>
          </p:nvGrpSpPr>
          <p:grpSpPr>
            <a:xfrm>
              <a:off x="3992954" y="4365383"/>
              <a:ext cx="1190816" cy="1613139"/>
              <a:chOff x="3992954" y="4365383"/>
              <a:chExt cx="1190816" cy="1613139"/>
            </a:xfrm>
          </p:grpSpPr>
          <p:sp>
            <p:nvSpPr>
              <p:cNvPr id="13" name="Freeform 5"/>
              <p:cNvSpPr>
                <a:spLocks noEditPoints="1"/>
              </p:cNvSpPr>
              <p:nvPr/>
            </p:nvSpPr>
            <p:spPr bwMode="auto">
              <a:xfrm>
                <a:off x="3992954" y="5321551"/>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45" name="Freeform 5"/>
              <p:cNvSpPr>
                <a:spLocks noEditPoints="1"/>
              </p:cNvSpPr>
              <p:nvPr/>
            </p:nvSpPr>
            <p:spPr bwMode="auto">
              <a:xfrm>
                <a:off x="3992954" y="4843467"/>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53" name="Freeform 5"/>
              <p:cNvSpPr>
                <a:spLocks noEditPoints="1"/>
              </p:cNvSpPr>
              <p:nvPr/>
            </p:nvSpPr>
            <p:spPr bwMode="auto">
              <a:xfrm>
                <a:off x="3992954" y="4365383"/>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grpSp>
      </p:gr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965" y="3481153"/>
            <a:ext cx="1657350" cy="876300"/>
          </a:xfrm>
          <a:prstGeom prst="rect">
            <a:avLst/>
          </a:prstGeom>
        </p:spPr>
      </p:pic>
      <p:grpSp>
        <p:nvGrpSpPr>
          <p:cNvPr id="56" name="Group 55"/>
          <p:cNvGrpSpPr/>
          <p:nvPr/>
        </p:nvGrpSpPr>
        <p:grpSpPr>
          <a:xfrm>
            <a:off x="4595603" y="2115974"/>
            <a:ext cx="5092997" cy="186640"/>
            <a:chOff x="4595603" y="2115974"/>
            <a:chExt cx="5092997" cy="186640"/>
          </a:xfrm>
        </p:grpSpPr>
        <p:cxnSp>
          <p:nvCxnSpPr>
            <p:cNvPr id="57" name="Straight Arrow Connector 56"/>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0" name="Right Triangle 5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61" name="Group 60"/>
          <p:cNvGrpSpPr/>
          <p:nvPr/>
        </p:nvGrpSpPr>
        <p:grpSpPr>
          <a:xfrm>
            <a:off x="4502283" y="2176483"/>
            <a:ext cx="186640" cy="1955768"/>
            <a:chOff x="4502283" y="2217427"/>
            <a:chExt cx="186640" cy="1955768"/>
          </a:xfrm>
        </p:grpSpPr>
        <p:sp>
          <p:nvSpPr>
            <p:cNvPr id="62" name="Right Triangle 61"/>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cxnSp>
          <p:nvCxnSpPr>
            <p:cNvPr id="63" name="Straight Arrow Connector 62"/>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5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grpId="0" nodeType="after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3" presetClass="emph" presetSubtype="2" fill="hold" nodeType="withEffect">
                                  <p:stCondLst>
                                    <p:cond delay="0"/>
                                  </p:stCondLst>
                                  <p:childTnLst>
                                    <p:animClr clrSpc="rgb" dir="cw">
                                      <p:cBhvr override="childStyle">
                                        <p:cTn id="10" dur="250" fill="hold"/>
                                        <p:tgtEl>
                                          <p:spTgt spid="4">
                                            <p:txEl>
                                              <p:pRg st="0" end="0"/>
                                            </p:txEl>
                                          </p:spTgt>
                                        </p:tgtEl>
                                        <p:attrNameLst>
                                          <p:attrName>style.color</p:attrName>
                                        </p:attrNameLst>
                                      </p:cBhvr>
                                      <p:to>
                                        <a:schemeClr val="tx2"/>
                                      </p:to>
                                    </p:animClr>
                                  </p:childTnLst>
                                </p:cTn>
                              </p:par>
                              <p:par>
                                <p:cTn id="11" presetID="10" presetClass="exit" presetSubtype="0" fill="hold" nodeType="withEffect">
                                  <p:stCondLst>
                                    <p:cond delay="250"/>
                                  </p:stCondLst>
                                  <p:childTnLst>
                                    <p:animEffect transition="out" filter="fade">
                                      <p:cBhvr>
                                        <p:cTn id="12" dur="250"/>
                                        <p:tgtEl>
                                          <p:spTgt spid="5"/>
                                        </p:tgtEl>
                                      </p:cBhvr>
                                    </p:animEffect>
                                    <p:set>
                                      <p:cBhvr>
                                        <p:cTn id="13" dur="1" fill="hold">
                                          <p:stCondLst>
                                            <p:cond delay="249"/>
                                          </p:stCondLst>
                                        </p:cTn>
                                        <p:tgtEl>
                                          <p:spTgt spid="5"/>
                                        </p:tgtEl>
                                        <p:attrNameLst>
                                          <p:attrName>style.visibility</p:attrName>
                                        </p:attrNameLst>
                                      </p:cBhvr>
                                      <p:to>
                                        <p:strVal val="hidden"/>
                                      </p:to>
                                    </p:set>
                                  </p:childTnLst>
                                </p:cTn>
                              </p:par>
                            </p:childTnLst>
                          </p:cTn>
                        </p:par>
                        <p:par>
                          <p:cTn id="14" fill="hold">
                            <p:stCondLst>
                              <p:cond delay="500"/>
                            </p:stCondLst>
                            <p:childTnLst>
                              <p:par>
                                <p:cTn id="15" presetID="64" presetClass="path" presetSubtype="0" accel="50000" decel="50000" fill="hold" nodeType="afterEffect">
                                  <p:stCondLst>
                                    <p:cond delay="0"/>
                                  </p:stCondLst>
                                  <p:childTnLst>
                                    <p:animMotion origin="layout" path="M -1.49604E-6 2.02905E-6 L 0.02413 -0.17158 " pathEditMode="relative" rAng="0" ptsTypes="AA">
                                      <p:cBhvr>
                                        <p:cTn id="16" dur="500" fill="hold"/>
                                        <p:tgtEl>
                                          <p:spTgt spid="15"/>
                                        </p:tgtEl>
                                        <p:attrNameLst>
                                          <p:attrName>ppt_x</p:attrName>
                                          <p:attrName>ppt_y</p:attrName>
                                        </p:attrNameLst>
                                      </p:cBhvr>
                                      <p:rCtr x="1238" y="-8602"/>
                                    </p:animMotion>
                                  </p:childTnLst>
                                </p:cTn>
                              </p:par>
                              <p:par>
                                <p:cTn id="17" presetID="10" presetClass="entr" presetSubtype="0" fill="hold" nodeType="withEffect">
                                  <p:stCondLst>
                                    <p:cond delay="14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600"/>
                                        <p:tgtEl>
                                          <p:spTgt spid="55"/>
                                        </p:tgtEl>
                                      </p:cBhvr>
                                    </p:animEffect>
                                  </p:childTnLst>
                                </p:cTn>
                              </p:par>
                              <p:par>
                                <p:cTn id="20" presetID="53" presetClass="entr" presetSubtype="16" fill="hold" grpId="0" nodeType="withEffect">
                                  <p:stCondLst>
                                    <p:cond delay="1400"/>
                                  </p:stCondLst>
                                  <p:childTnLst>
                                    <p:set>
                                      <p:cBhvr>
                                        <p:cTn id="21" dur="1" fill="hold">
                                          <p:stCondLst>
                                            <p:cond delay="0"/>
                                          </p:stCondLst>
                                        </p:cTn>
                                        <p:tgtEl>
                                          <p:spTgt spid="24"/>
                                        </p:tgtEl>
                                        <p:attrNameLst>
                                          <p:attrName>style.visibility</p:attrName>
                                        </p:attrNameLst>
                                      </p:cBhvr>
                                      <p:to>
                                        <p:strVal val="visible"/>
                                      </p:to>
                                    </p:set>
                                    <p:anim calcmode="lin" valueType="num">
                                      <p:cBhvr>
                                        <p:cTn id="22" dur="250" fill="hold"/>
                                        <p:tgtEl>
                                          <p:spTgt spid="24"/>
                                        </p:tgtEl>
                                        <p:attrNameLst>
                                          <p:attrName>ppt_w</p:attrName>
                                        </p:attrNameLst>
                                      </p:cBhvr>
                                      <p:tavLst>
                                        <p:tav tm="0">
                                          <p:val>
                                            <p:fltVal val="0"/>
                                          </p:val>
                                        </p:tav>
                                        <p:tav tm="100000">
                                          <p:val>
                                            <p:strVal val="#ppt_w"/>
                                          </p:val>
                                        </p:tav>
                                      </p:tavLst>
                                    </p:anim>
                                    <p:anim calcmode="lin" valueType="num">
                                      <p:cBhvr>
                                        <p:cTn id="23" dur="250" fill="hold"/>
                                        <p:tgtEl>
                                          <p:spTgt spid="24"/>
                                        </p:tgtEl>
                                        <p:attrNameLst>
                                          <p:attrName>ppt_h</p:attrName>
                                        </p:attrNameLst>
                                      </p:cBhvr>
                                      <p:tavLst>
                                        <p:tav tm="0">
                                          <p:val>
                                            <p:fltVal val="0"/>
                                          </p:val>
                                        </p:tav>
                                        <p:tav tm="100000">
                                          <p:val>
                                            <p:strVal val="#ppt_h"/>
                                          </p:val>
                                        </p:tav>
                                      </p:tavLst>
                                    </p:anim>
                                    <p:animEffect transition="in" filter="fade">
                                      <p:cBhvr>
                                        <p:cTn id="24" dur="250"/>
                                        <p:tgtEl>
                                          <p:spTgt spid="24"/>
                                        </p:tgtEl>
                                      </p:cBhvr>
                                    </p:animEffect>
                                  </p:childTnLst>
                                </p:cTn>
                              </p:par>
                              <p:par>
                                <p:cTn id="25" presetID="6" presetClass="emph" presetSubtype="0" decel="100000" fill="hold" grpId="1" nodeType="withEffect">
                                  <p:stCondLst>
                                    <p:cond delay="1600"/>
                                  </p:stCondLst>
                                  <p:childTnLst>
                                    <p:animScale>
                                      <p:cBhvr>
                                        <p:cTn id="26" dur="250" fill="hold"/>
                                        <p:tgtEl>
                                          <p:spTgt spid="24"/>
                                        </p:tgtEl>
                                      </p:cBhvr>
                                      <p:by x="110000" y="110000"/>
                                    </p:animScale>
                                  </p:childTnLst>
                                </p:cTn>
                              </p:par>
                              <p:par>
                                <p:cTn id="27" presetID="6" presetClass="emph" presetSubtype="0" decel="100000" fill="hold" grpId="2" nodeType="withEffect">
                                  <p:stCondLst>
                                    <p:cond delay="1700"/>
                                  </p:stCondLst>
                                  <p:childTnLst>
                                    <p:animScale>
                                      <p:cBhvr>
                                        <p:cTn id="28" dur="250" fill="hold"/>
                                        <p:tgtEl>
                                          <p:spTgt spid="24"/>
                                        </p:tgtEl>
                                      </p:cBhvr>
                                      <p:by x="91000" y="91000"/>
                                    </p:animScale>
                                  </p:childTnLst>
                                </p:cTn>
                              </p:par>
                              <p:par>
                                <p:cTn id="29" presetID="35" presetClass="path" presetSubtype="0" decel="100000" fill="hold" nodeType="withEffect">
                                  <p:stCondLst>
                                    <p:cond delay="1200"/>
                                  </p:stCondLst>
                                  <p:childTnLst>
                                    <p:animMotion origin="layout" path="M -0.05552 0.00023 L -4.2941E-6 0.00023 " pathEditMode="relative" rAng="0" ptsTypes="AA">
                                      <p:cBhvr>
                                        <p:cTn id="30" dur="800" fill="hold"/>
                                        <p:tgtEl>
                                          <p:spTgt spid="55"/>
                                        </p:tgtEl>
                                        <p:attrNameLst>
                                          <p:attrName>ppt_x</p:attrName>
                                          <p:attrName>ppt_y</p:attrName>
                                        </p:attrNameLst>
                                      </p:cBhvr>
                                      <p:rCtr x="2770" y="0"/>
                                    </p:animMotion>
                                  </p:childTnLst>
                                </p:cTn>
                              </p:par>
                              <p:par>
                                <p:cTn id="31" presetID="10" presetClass="entr" presetSubtype="0" fill="hold" grpId="0" nodeType="withEffect">
                                  <p:stCondLst>
                                    <p:cond delay="12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600"/>
                                        <p:tgtEl>
                                          <p:spTgt spid="25"/>
                                        </p:tgtEl>
                                      </p:cBhvr>
                                    </p:animEffect>
                                  </p:childTnLst>
                                </p:cTn>
                              </p:par>
                              <p:par>
                                <p:cTn id="34" presetID="35" presetClass="path" presetSubtype="0" decel="100000" fill="hold" grpId="1" nodeType="withEffect">
                                  <p:stCondLst>
                                    <p:cond delay="1000"/>
                                  </p:stCondLst>
                                  <p:childTnLst>
                                    <p:animMotion origin="layout" path="M -0.05553 0.00023 L 5.25913E-7 0.00023 " pathEditMode="relative" rAng="0" ptsTypes="AA">
                                      <p:cBhvr>
                                        <p:cTn id="35" dur="800" fill="hold"/>
                                        <p:tgtEl>
                                          <p:spTgt spid="25"/>
                                        </p:tgtEl>
                                        <p:attrNameLst>
                                          <p:attrName>ppt_x</p:attrName>
                                          <p:attrName>ppt_y</p:attrName>
                                        </p:attrNameLst>
                                      </p:cBhvr>
                                      <p:rCtr x="2770" y="0"/>
                                    </p:animMotion>
                                  </p:childTnLst>
                                </p:cTn>
                              </p:par>
                            </p:childTnLst>
                          </p:cTn>
                        </p:par>
                        <p:par>
                          <p:cTn id="36" fill="hold">
                            <p:stCondLst>
                              <p:cond delay="2500"/>
                            </p:stCondLst>
                            <p:childTnLst>
                              <p:par>
                                <p:cTn id="37" presetID="22" presetClass="entr" presetSubtype="2"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right)">
                                      <p:cBhvr>
                                        <p:cTn id="39" dur="500"/>
                                        <p:tgtEl>
                                          <p:spTgt spid="27"/>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22" presetClass="entr" presetSubtype="4"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down)">
                                      <p:cBhvr>
                                        <p:cTn id="57" dur="500"/>
                                        <p:tgtEl>
                                          <p:spTgt spid="54"/>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childTnLst>
                          </p:cTn>
                        </p:par>
                        <p:par>
                          <p:cTn id="62" fill="hold">
                            <p:stCondLst>
                              <p:cond delay="5000"/>
                            </p:stCondLst>
                            <p:childTnLst>
                              <p:par>
                                <p:cTn id="63" presetID="10" presetClass="entr" presetSubtype="0"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par>
                          <p:cTn id="66" fill="hold">
                            <p:stCondLst>
                              <p:cond delay="5500"/>
                            </p:stCondLst>
                            <p:childTnLst>
                              <p:par>
                                <p:cTn id="67" presetID="22" presetClass="entr" presetSubtype="4"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down)">
                                      <p:cBhvr>
                                        <p:cTn id="69" dur="500"/>
                                        <p:tgtEl>
                                          <p:spTgt spid="61"/>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left)">
                                      <p:cBhvr>
                                        <p:cTn id="7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4" grpId="1" animBg="1"/>
      <p:bldP spid="24" grpId="2" animBg="1"/>
      <p:bldP spid="25" grpId="0"/>
      <p:bldP spid="25" grpId="1"/>
      <p:bldP spid="26" grpId="0"/>
      <p:bldP spid="58" grpId="0" animBg="1"/>
      <p:bldP spid="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182880" tIns="146304" rIns="182880" bIns="146304" numCol="1" anchor="t" anchorCtr="0" compatLnSpc="1">
            <a:prstTxWarp prst="textNoShape">
              <a:avLst/>
            </a:prstTxWarp>
          </a:bodyPr>
          <a:lstStyle/>
          <a:p>
            <a:r>
              <a:rPr lang="en-US" sz="2000" dirty="0">
                <a:solidFill>
                  <a:srgbClr val="FFFFFF"/>
                </a:solidFill>
              </a:rPr>
              <a:t>SQL Server Management Studio</a:t>
            </a: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solidFill>
                  <a:srgbClr val="505050"/>
                </a:solidFill>
              </a:endParaRPr>
            </a:p>
          </p:txBody>
        </p:sp>
      </p:grpSp>
      <p:sp>
        <p:nvSpPr>
          <p:cNvPr id="98" name="Rectangle 97"/>
          <p:cNvSpPr/>
          <p:nvPr/>
        </p:nvSpPr>
        <p:spPr bwMode="auto">
          <a:xfrm>
            <a:off x="10269769" y="4812169"/>
            <a:ext cx="2166706" cy="440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8" name="Group 7"/>
          <p:cNvGrpSpPr/>
          <p:nvPr/>
        </p:nvGrpSpPr>
        <p:grpSpPr>
          <a:xfrm>
            <a:off x="7615950" y="4118279"/>
            <a:ext cx="4715750" cy="1986023"/>
            <a:chOff x="6909369" y="3785768"/>
            <a:chExt cx="5106196" cy="1986023"/>
          </a:xfrm>
        </p:grpSpPr>
        <p:sp>
          <p:nvSpPr>
            <p:cNvPr id="65" name="TextBox 64"/>
            <p:cNvSpPr txBox="1"/>
            <p:nvPr/>
          </p:nvSpPr>
          <p:spPr>
            <a:xfrm>
              <a:off x="6909369" y="4189819"/>
              <a:ext cx="4584356" cy="1581972"/>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backup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for SQL images</a:t>
              </a:r>
            </a:p>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Easily restore databases </a:t>
              </a:r>
              <a:r>
                <a:rPr lang="en-US" sz="2200" spc="-53" dirty="0" smtClean="0">
                  <a:solidFill>
                    <a:schemeClr val="bg1">
                      <a:lumMod val="50000"/>
                    </a:schemeClr>
                  </a:solidFill>
                  <a:ea typeface="Segoe UI" pitchFamily="34" charset="0"/>
                  <a:cs typeface="Segoe UI Light" panose="020B0502040204020203" pitchFamily="34" charset="0"/>
                </a:rPr>
                <a:t/>
              </a:r>
              <a:br>
                <a:rPr lang="en-US" sz="2200" spc="-53" dirty="0" smtClean="0">
                  <a:solidFill>
                    <a:schemeClr val="bg1">
                      <a:lumMod val="50000"/>
                    </a:schemeClr>
                  </a:solidFill>
                  <a:ea typeface="Segoe UI" pitchFamily="34" charset="0"/>
                  <a:cs typeface="Segoe UI Light" panose="020B0502040204020203" pitchFamily="34" charset="0"/>
                </a:rPr>
              </a:br>
              <a:r>
                <a:rPr lang="en-US" sz="2200" spc="-53" dirty="0" smtClean="0">
                  <a:solidFill>
                    <a:schemeClr val="bg1">
                      <a:lumMod val="50000"/>
                    </a:schemeClr>
                  </a:solidFill>
                  <a:ea typeface="Segoe UI" pitchFamily="34" charset="0"/>
                  <a:cs typeface="Segoe UI Light" panose="020B0502040204020203" pitchFamily="34" charset="0"/>
                </a:rPr>
                <a:t>using </a:t>
              </a:r>
              <a:r>
                <a:rPr lang="en-US" sz="2200" spc="-53" dirty="0">
                  <a:solidFill>
                    <a:schemeClr val="bg1">
                      <a:lumMod val="50000"/>
                    </a:schemeClr>
                  </a:solidFill>
                  <a:ea typeface="Segoe UI" pitchFamily="34" charset="0"/>
                  <a:cs typeface="Segoe UI Light" panose="020B0502040204020203" pitchFamily="34" charset="0"/>
                </a:rPr>
                <a:t>VMs </a:t>
              </a:r>
            </a:p>
          </p:txBody>
        </p:sp>
        <p:sp>
          <p:nvSpPr>
            <p:cNvPr id="24" name="TextBox 23"/>
            <p:cNvSpPr txBox="1"/>
            <p:nvPr/>
          </p:nvSpPr>
          <p:spPr>
            <a:xfrm>
              <a:off x="6909369" y="3785768"/>
              <a:ext cx="5106196" cy="533788"/>
            </a:xfrm>
            <a:prstGeom prst="rect">
              <a:avLst/>
            </a:prstGeom>
            <a:noFill/>
          </p:spPr>
          <p:txBody>
            <a:bodyPr wrap="square" lIns="182880" tIns="146304" rIns="182880" bIns="146304" rtlCol="0">
              <a:noAutofit/>
            </a:bodyPr>
            <a:lstStyle/>
            <a:p>
              <a:pPr defTabSz="914400" fontAlgn="base">
                <a:lnSpc>
                  <a:spcPct val="90000"/>
                </a:lnSpc>
                <a:spcBef>
                  <a:spcPct val="20000"/>
                </a:spcBef>
                <a:spcAft>
                  <a:spcPct val="0"/>
                </a:spcAft>
                <a:buClr>
                  <a:srgbClr val="0070C0"/>
                </a:buClr>
                <a:buSzPct val="100000"/>
                <a:defRPr/>
              </a:pPr>
              <a:r>
                <a:rPr lang="en-US" sz="2200" spc="-50" dirty="0">
                  <a:solidFill>
                    <a:srgbClr val="00188F"/>
                  </a:solidFill>
                </a:rPr>
                <a:t>Benefits</a:t>
              </a:r>
            </a:p>
          </p:txBody>
        </p:sp>
      </p:gr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00188F"/>
                    </a:gs>
                    <a:gs pos="100000">
                      <a:srgbClr val="00188F"/>
                    </a:gs>
                  </a:gsLst>
                  <a:lin ang="5400000" scaled="0"/>
                </a:gradFill>
              </a:rPr>
              <a:t>Store, backup, recover</a:t>
            </a:r>
          </a:p>
        </p:txBody>
      </p:sp>
      <p:grpSp>
        <p:nvGrpSpPr>
          <p:cNvPr id="7" name="Group 6"/>
          <p:cNvGrpSpPr/>
          <p:nvPr/>
        </p:nvGrpSpPr>
        <p:grpSpPr>
          <a:xfrm>
            <a:off x="2131253" y="4434886"/>
            <a:ext cx="3870450" cy="694283"/>
            <a:chOff x="1822427" y="4518011"/>
            <a:chExt cx="3870450" cy="694283"/>
          </a:xfrm>
        </p:grpSpPr>
        <p:grpSp>
          <p:nvGrpSpPr>
            <p:cNvPr id="4" name="Group 3"/>
            <p:cNvGrpSpPr/>
            <p:nvPr/>
          </p:nvGrpSpPr>
          <p:grpSpPr>
            <a:xfrm>
              <a:off x="4101811" y="4518011"/>
              <a:ext cx="1591066" cy="694283"/>
              <a:chOff x="2868829" y="-2273840"/>
              <a:chExt cx="2011854" cy="877900"/>
            </a:xfrm>
          </p:grpSpPr>
          <p:pic>
            <p:nvPicPr>
              <p:cNvPr id="3" name="Picture 2"/>
              <p:cNvPicPr>
                <a:picLocks noChangeAspect="1"/>
              </p:cNvPicPr>
              <p:nvPr/>
            </p:nvPicPr>
            <p:blipFill>
              <a:blip r:embed="rId3"/>
              <a:stretch>
                <a:fillRect/>
              </a:stretch>
            </p:blipFill>
            <p:spPr>
              <a:xfrm>
                <a:off x="2868829" y="-2273840"/>
                <a:ext cx="2011854" cy="877900"/>
              </a:xfrm>
              <a:prstGeom prst="rect">
                <a:avLst/>
              </a:prstGeom>
            </p:spPr>
          </p:pic>
          <p:sp>
            <p:nvSpPr>
              <p:cNvPr id="56"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822427" y="4632688"/>
              <a:ext cx="1830428" cy="464929"/>
            </a:xfrm>
            <a:prstGeom prst="rect">
              <a:avLst/>
            </a:prstGeom>
          </p:spPr>
        </p:pic>
      </p:grpSp>
      <p:sp>
        <p:nvSpPr>
          <p:cNvPr id="32" name="Rectangle 31"/>
          <p:cNvSpPr/>
          <p:nvPr/>
        </p:nvSpPr>
        <p:spPr>
          <a:xfrm>
            <a:off x="4717798" y="2333927"/>
            <a:ext cx="1901996" cy="584775"/>
          </a:xfrm>
          <a:prstGeom prst="rect">
            <a:avLst/>
          </a:prstGeom>
        </p:spPr>
        <p:txBody>
          <a:bodyPr wrap="non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Direct URL </a:t>
            </a:r>
            <a:r>
              <a:rPr lang="en-US" sz="1600" dirty="0" smtClean="0">
                <a:gradFill>
                  <a:gsLst>
                    <a:gs pos="21429">
                      <a:srgbClr val="7FBA00"/>
                    </a:gs>
                    <a:gs pos="64000">
                      <a:srgbClr val="7FBA00"/>
                    </a:gs>
                  </a:gsLst>
                  <a:lin ang="5400000" scaled="1"/>
                </a:gradFill>
                <a:cs typeface="Segoe UI" pitchFamily="34" charset="0"/>
              </a:rPr>
              <a:t>backup </a:t>
            </a:r>
            <a:endParaRPr lang="en-US" sz="1600" dirty="0">
              <a:gradFill>
                <a:gsLst>
                  <a:gs pos="21429">
                    <a:srgbClr val="7FBA00"/>
                  </a:gs>
                  <a:gs pos="64000">
                    <a:srgbClr val="7FBA00"/>
                  </a:gs>
                </a:gsLst>
                <a:lin ang="5400000" scaled="1"/>
              </a:gradFill>
              <a:cs typeface="Segoe UI" pitchFamily="34" charset="0"/>
            </a:endParaRPr>
          </a:p>
          <a:p>
            <a:pPr defTabSz="685764" fontAlgn="base">
              <a:spcBef>
                <a:spcPct val="0"/>
              </a:spcBef>
              <a:spcAft>
                <a:spcPct val="0"/>
              </a:spcAft>
            </a:pPr>
            <a:r>
              <a:rPr lang="en-US" sz="1600" dirty="0" smtClean="0">
                <a:gradFill>
                  <a:gsLst>
                    <a:gs pos="21429">
                      <a:srgbClr val="7FBA00"/>
                    </a:gs>
                    <a:gs pos="64000">
                      <a:srgbClr val="7FBA00"/>
                    </a:gs>
                  </a:gsLst>
                  <a:lin ang="5400000" scaled="1"/>
                </a:gradFill>
                <a:cs typeface="Segoe UI" pitchFamily="34" charset="0"/>
              </a:rPr>
              <a:t>to </a:t>
            </a:r>
            <a:r>
              <a:rPr lang="en-US" sz="1600" dirty="0">
                <a:gradFill>
                  <a:gsLst>
                    <a:gs pos="21429">
                      <a:srgbClr val="7FBA00"/>
                    </a:gs>
                    <a:gs pos="64000">
                      <a:srgbClr val="7FBA00"/>
                    </a:gs>
                  </a:gsLst>
                  <a:lin ang="5400000" scaled="1"/>
                </a:gradFill>
                <a:cs typeface="Segoe UI" pitchFamily="34" charset="0"/>
              </a:rPr>
              <a:t>Azure Storage</a:t>
            </a:r>
          </a:p>
        </p:txBody>
      </p:sp>
      <p:sp>
        <p:nvSpPr>
          <p:cNvPr id="33" name="Rectangle 32"/>
          <p:cNvSpPr/>
          <p:nvPr/>
        </p:nvSpPr>
        <p:spPr>
          <a:xfrm>
            <a:off x="8446374" y="3250178"/>
            <a:ext cx="2033861" cy="584775"/>
          </a:xfrm>
          <a:prstGeom prst="rect">
            <a:avLst/>
          </a:prstGeom>
        </p:spPr>
        <p:txBody>
          <a:bodyPr wrap="squar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Restore in Azure Virtual Machine</a:t>
            </a:r>
          </a:p>
        </p:txBody>
      </p:sp>
      <p:pic>
        <p:nvPicPr>
          <p:cNvPr id="34" name="Picture 33"/>
          <p:cNvPicPr>
            <a:picLocks noChangeAspect="1"/>
          </p:cNvPicPr>
          <p:nvPr/>
        </p:nvPicPr>
        <p:blipFill>
          <a:blip r:embed="rId3"/>
          <a:stretch>
            <a:fillRect/>
          </a:stretch>
        </p:blipFill>
        <p:spPr>
          <a:xfrm>
            <a:off x="8863182" y="2688775"/>
            <a:ext cx="820167" cy="357891"/>
          </a:xfrm>
          <a:prstGeom prst="rect">
            <a:avLst/>
          </a:prstGeom>
        </p:spPr>
      </p:pic>
      <p:sp>
        <p:nvSpPr>
          <p:cNvPr id="36" name="Oval 35"/>
          <p:cNvSpPr/>
          <p:nvPr/>
        </p:nvSpPr>
        <p:spPr bwMode="auto">
          <a:xfrm>
            <a:off x="9226460" y="2311978"/>
            <a:ext cx="83743" cy="8374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45" name="TextBox 44"/>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smtClean="0">
                <a:gradFill>
                  <a:gsLst>
                    <a:gs pos="2917">
                      <a:srgbClr val="00188F"/>
                    </a:gs>
                    <a:gs pos="30000">
                      <a:srgbClr val="00188F"/>
                    </a:gs>
                  </a:gsLst>
                  <a:lin ang="5400000" scaled="0"/>
                </a:gradFill>
                <a:latin typeface="Segoe UI Light"/>
              </a:rPr>
              <a:t>Microsoft SQL Server</a:t>
            </a:r>
            <a:endParaRPr lang="en-US" sz="3200" b="1" spc="-50" dirty="0">
              <a:gradFill>
                <a:gsLst>
                  <a:gs pos="2917">
                    <a:srgbClr val="00188F"/>
                  </a:gs>
                  <a:gs pos="30000">
                    <a:srgbClr val="00188F"/>
                  </a:gs>
                </a:gsLst>
                <a:lin ang="5400000" scaled="0"/>
              </a:gradFill>
              <a:latin typeface="Segoe UI Light"/>
            </a:endParaRPr>
          </a:p>
        </p:txBody>
      </p:sp>
      <p:sp>
        <p:nvSpPr>
          <p:cNvPr id="49" name="TextBox 48"/>
          <p:cNvSpPr txBox="1"/>
          <p:nvPr/>
        </p:nvSpPr>
        <p:spPr>
          <a:xfrm>
            <a:off x="274638" y="1760676"/>
            <a:ext cx="5024911" cy="904863"/>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Backup and restore database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to the cloud</a:t>
            </a:r>
          </a:p>
        </p:txBody>
      </p:sp>
      <p:sp>
        <p:nvSpPr>
          <p:cNvPr id="61" name="Right Triangle 60"/>
          <p:cNvSpPr/>
          <p:nvPr/>
        </p:nvSpPr>
        <p:spPr bwMode="auto">
          <a:xfrm rot="18900000">
            <a:off x="9207679" y="237247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12" name="Group 11"/>
          <p:cNvGrpSpPr/>
          <p:nvPr/>
        </p:nvGrpSpPr>
        <p:grpSpPr>
          <a:xfrm>
            <a:off x="4595603" y="2115974"/>
            <a:ext cx="5092997" cy="186640"/>
            <a:chOff x="4595603" y="2115974"/>
            <a:chExt cx="5092997" cy="186640"/>
          </a:xfrm>
        </p:grpSpPr>
        <p:cxnSp>
          <p:nvCxnSpPr>
            <p:cNvPr id="68" name="Straight Arrow Connector 67"/>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0" name="Right Triangle 6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11" name="Group 10"/>
          <p:cNvGrpSpPr/>
          <p:nvPr/>
        </p:nvGrpSpPr>
        <p:grpSpPr>
          <a:xfrm>
            <a:off x="4502283" y="2176483"/>
            <a:ext cx="186640" cy="1955768"/>
            <a:chOff x="4502283" y="2217427"/>
            <a:chExt cx="186640" cy="1955768"/>
          </a:xfrm>
        </p:grpSpPr>
        <p:sp>
          <p:nvSpPr>
            <p:cNvPr id="69" name="Right Triangle 68"/>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cxnSp>
          <p:nvCxnSpPr>
            <p:cNvPr id="71" name="Straight Arrow Connector 70"/>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664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600"/>
                                        <p:tgtEl>
                                          <p:spTgt spid="45"/>
                                        </p:tgtEl>
                                      </p:cBhvr>
                                    </p:animEffect>
                                  </p:childTnLst>
                                </p:cTn>
                              </p:par>
                              <p:par>
                                <p:cTn id="11" presetID="35" presetClass="path" presetSubtype="0" decel="100000" fill="hold" grpId="1" nodeType="withEffect">
                                  <p:stCondLst>
                                    <p:cond delay="0"/>
                                  </p:stCondLst>
                                  <p:childTnLst>
                                    <p:animMotion origin="layout" path="M -0.05553 0.00023 L -2.55297E-7 0.00023 " pathEditMode="relative" rAng="0" ptsTypes="AA">
                                      <p:cBhvr>
                                        <p:cTn id="12" dur="800" fill="hold"/>
                                        <p:tgtEl>
                                          <p:spTgt spid="45"/>
                                        </p:tgtEl>
                                        <p:attrNameLst>
                                          <p:attrName>ppt_x</p:attrName>
                                          <p:attrName>ppt_y</p:attrName>
                                        </p:attrNameLst>
                                      </p:cBhvr>
                                      <p:rCtr x="2770" y="0"/>
                                    </p:animMotion>
                                  </p:childTnLst>
                                </p:cTn>
                              </p:par>
                            </p:childTnLst>
                          </p:cTn>
                        </p:par>
                        <p:par>
                          <p:cTn id="13" fill="hold">
                            <p:stCondLst>
                              <p:cond delay="8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23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200"/>
                                        <p:tgtEl>
                                          <p:spTgt spid="3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45" grpId="0"/>
      <p:bldP spid="45" grpId="1"/>
      <p:bldP spid="49" grpId="0"/>
      <p:bldP spid="6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solidFill>
                <a:srgbClr val="FFFFFF"/>
              </a:solidFill>
            </a:endParaRP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65" name="TextBox 64"/>
          <p:cNvSpPr txBox="1"/>
          <p:nvPr/>
        </p:nvSpPr>
        <p:spPr>
          <a:xfrm>
            <a:off x="274637" y="1760676"/>
            <a:ext cx="5024911" cy="1454757"/>
          </a:xfrm>
          <a:prstGeom prst="rect">
            <a:avLst/>
          </a:prstGeom>
          <a:noFill/>
        </p:spPr>
        <p:txBody>
          <a:bodyPr wrap="square" lIns="182880" tIns="146304" rIns="182880" bIns="146304" rtlCol="0">
            <a:spAutoFit/>
          </a:bodyPr>
          <a:lstStyle/>
          <a:p>
            <a:pPr>
              <a:lnSpc>
                <a:spcPct val="90000"/>
              </a:lnSpc>
              <a:spcAft>
                <a:spcPts val="400"/>
              </a:spcAft>
            </a:pPr>
            <a:r>
              <a:rPr lang="en-US" sz="2000" spc="-50" dirty="0" smtClean="0">
                <a:solidFill>
                  <a:schemeClr val="bg1">
                    <a:lumMod val="50000"/>
                  </a:schemeClr>
                </a:solidFill>
              </a:rPr>
              <a:t>Backup datacenter data to Windows using </a:t>
            </a:r>
            <a:r>
              <a:rPr lang="en-US" sz="2000" spc="-53" dirty="0">
                <a:solidFill>
                  <a:schemeClr val="bg1">
                    <a:lumMod val="50000"/>
                  </a:schemeClr>
                </a:solidFill>
                <a:ea typeface="Segoe UI" pitchFamily="34" charset="0"/>
                <a:cs typeface="Segoe UI Light" panose="020B0502040204020203" pitchFamily="34" charset="0"/>
              </a:rPr>
              <a:t>System</a:t>
            </a:r>
            <a:r>
              <a:rPr lang="en-US" sz="2000" spc="-50" dirty="0" smtClean="0">
                <a:solidFill>
                  <a:schemeClr val="bg1">
                    <a:lumMod val="50000"/>
                  </a:schemeClr>
                </a:solidFill>
              </a:rPr>
              <a:t> Center Data Protection Manager</a:t>
            </a:r>
          </a:p>
          <a:p>
            <a:pPr>
              <a:lnSpc>
                <a:spcPct val="90000"/>
              </a:lnSpc>
              <a:spcAft>
                <a:spcPts val="400"/>
              </a:spcAft>
            </a:pPr>
            <a:r>
              <a:rPr lang="en-US" sz="2000" spc="-50" dirty="0" smtClean="0">
                <a:solidFill>
                  <a:schemeClr val="bg1">
                    <a:lumMod val="50000"/>
                  </a:schemeClr>
                </a:solidFill>
              </a:rPr>
              <a:t>Backup and recover files/folders from Windows Server 2012 SP1</a:t>
            </a:r>
            <a:endParaRPr lang="en-US" sz="2000" spc="-50" dirty="0">
              <a:solidFill>
                <a:schemeClr val="bg1">
                  <a:lumMod val="50000"/>
                </a:schemeClr>
              </a:solidFill>
            </a:endParaRPr>
          </a:p>
        </p:txBody>
      </p:sp>
      <p:sp>
        <p:nvSpPr>
          <p:cNvPr id="24" name="TextBox 23"/>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smtClean="0">
                <a:gradFill>
                  <a:gsLst>
                    <a:gs pos="2917">
                      <a:schemeClr val="tx2"/>
                    </a:gs>
                    <a:gs pos="30000">
                      <a:schemeClr val="tx2"/>
                    </a:gs>
                  </a:gsLst>
                  <a:lin ang="5400000" scaled="0"/>
                </a:gradFill>
                <a:latin typeface="+mj-lt"/>
              </a:rPr>
              <a:t>Microsoft Azure Backup</a:t>
            </a:r>
            <a:endParaRPr lang="en-US" sz="3200" b="1" spc="-50" dirty="0">
              <a:gradFill>
                <a:gsLst>
                  <a:gs pos="2917">
                    <a:schemeClr val="tx2"/>
                  </a:gs>
                  <a:gs pos="30000">
                    <a:schemeClr val="tx2"/>
                  </a:gs>
                </a:gsLst>
                <a:lin ang="5400000" scaled="0"/>
              </a:gradFill>
              <a:latin typeface="+mj-lt"/>
            </a:endParaRPr>
          </a:p>
        </p:txBody>
      </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Store, backup, </a:t>
            </a:r>
            <a:r>
              <a:rPr lang="en-US" dirty="0" smtClean="0"/>
              <a:t>recover your data</a:t>
            </a:r>
            <a:endParaRPr lang="en-US" dirty="0"/>
          </a:p>
        </p:txBody>
      </p:sp>
      <p:sp>
        <p:nvSpPr>
          <p:cNvPr id="7" name="Rectangle 6"/>
          <p:cNvSpPr/>
          <p:nvPr/>
        </p:nvSpPr>
        <p:spPr>
          <a:xfrm>
            <a:off x="7708725" y="4167160"/>
            <a:ext cx="4227614" cy="2055947"/>
          </a:xfrm>
          <a:prstGeom prst="rect">
            <a:avLst/>
          </a:prstGeom>
        </p:spPr>
        <p:txBody>
          <a:bodyPr wrap="square">
            <a:spAutoFit/>
          </a:bodyPr>
          <a:lstStyle/>
          <a:p>
            <a:pPr lvl="0" defTabSz="914400" fontAlgn="base">
              <a:spcBef>
                <a:spcPct val="20000"/>
              </a:spcBef>
              <a:spcAft>
                <a:spcPct val="0"/>
              </a:spcAft>
              <a:buClr>
                <a:srgbClr val="0070C0"/>
              </a:buClr>
              <a:buSzPct val="100000"/>
              <a:defRPr/>
            </a:pPr>
            <a:r>
              <a:rPr lang="en-US" sz="2200" spc="-50" dirty="0" smtClean="0">
                <a:solidFill>
                  <a:srgbClr val="00188F"/>
                </a:solidFill>
              </a:rPr>
              <a:t>Benefits</a:t>
            </a:r>
          </a:p>
          <a:p>
            <a:pPr lvl="0" defTabSz="91440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protection</a:t>
            </a:r>
          </a:p>
          <a:p>
            <a:pPr lvl="0" defTabSz="914400" fontAlgn="base">
              <a:spcBef>
                <a:spcPct val="20000"/>
              </a:spcBef>
              <a:spcAft>
                <a:spcPct val="0"/>
              </a:spcAft>
              <a:buClr>
                <a:srgbClr val="0070C0"/>
              </a:buClr>
              <a:buSzPct val="100000"/>
              <a:defRPr/>
            </a:pPr>
            <a:r>
              <a:rPr lang="en-US" sz="2200" spc="-53" dirty="0" smtClean="0">
                <a:solidFill>
                  <a:schemeClr val="bg1">
                    <a:lumMod val="50000"/>
                  </a:schemeClr>
                </a:solidFill>
                <a:ea typeface="Segoe UI" pitchFamily="34" charset="0"/>
                <a:cs typeface="Segoe UI Light" panose="020B0502040204020203" pitchFamily="34" charset="0"/>
              </a:rPr>
              <a:t>Simple</a:t>
            </a:r>
            <a:r>
              <a:rPr lang="en-US" sz="2200" spc="-53" dirty="0">
                <a:solidFill>
                  <a:schemeClr val="bg1">
                    <a:lumMod val="50000"/>
                  </a:schemeClr>
                </a:solidFill>
                <a:ea typeface="Segoe UI" pitchFamily="34" charset="0"/>
                <a:cs typeface="Segoe UI Light" panose="020B0502040204020203" pitchFamily="34" charset="0"/>
              </a:rPr>
              <a:t>, </a:t>
            </a:r>
            <a:r>
              <a:rPr lang="en-US" sz="2200" spc="-53" dirty="0" smtClean="0">
                <a:solidFill>
                  <a:schemeClr val="bg1">
                    <a:lumMod val="50000"/>
                  </a:schemeClr>
                </a:solidFill>
                <a:ea typeface="Segoe UI" pitchFamily="34" charset="0"/>
                <a:cs typeface="Segoe UI Light" panose="020B0502040204020203" pitchFamily="34" charset="0"/>
              </a:rPr>
              <a:t>familiar, integrated</a:t>
            </a:r>
            <a:endParaRPr lang="en-US" sz="2200" spc="-53" dirty="0">
              <a:solidFill>
                <a:schemeClr val="bg1">
                  <a:lumMod val="50000"/>
                </a:schemeClr>
              </a:solidFill>
              <a:ea typeface="Segoe UI" pitchFamily="34" charset="0"/>
              <a:cs typeface="Segoe UI Light" panose="020B0502040204020203" pitchFamily="34" charset="0"/>
            </a:endParaRPr>
          </a:p>
          <a:p>
            <a:pPr lvl="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Efficient backup </a:t>
            </a:r>
            <a:r>
              <a:rPr lang="en-US" sz="2200" spc="-53" dirty="0" smtClean="0">
                <a:solidFill>
                  <a:schemeClr val="bg1">
                    <a:lumMod val="50000"/>
                  </a:schemeClr>
                </a:solidFill>
                <a:ea typeface="Segoe UI" pitchFamily="34" charset="0"/>
                <a:cs typeface="Segoe UI Light" panose="020B0502040204020203" pitchFamily="34" charset="0"/>
              </a:rPr>
              <a:t>and recovery</a:t>
            </a:r>
          </a:p>
          <a:p>
            <a:pPr lvl="0" fontAlgn="base">
              <a:spcBef>
                <a:spcPct val="20000"/>
              </a:spcBef>
              <a:spcAft>
                <a:spcPct val="0"/>
              </a:spcAft>
              <a:buClr>
                <a:srgbClr val="0070C0"/>
              </a:buClr>
              <a:buSzPct val="100000"/>
              <a:defRPr/>
            </a:pPr>
            <a:r>
              <a:rPr lang="en-US" sz="2200" spc="-53" dirty="0" smtClean="0">
                <a:solidFill>
                  <a:schemeClr val="bg1">
                    <a:lumMod val="50000"/>
                  </a:schemeClr>
                </a:solidFill>
                <a:ea typeface="Segoe UI" pitchFamily="34" charset="0"/>
                <a:cs typeface="Segoe UI Light" panose="020B0502040204020203" pitchFamily="34" charset="0"/>
              </a:rPr>
              <a:t>Easy set up</a:t>
            </a:r>
            <a:endParaRPr lang="en-US" sz="2200" spc="-53" dirty="0">
              <a:solidFill>
                <a:schemeClr val="bg1">
                  <a:lumMod val="50000"/>
                </a:schemeClr>
              </a:solidFill>
              <a:ea typeface="Segoe UI" pitchFamily="34" charset="0"/>
              <a:cs typeface="Segoe UI Light" panose="020B0502040204020203" pitchFamily="34" charset="0"/>
            </a:endParaRPr>
          </a:p>
        </p:txBody>
      </p:sp>
      <p:grpSp>
        <p:nvGrpSpPr>
          <p:cNvPr id="46" name="Group 45"/>
          <p:cNvGrpSpPr/>
          <p:nvPr/>
        </p:nvGrpSpPr>
        <p:grpSpPr>
          <a:xfrm>
            <a:off x="4410637" y="4434886"/>
            <a:ext cx="1591066" cy="694283"/>
            <a:chOff x="2868829" y="-2273840"/>
            <a:chExt cx="2011854" cy="877900"/>
          </a:xfrm>
        </p:grpSpPr>
        <p:pic>
          <p:nvPicPr>
            <p:cNvPr id="50" name="Picture 49"/>
            <p:cNvPicPr>
              <a:picLocks noChangeAspect="1"/>
            </p:cNvPicPr>
            <p:nvPr/>
          </p:nvPicPr>
          <p:blipFill>
            <a:blip r:embed="rId3"/>
            <a:stretch>
              <a:fillRect/>
            </a:stretch>
          </p:blipFill>
          <p:spPr>
            <a:xfrm>
              <a:off x="2868829" y="-2273840"/>
              <a:ext cx="2011854" cy="877900"/>
            </a:xfrm>
            <a:prstGeom prst="rect">
              <a:avLst/>
            </a:prstGeom>
          </p:spPr>
        </p:pic>
        <p:sp>
          <p:nvSpPr>
            <p:cNvPr id="51"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2131253" y="4549563"/>
            <a:ext cx="1830428" cy="464929"/>
          </a:xfrm>
          <a:prstGeom prst="rect">
            <a:avLst/>
          </a:prstGeom>
        </p:spPr>
      </p:pic>
      <p:sp>
        <p:nvSpPr>
          <p:cNvPr id="28" name="Rectangle 27"/>
          <p:cNvSpPr/>
          <p:nvPr/>
        </p:nvSpPr>
        <p:spPr>
          <a:xfrm>
            <a:off x="735209" y="4295735"/>
            <a:ext cx="3523028" cy="1756150"/>
          </a:xfrm>
          <a:prstGeom prst="rect">
            <a:avLst/>
          </a:prstGeom>
        </p:spPr>
        <p:txBody>
          <a:bodyPr wrap="square" lIns="93248" tIns="46623" rIns="93248" bIns="46623">
            <a:spAutoFit/>
          </a:bodyPr>
          <a:lstStyle/>
          <a:p>
            <a:r>
              <a:rPr lang="en-US" dirty="0">
                <a:ln w="12700">
                  <a:noFill/>
                </a:ln>
                <a:gradFill>
                  <a:gsLst>
                    <a:gs pos="0">
                      <a:srgbClr val="FFFFFF"/>
                    </a:gs>
                    <a:gs pos="83000">
                      <a:srgbClr val="FFFFFF"/>
                    </a:gs>
                  </a:gsLst>
                  <a:lin ang="5400000" scaled="1"/>
                </a:gradFill>
              </a:rPr>
              <a:t>Windows Server 2012</a:t>
            </a:r>
          </a:p>
          <a:p>
            <a:r>
              <a:rPr lang="en-US" dirty="0">
                <a:ln w="12700">
                  <a:noFill/>
                </a:ln>
                <a:gradFill>
                  <a:gsLst>
                    <a:gs pos="0">
                      <a:srgbClr val="FFFFFF"/>
                    </a:gs>
                    <a:gs pos="83000">
                      <a:srgbClr val="FFFFFF"/>
                    </a:gs>
                  </a:gsLst>
                  <a:lin ang="5400000" scaled="1"/>
                </a:gradFill>
              </a:rPr>
              <a:t>Windows Server 2012 </a:t>
            </a:r>
            <a:r>
              <a:rPr lang="en-US" dirty="0" smtClean="0">
                <a:ln w="12700">
                  <a:noFill/>
                </a:ln>
                <a:gradFill>
                  <a:gsLst>
                    <a:gs pos="0">
                      <a:srgbClr val="FFFFFF"/>
                    </a:gs>
                    <a:gs pos="83000">
                      <a:srgbClr val="FFFFFF"/>
                    </a:gs>
                  </a:gsLst>
                  <a:lin ang="5400000" scaled="1"/>
                </a:gradFill>
              </a:rPr>
              <a:t>Essentials</a:t>
            </a:r>
            <a:endParaRPr lang="en-US" dirty="0">
              <a:ln w="12700">
                <a:noFill/>
              </a:ln>
              <a:gradFill>
                <a:gsLst>
                  <a:gs pos="0">
                    <a:srgbClr val="FFFFFF"/>
                  </a:gs>
                  <a:gs pos="83000">
                    <a:srgbClr val="FFFFFF"/>
                  </a:gs>
                </a:gsLst>
                <a:lin ang="5400000" scaled="1"/>
              </a:gradFill>
            </a:endParaRPr>
          </a:p>
          <a:p>
            <a:r>
              <a:rPr lang="en-US" dirty="0">
                <a:ln w="12700">
                  <a:noFill/>
                </a:ln>
                <a:gradFill>
                  <a:gsLst>
                    <a:gs pos="0">
                      <a:srgbClr val="FFFFFF"/>
                    </a:gs>
                    <a:gs pos="83000">
                      <a:srgbClr val="FFFFFF"/>
                    </a:gs>
                  </a:gsLst>
                  <a:lin ang="5400000" scaled="1"/>
                </a:gradFill>
              </a:rPr>
              <a:t>Windows Server 2008 R2 (SP1</a:t>
            </a:r>
            <a:r>
              <a:rPr lang="en-US" dirty="0" smtClean="0">
                <a:ln w="12700">
                  <a:noFill/>
                </a:ln>
                <a:gradFill>
                  <a:gsLst>
                    <a:gs pos="0">
                      <a:srgbClr val="FFFFFF"/>
                    </a:gs>
                    <a:gs pos="83000">
                      <a:srgbClr val="FFFFFF"/>
                    </a:gs>
                  </a:gsLst>
                  <a:lin ang="5400000" scaled="1"/>
                </a:gradFill>
              </a:rPr>
              <a:t>)</a:t>
            </a:r>
          </a:p>
          <a:p>
            <a:endParaRPr lang="en-US" dirty="0">
              <a:ln w="12700">
                <a:noFill/>
              </a:ln>
              <a:gradFill>
                <a:gsLst>
                  <a:gs pos="0">
                    <a:srgbClr val="FFFFFF"/>
                  </a:gs>
                  <a:gs pos="83000">
                    <a:srgbClr val="FFFFFF"/>
                  </a:gs>
                </a:gsLst>
                <a:lin ang="5400000" scaled="1"/>
              </a:gradFill>
            </a:endParaRPr>
          </a:p>
          <a:p>
            <a:r>
              <a:rPr lang="en-US" dirty="0" smtClean="0">
                <a:ln w="12700">
                  <a:noFill/>
                </a:ln>
                <a:gradFill>
                  <a:gsLst>
                    <a:gs pos="0">
                      <a:srgbClr val="FFFFFF"/>
                    </a:gs>
                    <a:gs pos="83000">
                      <a:srgbClr val="FFFFFF"/>
                    </a:gs>
                  </a:gsLst>
                  <a:lin ang="5400000" scaled="1"/>
                </a:gradFill>
              </a:rPr>
              <a:t/>
            </a:r>
            <a:br>
              <a:rPr lang="en-US" dirty="0" smtClean="0">
                <a:ln w="12700">
                  <a:noFill/>
                </a:ln>
                <a:gradFill>
                  <a:gsLst>
                    <a:gs pos="0">
                      <a:srgbClr val="FFFFFF"/>
                    </a:gs>
                    <a:gs pos="83000">
                      <a:srgbClr val="FFFFFF"/>
                    </a:gs>
                  </a:gsLst>
                  <a:lin ang="5400000" scaled="1"/>
                </a:gradFill>
              </a:rPr>
            </a:br>
            <a:r>
              <a:rPr lang="en-US" dirty="0" smtClean="0">
                <a:ln w="12700">
                  <a:noFill/>
                </a:ln>
                <a:gradFill>
                  <a:gsLst>
                    <a:gs pos="0">
                      <a:srgbClr val="FFFFFF"/>
                    </a:gs>
                    <a:gs pos="83000">
                      <a:srgbClr val="FFFFFF"/>
                    </a:gs>
                  </a:gsLst>
                  <a:lin ang="5400000" scaled="1"/>
                </a:gradFill>
              </a:rPr>
              <a:t>System </a:t>
            </a:r>
            <a:r>
              <a:rPr lang="en-US" dirty="0">
                <a:ln w="12700">
                  <a:noFill/>
                </a:ln>
                <a:gradFill>
                  <a:gsLst>
                    <a:gs pos="0">
                      <a:srgbClr val="FFFFFF"/>
                    </a:gs>
                    <a:gs pos="83000">
                      <a:srgbClr val="FFFFFF"/>
                    </a:gs>
                  </a:gsLst>
                  <a:lin ang="5400000" scaled="1"/>
                </a:gradFill>
              </a:rPr>
              <a:t>Center 2012 DPM SP1</a:t>
            </a:r>
          </a:p>
        </p:txBody>
      </p:sp>
      <p:grpSp>
        <p:nvGrpSpPr>
          <p:cNvPr id="34" name="Group 33"/>
          <p:cNvGrpSpPr/>
          <p:nvPr/>
        </p:nvGrpSpPr>
        <p:grpSpPr>
          <a:xfrm>
            <a:off x="4410637" y="4503575"/>
            <a:ext cx="1591066" cy="694283"/>
            <a:chOff x="2868829" y="-1215144"/>
            <a:chExt cx="2011854" cy="877900"/>
          </a:xfrm>
        </p:grpSpPr>
        <p:pic>
          <p:nvPicPr>
            <p:cNvPr id="35" name="Picture 34"/>
            <p:cNvPicPr>
              <a:picLocks noChangeAspect="1"/>
            </p:cNvPicPr>
            <p:nvPr/>
          </p:nvPicPr>
          <p:blipFill>
            <a:blip r:embed="rId3"/>
            <a:stretch>
              <a:fillRect/>
            </a:stretch>
          </p:blipFill>
          <p:spPr>
            <a:xfrm>
              <a:off x="2868829" y="-1215144"/>
              <a:ext cx="2011854" cy="877900"/>
            </a:xfrm>
            <a:prstGeom prst="rect">
              <a:avLst/>
            </a:prstGeom>
          </p:spPr>
        </p:pic>
        <p:sp>
          <p:nvSpPr>
            <p:cNvPr id="36" name="Freeform 35"/>
            <p:cNvSpPr>
              <a:spLocks noEditPoints="1"/>
            </p:cNvSpPr>
            <p:nvPr/>
          </p:nvSpPr>
          <p:spPr bwMode="auto">
            <a:xfrm>
              <a:off x="2983907" y="-1042993"/>
              <a:ext cx="491066" cy="491064"/>
            </a:xfrm>
            <a:custGeom>
              <a:avLst/>
              <a:gdLst>
                <a:gd name="T0" fmla="*/ 908 w 2048"/>
                <a:gd name="T1" fmla="*/ 162 h 2048"/>
                <a:gd name="T2" fmla="*/ 2048 w 2048"/>
                <a:gd name="T3" fmla="*/ 0 h 2048"/>
                <a:gd name="T4" fmla="*/ 2048 w 2048"/>
                <a:gd name="T5" fmla="*/ 1008 h 2048"/>
                <a:gd name="T6" fmla="*/ 908 w 2048"/>
                <a:gd name="T7" fmla="*/ 1008 h 2048"/>
                <a:gd name="T8" fmla="*/ 908 w 2048"/>
                <a:gd name="T9" fmla="*/ 162 h 2048"/>
                <a:gd name="T10" fmla="*/ 872 w 2048"/>
                <a:gd name="T11" fmla="*/ 1008 h 2048"/>
                <a:gd name="T12" fmla="*/ 872 w 2048"/>
                <a:gd name="T13" fmla="*/ 166 h 2048"/>
                <a:gd name="T14" fmla="*/ 0 w 2048"/>
                <a:gd name="T15" fmla="*/ 287 h 2048"/>
                <a:gd name="T16" fmla="*/ 0 w 2048"/>
                <a:gd name="T17" fmla="*/ 1008 h 2048"/>
                <a:gd name="T18" fmla="*/ 872 w 2048"/>
                <a:gd name="T19" fmla="*/ 1008 h 2048"/>
                <a:gd name="T20" fmla="*/ 908 w 2048"/>
                <a:gd name="T21" fmla="*/ 1043 h 2048"/>
                <a:gd name="T22" fmla="*/ 908 w 2048"/>
                <a:gd name="T23" fmla="*/ 1890 h 2048"/>
                <a:gd name="T24" fmla="*/ 2048 w 2048"/>
                <a:gd name="T25" fmla="*/ 2048 h 2048"/>
                <a:gd name="T26" fmla="*/ 2048 w 2048"/>
                <a:gd name="T27" fmla="*/ 1043 h 2048"/>
                <a:gd name="T28" fmla="*/ 908 w 2048"/>
                <a:gd name="T29" fmla="*/ 1043 h 2048"/>
                <a:gd name="T30" fmla="*/ 872 w 2048"/>
                <a:gd name="T31" fmla="*/ 1043 h 2048"/>
                <a:gd name="T32" fmla="*/ 0 w 2048"/>
                <a:gd name="T33" fmla="*/ 1043 h 2048"/>
                <a:gd name="T34" fmla="*/ 0 w 2048"/>
                <a:gd name="T35" fmla="*/ 1764 h 2048"/>
                <a:gd name="T36" fmla="*/ 872 w 2048"/>
                <a:gd name="T37" fmla="*/ 1885 h 2048"/>
                <a:gd name="T38" fmla="*/ 872 w 2048"/>
                <a:gd name="T39" fmla="*/ 10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8" h="2048">
                  <a:moveTo>
                    <a:pt x="908" y="162"/>
                  </a:moveTo>
                  <a:lnTo>
                    <a:pt x="2048" y="0"/>
                  </a:lnTo>
                  <a:lnTo>
                    <a:pt x="2048" y="1008"/>
                  </a:lnTo>
                  <a:lnTo>
                    <a:pt x="908" y="1008"/>
                  </a:lnTo>
                  <a:lnTo>
                    <a:pt x="908" y="162"/>
                  </a:lnTo>
                  <a:close/>
                  <a:moveTo>
                    <a:pt x="872" y="1008"/>
                  </a:moveTo>
                  <a:lnTo>
                    <a:pt x="872" y="166"/>
                  </a:lnTo>
                  <a:lnTo>
                    <a:pt x="0" y="287"/>
                  </a:lnTo>
                  <a:lnTo>
                    <a:pt x="0" y="1008"/>
                  </a:lnTo>
                  <a:lnTo>
                    <a:pt x="872" y="1008"/>
                  </a:lnTo>
                  <a:close/>
                  <a:moveTo>
                    <a:pt x="908" y="1043"/>
                  </a:moveTo>
                  <a:lnTo>
                    <a:pt x="908" y="1890"/>
                  </a:lnTo>
                  <a:lnTo>
                    <a:pt x="2048" y="2048"/>
                  </a:lnTo>
                  <a:lnTo>
                    <a:pt x="2048" y="1043"/>
                  </a:lnTo>
                  <a:lnTo>
                    <a:pt x="908" y="1043"/>
                  </a:lnTo>
                  <a:close/>
                  <a:moveTo>
                    <a:pt x="872" y="1043"/>
                  </a:moveTo>
                  <a:lnTo>
                    <a:pt x="0" y="1043"/>
                  </a:lnTo>
                  <a:lnTo>
                    <a:pt x="0" y="1764"/>
                  </a:lnTo>
                  <a:lnTo>
                    <a:pt x="872" y="1885"/>
                  </a:lnTo>
                  <a:lnTo>
                    <a:pt x="872" y="104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5364528" y="2115974"/>
            <a:ext cx="4311329" cy="186640"/>
            <a:chOff x="4693920" y="2115974"/>
            <a:chExt cx="4981938" cy="186640"/>
          </a:xfrm>
        </p:grpSpPr>
        <p:cxnSp>
          <p:nvCxnSpPr>
            <p:cNvPr id="26" name="Straight Arrow Connector 25"/>
            <p:cNvCxnSpPr/>
            <p:nvPr/>
          </p:nvCxnSpPr>
          <p:spPr>
            <a:xfrm flipH="1">
              <a:off x="4693920" y="2209297"/>
              <a:ext cx="4747261"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 name="Right Triangle 26"/>
            <p:cNvSpPr/>
            <p:nvPr/>
          </p:nvSpPr>
          <p:spPr bwMode="auto">
            <a:xfrm rot="13500000">
              <a:off x="9489218"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sp>
        <p:nvSpPr>
          <p:cNvPr id="29" name="Right Triangle 28"/>
          <p:cNvSpPr/>
          <p:nvPr/>
        </p:nvSpPr>
        <p:spPr bwMode="auto">
          <a:xfrm rot="8100000">
            <a:off x="5271208" y="4004798"/>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cxnSp>
        <p:nvCxnSpPr>
          <p:cNvPr id="30" name="Straight Arrow Connector 29"/>
          <p:cNvCxnSpPr/>
          <p:nvPr/>
        </p:nvCxnSpPr>
        <p:spPr>
          <a:xfrm flipV="1">
            <a:off x="5364529"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519573" y="3543296"/>
            <a:ext cx="3937853" cy="587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dirty="0">
                <a:solidFill>
                  <a:srgbClr val="FFFFFF"/>
                </a:solidFill>
              </a:rPr>
              <a:t>Your On-Premises Datacenter</a:t>
            </a:r>
          </a:p>
        </p:txBody>
      </p:sp>
    </p:spTree>
    <p:extLst>
      <p:ext uri="{BB962C8B-B14F-4D97-AF65-F5344CB8AC3E}">
        <p14:creationId xmlns:p14="http://schemas.microsoft.com/office/powerpoint/2010/main" val="213091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7"/>
                                        </p:tgtEl>
                                      </p:cBhvr>
                                    </p:animEffect>
                                    <p:set>
                                      <p:cBhvr>
                                        <p:cTn id="11" dur="1" fill="hold">
                                          <p:stCondLst>
                                            <p:cond delay="499"/>
                                          </p:stCondLst>
                                        </p:cTn>
                                        <p:tgtEl>
                                          <p:spTgt spid="47"/>
                                        </p:tgtEl>
                                        <p:attrNameLst>
                                          <p:attrName>style.visibility</p:attrName>
                                        </p:attrNameLst>
                                      </p:cBhvr>
                                      <p:to>
                                        <p:strVal val="hidden"/>
                                      </p:to>
                                    </p:set>
                                  </p:childTnLst>
                                </p:cTn>
                              </p:par>
                              <p:par>
                                <p:cTn id="12" presetID="42" presetClass="path" presetSubtype="0" decel="100000" fill="hold" nodeType="withEffect">
                                  <p:stCondLst>
                                    <p:cond delay="0"/>
                                  </p:stCondLst>
                                  <p:childTnLst>
                                    <p:animMotion origin="layout" path="M -1.22543E-7 -3.25465E-6 L -1.22543E-7 0.14367 " pathEditMode="relative" rAng="0" ptsTypes="AA">
                                      <p:cBhvr>
                                        <p:cTn id="13" dur="700" fill="hold"/>
                                        <p:tgtEl>
                                          <p:spTgt spid="46"/>
                                        </p:tgtEl>
                                        <p:attrNameLst>
                                          <p:attrName>ppt_x</p:attrName>
                                          <p:attrName>ppt_y</p:attrName>
                                        </p:attrNameLst>
                                      </p:cBhvr>
                                      <p:rCtr x="0" y="7172"/>
                                    </p:animMotion>
                                  </p:childTnLst>
                                </p:cTn>
                              </p:par>
                            </p:childTnLst>
                          </p:cTn>
                        </p:par>
                        <p:par>
                          <p:cTn id="14" fill="hold">
                            <p:stCondLst>
                              <p:cond delay="12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600"/>
                                        <p:tgtEl>
                                          <p:spTgt spid="24"/>
                                        </p:tgtEl>
                                      </p:cBhvr>
                                    </p:animEffect>
                                  </p:childTnLst>
                                </p:cTn>
                              </p:par>
                              <p:par>
                                <p:cTn id="24" presetID="35" presetClass="path" presetSubtype="0" decel="100000" fill="hold" grpId="1" nodeType="withEffect">
                                  <p:stCondLst>
                                    <p:cond delay="0"/>
                                  </p:stCondLst>
                                  <p:childTnLst>
                                    <p:animMotion origin="layout" path="M -0.05553 0.00023 L -2.55297E-7 0.00023 " pathEditMode="relative" rAng="0" ptsTypes="AA">
                                      <p:cBhvr>
                                        <p:cTn id="25" dur="800" fill="hold"/>
                                        <p:tgtEl>
                                          <p:spTgt spid="24"/>
                                        </p:tgtEl>
                                        <p:attrNameLst>
                                          <p:attrName>ppt_x</p:attrName>
                                          <p:attrName>ppt_y</p:attrName>
                                        </p:attrNameLst>
                                      </p:cBhvr>
                                      <p:rCtr x="2770"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4" grpId="0"/>
      <p:bldP spid="24" grpId="1"/>
      <p:bldP spid="7" grpId="0"/>
      <p:bldP spid="28" grpId="0"/>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34</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Virtual datacenter</a:t>
            </a:r>
            <a:endParaRPr lang="en-US" sz="3200" spc="-50" dirty="0">
              <a:solidFill>
                <a:schemeClr val="bg1"/>
              </a:solidFill>
              <a:latin typeface="+mj-lt"/>
            </a:endParaRPr>
          </a:p>
        </p:txBody>
      </p:sp>
      <p:sp>
        <p:nvSpPr>
          <p:cNvPr id="49" name="Rectangle 48"/>
          <p:cNvSpPr/>
          <p:nvPr/>
        </p:nvSpPr>
        <p:spPr bwMode="auto">
          <a:xfrm>
            <a:off x="0" y="237744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152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backup, recover your data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can’t</a:t>
            </a:r>
            <a:endParaRPr lang="en-US" sz="3200" spc="-50" dirty="0">
              <a:solidFill>
                <a:schemeClr val="bg1"/>
              </a:solidFill>
              <a:latin typeface="+mj-lt"/>
            </a:endParaRP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12" name="Rectangle 11"/>
          <p:cNvSpPr/>
          <p:nvPr/>
        </p:nvSpPr>
        <p:spPr bwMode="auto">
          <a:xfrm>
            <a:off x="-1" y="237744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16" name="Oval 15"/>
          <p:cNvSpPr/>
          <p:nvPr/>
        </p:nvSpPr>
        <p:spPr bwMode="auto">
          <a:xfrm>
            <a:off x="7931081" y="2305104"/>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2</a:t>
            </a:r>
          </a:p>
        </p:txBody>
      </p:sp>
      <p:sp>
        <p:nvSpPr>
          <p:cNvPr id="17" name="Rectangle 16"/>
          <p:cNvSpPr/>
          <p:nvPr/>
        </p:nvSpPr>
        <p:spPr bwMode="auto">
          <a:xfrm>
            <a:off x="0" y="905256"/>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a:t>
            </a:r>
            <a:r>
              <a:rPr lang="en-US" sz="3200" spc="-50" dirty="0" smtClean="0">
                <a:solidFill>
                  <a:schemeClr val="bg1"/>
                </a:solidFill>
                <a:latin typeface="+mj-lt"/>
              </a:rPr>
              <a:t>recover your data</a:t>
            </a:r>
            <a:endParaRPr lang="en-US" sz="3200" spc="-50" dirty="0">
              <a:solidFill>
                <a:schemeClr val="bg1"/>
              </a:solidFill>
              <a:latin typeface="+mj-lt"/>
            </a:endParaRPr>
          </a:p>
        </p:txBody>
      </p:sp>
    </p:spTree>
    <p:extLst>
      <p:ext uri="{BB962C8B-B14F-4D97-AF65-F5344CB8AC3E}">
        <p14:creationId xmlns:p14="http://schemas.microsoft.com/office/powerpoint/2010/main" val="409258003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42" presetClass="path" presetSubtype="0" accel="50000" decel="50000" fill="hold" grpId="0" nodeType="withEffect">
                                  <p:stCondLst>
                                    <p:cond delay="0"/>
                                  </p:stCondLst>
                                  <p:childTnLst>
                                    <p:animMotion origin="layout" path="M 1.32755E-7 -2.5783E-6 L 1.32755E-7 0.21471 " pathEditMode="relative" rAng="0" ptsTypes="AA">
                                      <p:cBhvr>
                                        <p:cTn id="12" dur="1000" fill="hold"/>
                                        <p:tgtEl>
                                          <p:spTgt spid="6"/>
                                        </p:tgtEl>
                                        <p:attrNameLst>
                                          <p:attrName>ppt_x</p:attrName>
                                          <p:attrName>ppt_y</p:attrName>
                                        </p:attrNameLst>
                                      </p:cBhvr>
                                      <p:rCtr x="0" y="10735"/>
                                    </p:animMotion>
                                  </p:childTnLst>
                                </p:cTn>
                              </p:par>
                              <p:par>
                                <p:cTn id="13" presetID="10" presetClass="exit" presetSubtype="0" fill="hold" grpId="0" nodeType="withEffect">
                                  <p:stCondLst>
                                    <p:cond delay="75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ntr" presetSubtype="0" fill="hold" grpId="0"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2"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330223" y="5762606"/>
            <a:ext cx="1840014" cy="448646"/>
            <a:chOff x="1606732" y="2629518"/>
            <a:chExt cx="1840014" cy="448646"/>
          </a:xfrm>
        </p:grpSpPr>
        <p:sp>
          <p:nvSpPr>
            <p:cNvPr id="62" name="Rectangle 61"/>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3" name="Rectangle 6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IT Admin</a:t>
              </a:r>
              <a:endParaRPr lang="en-US" sz="2000" kern="0" dirty="0">
                <a:gradFill>
                  <a:gsLst>
                    <a:gs pos="1250">
                      <a:srgbClr val="FFFFFF"/>
                    </a:gs>
                    <a:gs pos="48000">
                      <a:srgbClr val="FFFFFF"/>
                    </a:gs>
                  </a:gsLst>
                  <a:lin ang="5400000" scaled="0"/>
                </a:gradFill>
              </a:endParaRPr>
            </a:p>
          </p:txBody>
        </p:sp>
      </p:grpSp>
      <p:grpSp>
        <p:nvGrpSpPr>
          <p:cNvPr id="60" name="Group 59"/>
          <p:cNvGrpSpPr/>
          <p:nvPr/>
        </p:nvGrpSpPr>
        <p:grpSpPr>
          <a:xfrm>
            <a:off x="1581332" y="2629518"/>
            <a:ext cx="1840014" cy="448646"/>
            <a:chOff x="1606732" y="2629518"/>
            <a:chExt cx="1840014" cy="448646"/>
          </a:xfrm>
        </p:grpSpPr>
        <p:sp>
          <p:nvSpPr>
            <p:cNvPr id="59" name="Rectangle 58"/>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33" name="Rectangle 3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Developers</a:t>
              </a:r>
              <a:endParaRPr lang="en-US" sz="2000" kern="0" dirty="0">
                <a:gradFill>
                  <a:gsLst>
                    <a:gs pos="1250">
                      <a:srgbClr val="FFFFFF"/>
                    </a:gs>
                    <a:gs pos="48000">
                      <a:srgbClr val="FFFFFF"/>
                    </a:gs>
                  </a:gsLst>
                  <a:lin ang="5400000" scaled="0"/>
                </a:gradFill>
              </a:endParaRPr>
            </a:p>
          </p:txBody>
        </p:sp>
      </p:grpSp>
      <p:grpSp>
        <p:nvGrpSpPr>
          <p:cNvPr id="67" name="Group 66"/>
          <p:cNvGrpSpPr/>
          <p:nvPr/>
        </p:nvGrpSpPr>
        <p:grpSpPr>
          <a:xfrm>
            <a:off x="274639" y="4179009"/>
            <a:ext cx="5943602" cy="2515385"/>
            <a:chOff x="274639" y="4179009"/>
            <a:chExt cx="5943602" cy="2515385"/>
          </a:xfrm>
        </p:grpSpPr>
        <p:sp>
          <p:nvSpPr>
            <p:cNvPr id="52" name="Freeform 18"/>
            <p:cNvSpPr>
              <a:spLocks noEditPoints="1"/>
            </p:cNvSpPr>
            <p:nvPr/>
          </p:nvSpPr>
          <p:spPr bwMode="auto">
            <a:xfrm>
              <a:off x="274639" y="4179009"/>
              <a:ext cx="5943602"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r>
                <a:rPr lang="en-US" dirty="0" smtClean="0">
                  <a:solidFill>
                    <a:schemeClr val="bg1"/>
                  </a:solidFill>
                </a:rPr>
                <a:t>Your Datacenter</a:t>
              </a:r>
              <a:endParaRPr lang="en-US" dirty="0">
                <a:solidFill>
                  <a:schemeClr val="bg1"/>
                </a:solidFill>
              </a:endParaRPr>
            </a:p>
          </p:txBody>
        </p:sp>
        <p:grpSp>
          <p:nvGrpSpPr>
            <p:cNvPr id="65" name="Group 64"/>
            <p:cNvGrpSpPr/>
            <p:nvPr/>
          </p:nvGrpSpPr>
          <p:grpSpPr>
            <a:xfrm>
              <a:off x="2794084" y="4469639"/>
              <a:ext cx="2647041" cy="2017932"/>
              <a:chOff x="2794084" y="4469639"/>
              <a:chExt cx="2647041" cy="2017932"/>
            </a:xfrm>
          </p:grpSpPr>
          <p:sp>
            <p:nvSpPr>
              <p:cNvPr id="18" name="Rounded Rectangle 17"/>
              <p:cNvSpPr/>
              <p:nvPr/>
            </p:nvSpPr>
            <p:spPr bwMode="auto">
              <a:xfrm>
                <a:off x="2794084" y="4469639"/>
                <a:ext cx="2647041"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15" name="Group 14"/>
              <p:cNvGrpSpPr/>
              <p:nvPr/>
            </p:nvGrpSpPr>
            <p:grpSpPr>
              <a:xfrm>
                <a:off x="3128392" y="4694779"/>
                <a:ext cx="2030576" cy="1573112"/>
                <a:chOff x="3180644" y="4680514"/>
                <a:chExt cx="2030576" cy="1573112"/>
              </a:xfrm>
            </p:grpSpPr>
            <p:sp>
              <p:nvSpPr>
                <p:cNvPr id="4" name="Freeform 5"/>
                <p:cNvSpPr>
                  <a:spLocks noEditPoints="1"/>
                </p:cNvSpPr>
                <p:nvPr/>
              </p:nvSpPr>
              <p:spPr bwMode="auto">
                <a:xfrm>
                  <a:off x="31806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noEditPoints="1"/>
                </p:cNvSpPr>
                <p:nvPr/>
              </p:nvSpPr>
              <p:spPr bwMode="auto">
                <a:xfrm>
                  <a:off x="42684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noEditPoints="1"/>
                </p:cNvSpPr>
                <p:nvPr/>
              </p:nvSpPr>
              <p:spPr bwMode="auto">
                <a:xfrm>
                  <a:off x="31806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42684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noEditPoints="1"/>
                </p:cNvSpPr>
                <p:nvPr/>
              </p:nvSpPr>
              <p:spPr bwMode="auto">
                <a:xfrm>
                  <a:off x="31806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42684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57" name="Group 56"/>
          <p:cNvGrpSpPr/>
          <p:nvPr/>
        </p:nvGrpSpPr>
        <p:grpSpPr>
          <a:xfrm>
            <a:off x="3195027" y="1300522"/>
            <a:ext cx="2246098" cy="2246098"/>
            <a:chOff x="3379883" y="1211263"/>
            <a:chExt cx="2246098" cy="2246098"/>
          </a:xfrm>
        </p:grpSpPr>
        <p:sp>
          <p:nvSpPr>
            <p:cNvPr id="54" name="Oval 53"/>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4"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3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0"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1"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2"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3"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4"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48" name="TextBox 47"/>
          <p:cNvSpPr txBox="1"/>
          <p:nvPr/>
        </p:nvSpPr>
        <p:spPr>
          <a:xfrm>
            <a:off x="842392" y="5428339"/>
            <a:ext cx="2017267" cy="849463"/>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a:gradFill>
                  <a:gsLst>
                    <a:gs pos="69027">
                      <a:srgbClr val="FFFFFF"/>
                    </a:gs>
                    <a:gs pos="56000">
                      <a:srgbClr val="FFFFFF"/>
                    </a:gs>
                  </a:gsLst>
                  <a:lin ang="5400000" scaled="0"/>
                </a:gradFill>
                <a:latin typeface="+mn-lt"/>
              </a:rPr>
              <a:t>VMs in </a:t>
            </a:r>
            <a:r>
              <a:rPr lang="en-US" sz="2000" b="0" dirty="0" smtClean="0">
                <a:gradFill>
                  <a:gsLst>
                    <a:gs pos="69027">
                      <a:srgbClr val="FFFFFF"/>
                    </a:gs>
                    <a:gs pos="56000">
                      <a:srgbClr val="FFFFFF"/>
                    </a:gs>
                  </a:gsLst>
                  <a:lin ang="5400000" scaled="0"/>
                </a:gradFill>
                <a:latin typeface="+mn-lt"/>
              </a:rPr>
              <a:t>test/</a:t>
            </a:r>
            <a:r>
              <a:rPr lang="en-US" sz="2000" b="0" dirty="0" err="1">
                <a:gradFill>
                  <a:gsLst>
                    <a:gs pos="69027">
                      <a:srgbClr val="FFFFFF"/>
                    </a:gs>
                    <a:gs pos="56000">
                      <a:srgbClr val="FFFFFF"/>
                    </a:gs>
                  </a:gsLst>
                  <a:lin ang="5400000" scaled="0"/>
                </a:gradFill>
                <a:latin typeface="+mn-lt"/>
              </a:rPr>
              <a:t>d</a:t>
            </a:r>
            <a:r>
              <a:rPr lang="en-US" sz="2000" b="0" dirty="0" err="1" smtClean="0">
                <a:gradFill>
                  <a:gsLst>
                    <a:gs pos="69027">
                      <a:srgbClr val="FFFFFF"/>
                    </a:gs>
                    <a:gs pos="56000">
                      <a:srgbClr val="FFFFFF"/>
                    </a:gs>
                  </a:gsLst>
                  <a:lin ang="5400000" scaled="0"/>
                </a:gradFill>
                <a:latin typeface="+mn-lt"/>
              </a:rPr>
              <a:t>ev</a:t>
            </a:r>
            <a:r>
              <a:rPr lang="en-US" sz="2000" b="0" dirty="0" smtClean="0">
                <a:gradFill>
                  <a:gsLst>
                    <a:gs pos="69027">
                      <a:srgbClr val="FFFFFF"/>
                    </a:gs>
                    <a:gs pos="56000">
                      <a:srgbClr val="FFFFFF"/>
                    </a:gs>
                  </a:gsLst>
                  <a:lin ang="5400000" scaled="0"/>
                </a:gradFill>
                <a:latin typeface="+mn-lt"/>
              </a:rPr>
              <a:t> </a:t>
            </a:r>
            <a:r>
              <a:rPr lang="en-US" sz="2000" b="0" dirty="0">
                <a:gradFill>
                  <a:gsLst>
                    <a:gs pos="69027">
                      <a:srgbClr val="FFFFFF"/>
                    </a:gs>
                    <a:gs pos="56000">
                      <a:srgbClr val="FFFFFF"/>
                    </a:gs>
                  </a:gsLst>
                  <a:lin ang="5400000" scaled="0"/>
                </a:gradFill>
                <a:latin typeface="+mn-lt"/>
              </a:rPr>
              <a:t>environment</a:t>
            </a:r>
          </a:p>
        </p:txBody>
      </p:sp>
      <p:sp>
        <p:nvSpPr>
          <p:cNvPr id="2" name="Title 1"/>
          <p:cNvSpPr>
            <a:spLocks noGrp="1"/>
          </p:cNvSpPr>
          <p:nvPr>
            <p:ph type="title"/>
          </p:nvPr>
        </p:nvSpPr>
        <p:spPr/>
        <p:txBody>
          <a:bodyPr/>
          <a:lstStyle/>
          <a:p>
            <a:r>
              <a:rPr lang="en-US" dirty="0" smtClean="0"/>
              <a:t>Develop, test, run your </a:t>
            </a:r>
            <a:r>
              <a:rPr lang="en-US" dirty="0"/>
              <a:t>a</a:t>
            </a:r>
            <a:r>
              <a:rPr lang="en-US" dirty="0" smtClean="0"/>
              <a:t>pps</a:t>
            </a:r>
            <a:endParaRPr lang="en-US" dirty="0"/>
          </a:p>
        </p:txBody>
      </p:sp>
      <p:sp>
        <p:nvSpPr>
          <p:cNvPr id="36" name="TextBox 35"/>
          <p:cNvSpPr txBox="1"/>
          <p:nvPr/>
        </p:nvSpPr>
        <p:spPr>
          <a:xfrm>
            <a:off x="6507184" y="5093365"/>
            <a:ext cx="1244123"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Provision VMs</a:t>
            </a:r>
          </a:p>
        </p:txBody>
      </p:sp>
      <p:sp>
        <p:nvSpPr>
          <p:cNvPr id="39" name="TextBox 38"/>
          <p:cNvSpPr txBox="1"/>
          <p:nvPr/>
        </p:nvSpPr>
        <p:spPr>
          <a:xfrm>
            <a:off x="1942100" y="3052849"/>
            <a:ext cx="917559"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Use VMs</a:t>
            </a:r>
          </a:p>
        </p:txBody>
      </p:sp>
      <p:cxnSp>
        <p:nvCxnSpPr>
          <p:cNvPr id="47" name="Straight Connector 46"/>
          <p:cNvCxnSpPr/>
          <p:nvPr/>
        </p:nvCxnSpPr>
        <p:spPr>
          <a:xfrm>
            <a:off x="842392" y="6224835"/>
            <a:ext cx="1693440"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2562027" y="6062436"/>
            <a:ext cx="297632" cy="29763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cxnSp>
        <p:nvCxnSpPr>
          <p:cNvPr id="50" name="Straight Arrow Connector 49"/>
          <p:cNvCxnSpPr/>
          <p:nvPr/>
        </p:nvCxnSpPr>
        <p:spPr>
          <a:xfrm flipV="1">
            <a:off x="2794084" y="3083025"/>
            <a:ext cx="0" cy="1052677"/>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332508" y="5494879"/>
            <a:ext cx="1371600"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7833814" y="4291883"/>
            <a:ext cx="2246098" cy="2246098"/>
            <a:chOff x="7833814" y="4291883"/>
            <a:chExt cx="2246098" cy="2246098"/>
          </a:xfrm>
        </p:grpSpPr>
        <p:sp>
          <p:nvSpPr>
            <p:cNvPr id="55" name="Oval 54"/>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 name="Group 2"/>
            <p:cNvGrpSpPr/>
            <p:nvPr/>
          </p:nvGrpSpPr>
          <p:grpSpPr>
            <a:xfrm>
              <a:off x="8658828" y="4582427"/>
              <a:ext cx="596070" cy="1665010"/>
              <a:chOff x="8164721" y="700282"/>
              <a:chExt cx="151053" cy="421938"/>
            </a:xfrm>
          </p:grpSpPr>
          <p:sp>
            <p:nvSpPr>
              <p:cNvPr id="45"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3" name="TextBox 52"/>
          <p:cNvSpPr txBox="1"/>
          <p:nvPr/>
        </p:nvSpPr>
        <p:spPr>
          <a:xfrm>
            <a:off x="6730204" y="1981677"/>
            <a:ext cx="5584870" cy="220813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00"/>
              </a:spcAft>
            </a:pPr>
            <a:r>
              <a:rPr lang="en-US" sz="2000" spc="-49" dirty="0">
                <a:gradFill>
                  <a:gsLst>
                    <a:gs pos="2917">
                      <a:schemeClr val="tx1"/>
                    </a:gs>
                    <a:gs pos="30000">
                      <a:schemeClr val="tx1"/>
                    </a:gs>
                  </a:gsLst>
                  <a:lin ang="5400000" scaled="0"/>
                </a:gradFill>
              </a:rPr>
              <a:t>Limited hardware </a:t>
            </a:r>
            <a:r>
              <a:rPr lang="en-US" sz="2000" spc="-49" dirty="0" smtClean="0">
                <a:gradFill>
                  <a:gsLst>
                    <a:gs pos="2917">
                      <a:schemeClr val="tx1"/>
                    </a:gs>
                    <a:gs pos="30000">
                      <a:schemeClr val="tx1"/>
                    </a:gs>
                  </a:gsLst>
                  <a:lin ang="5400000" scaled="0"/>
                </a:gradFill>
              </a:rPr>
              <a:t>budget</a:t>
            </a:r>
          </a:p>
          <a:p>
            <a:pPr>
              <a:lnSpc>
                <a:spcPct val="90000"/>
              </a:lnSpc>
              <a:spcAft>
                <a:spcPts val="400"/>
              </a:spcAft>
            </a:pPr>
            <a:r>
              <a:rPr lang="en-US" sz="2000" spc="-49" dirty="0" smtClean="0">
                <a:gradFill>
                  <a:gsLst>
                    <a:gs pos="2917">
                      <a:schemeClr val="tx1"/>
                    </a:gs>
                    <a:gs pos="30000">
                      <a:schemeClr val="tx1"/>
                    </a:gs>
                  </a:gsLst>
                  <a:lin ang="5400000" scaled="0"/>
                </a:gradFill>
              </a:rPr>
              <a:t>Limited software licensing</a:t>
            </a:r>
          </a:p>
          <a:p>
            <a:pPr>
              <a:lnSpc>
                <a:spcPct val="90000"/>
              </a:lnSpc>
              <a:spcAft>
                <a:spcPts val="400"/>
              </a:spcAft>
            </a:pPr>
            <a:r>
              <a:rPr lang="en-US" sz="2000" spc="-49" dirty="0">
                <a:gradFill>
                  <a:gsLst>
                    <a:gs pos="2917">
                      <a:schemeClr val="tx1"/>
                    </a:gs>
                    <a:gs pos="30000">
                      <a:schemeClr val="tx1"/>
                    </a:gs>
                  </a:gsLst>
                  <a:lin ang="5400000" scaled="0"/>
                </a:gradFill>
              </a:rPr>
              <a:t>Resource contention </a:t>
            </a:r>
            <a:r>
              <a:rPr lang="en-US" sz="2000" spc="-49" dirty="0" smtClean="0">
                <a:gradFill>
                  <a:gsLst>
                    <a:gs pos="2917">
                      <a:schemeClr val="tx1"/>
                    </a:gs>
                    <a:gs pos="30000">
                      <a:schemeClr val="tx1"/>
                    </a:gs>
                  </a:gsLst>
                  <a:lin ang="5400000" scaled="0"/>
                </a:gradFill>
              </a:rPr>
              <a:t>with VMs</a:t>
            </a:r>
            <a:endParaRPr lang="en-US" sz="2000" spc="-49" dirty="0">
              <a:gradFill>
                <a:gsLst>
                  <a:gs pos="2917">
                    <a:schemeClr val="tx1"/>
                  </a:gs>
                  <a:gs pos="30000">
                    <a:schemeClr val="tx1"/>
                  </a:gs>
                </a:gsLst>
                <a:lin ang="5400000" scaled="0"/>
              </a:gradFill>
            </a:endParaRPr>
          </a:p>
          <a:p>
            <a:pPr>
              <a:lnSpc>
                <a:spcPct val="90000"/>
              </a:lnSpc>
              <a:spcAft>
                <a:spcPts val="400"/>
              </a:spcAft>
            </a:pPr>
            <a:r>
              <a:rPr lang="en-US" sz="2000" spc="-49" dirty="0" smtClean="0">
                <a:gradFill>
                  <a:gsLst>
                    <a:gs pos="2917">
                      <a:schemeClr val="tx1"/>
                    </a:gs>
                    <a:gs pos="30000">
                      <a:schemeClr val="tx1"/>
                    </a:gs>
                  </a:gsLst>
                  <a:lin ang="5400000" scaled="0"/>
                </a:gradFill>
              </a:rPr>
              <a:t>Compromised developer agility</a:t>
            </a:r>
          </a:p>
          <a:p>
            <a:pPr>
              <a:lnSpc>
                <a:spcPct val="90000"/>
              </a:lnSpc>
              <a:spcAft>
                <a:spcPts val="400"/>
              </a:spcAft>
            </a:pPr>
            <a:r>
              <a:rPr lang="en-US" sz="2000" spc="-49" dirty="0" smtClean="0">
                <a:gradFill>
                  <a:gsLst>
                    <a:gs pos="2917">
                      <a:schemeClr val="tx1"/>
                    </a:gs>
                    <a:gs pos="30000">
                      <a:schemeClr val="tx1"/>
                    </a:gs>
                  </a:gsLst>
                  <a:lin ang="5400000" scaled="0"/>
                </a:gradFill>
              </a:rPr>
              <a:t>Realistic </a:t>
            </a:r>
            <a:r>
              <a:rPr lang="en-US" sz="2000" spc="-49" dirty="0">
                <a:gradFill>
                  <a:gsLst>
                    <a:gs pos="2917">
                      <a:schemeClr val="tx1"/>
                    </a:gs>
                    <a:gs pos="30000">
                      <a:schemeClr val="tx1"/>
                    </a:gs>
                  </a:gsLst>
                  <a:lin ang="5400000" scaled="0"/>
                </a:gradFill>
              </a:rPr>
              <a:t>scale tests often </a:t>
            </a:r>
            <a:r>
              <a:rPr lang="en-US" sz="2000" spc="-49" dirty="0" smtClean="0">
                <a:gradFill>
                  <a:gsLst>
                    <a:gs pos="2917">
                      <a:schemeClr val="tx1"/>
                    </a:gs>
                    <a:gs pos="30000">
                      <a:schemeClr val="tx1"/>
                    </a:gs>
                  </a:gsLst>
                  <a:lin ang="5400000" scaled="0"/>
                </a:gradFill>
              </a:rPr>
              <a:t>challenging</a:t>
            </a:r>
          </a:p>
          <a:p>
            <a:pPr>
              <a:lnSpc>
                <a:spcPct val="90000"/>
              </a:lnSpc>
              <a:spcAft>
                <a:spcPts val="400"/>
              </a:spcAft>
            </a:pPr>
            <a:endParaRPr lang="en-US" sz="2000" spc="-49" dirty="0">
              <a:gradFill>
                <a:gsLst>
                  <a:gs pos="2917">
                    <a:schemeClr val="tx1"/>
                  </a:gs>
                  <a:gs pos="30000">
                    <a:schemeClr val="tx1"/>
                  </a:gs>
                </a:gsLst>
                <a:lin ang="5400000" scaled="0"/>
              </a:gradFill>
            </a:endParaRPr>
          </a:p>
        </p:txBody>
      </p:sp>
      <p:sp>
        <p:nvSpPr>
          <p:cNvPr id="56" name="TextBox 55"/>
          <p:cNvSpPr txBox="1"/>
          <p:nvPr/>
        </p:nvSpPr>
        <p:spPr>
          <a:xfrm>
            <a:off x="6686483" y="1579101"/>
            <a:ext cx="6217636"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2400" b="1" spc="-50" dirty="0" smtClean="0">
                <a:gradFill>
                  <a:gsLst>
                    <a:gs pos="2917">
                      <a:schemeClr val="tx2"/>
                    </a:gs>
                    <a:gs pos="30000">
                      <a:schemeClr val="tx2"/>
                    </a:gs>
                  </a:gsLst>
                  <a:lin ang="5400000" scaled="0"/>
                </a:gradFill>
                <a:latin typeface="+mj-lt"/>
              </a:rPr>
              <a:t>Test and development on-premises</a:t>
            </a:r>
            <a:endParaRPr lang="en-US" sz="2400" b="1"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409486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250" fill="hold"/>
                                        <p:tgtEl>
                                          <p:spTgt spid="57"/>
                                        </p:tgtEl>
                                        <p:attrNameLst>
                                          <p:attrName>ppt_w</p:attrName>
                                        </p:attrNameLst>
                                      </p:cBhvr>
                                      <p:tavLst>
                                        <p:tav tm="0">
                                          <p:val>
                                            <p:fltVal val="0"/>
                                          </p:val>
                                        </p:tav>
                                        <p:tav tm="100000">
                                          <p:val>
                                            <p:strVal val="#ppt_w"/>
                                          </p:val>
                                        </p:tav>
                                      </p:tavLst>
                                    </p:anim>
                                    <p:anim calcmode="lin" valueType="num">
                                      <p:cBhvr>
                                        <p:cTn id="8" dur="250" fill="hold"/>
                                        <p:tgtEl>
                                          <p:spTgt spid="57"/>
                                        </p:tgtEl>
                                        <p:attrNameLst>
                                          <p:attrName>ppt_h</p:attrName>
                                        </p:attrNameLst>
                                      </p:cBhvr>
                                      <p:tavLst>
                                        <p:tav tm="0">
                                          <p:val>
                                            <p:fltVal val="0"/>
                                          </p:val>
                                        </p:tav>
                                        <p:tav tm="100000">
                                          <p:val>
                                            <p:strVal val="#ppt_h"/>
                                          </p:val>
                                        </p:tav>
                                      </p:tavLst>
                                    </p:anim>
                                    <p:animEffect transition="in" filter="fade">
                                      <p:cBhvr>
                                        <p:cTn id="9" dur="250"/>
                                        <p:tgtEl>
                                          <p:spTgt spid="57"/>
                                        </p:tgtEl>
                                      </p:cBhvr>
                                    </p:animEffect>
                                  </p:childTnLst>
                                </p:cTn>
                              </p:par>
                              <p:par>
                                <p:cTn id="10" presetID="6" presetClass="emph" presetSubtype="0" decel="100000" fill="hold" nodeType="withEffect">
                                  <p:stCondLst>
                                    <p:cond delay="200"/>
                                  </p:stCondLst>
                                  <p:childTnLst>
                                    <p:animScale>
                                      <p:cBhvr>
                                        <p:cTn id="11" dur="250" fill="hold"/>
                                        <p:tgtEl>
                                          <p:spTgt spid="57"/>
                                        </p:tgtEl>
                                      </p:cBhvr>
                                      <p:by x="110000" y="110000"/>
                                    </p:animScale>
                                  </p:childTnLst>
                                </p:cTn>
                              </p:par>
                              <p:par>
                                <p:cTn id="12" presetID="6" presetClass="emph" presetSubtype="0" decel="100000" fill="hold" nodeType="withEffect">
                                  <p:stCondLst>
                                    <p:cond delay="300"/>
                                  </p:stCondLst>
                                  <p:childTnLst>
                                    <p:animScale>
                                      <p:cBhvr>
                                        <p:cTn id="13" dur="250" fill="hold"/>
                                        <p:tgtEl>
                                          <p:spTgt spid="57"/>
                                        </p:tgtEl>
                                      </p:cBhvr>
                                      <p:by x="91000" y="91000"/>
                                    </p:animScale>
                                  </p:childTnLst>
                                </p:cTn>
                              </p:par>
                              <p:par>
                                <p:cTn id="14" presetID="10" presetClass="entr" presetSubtype="0" fill="hold"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600"/>
                                        <p:tgtEl>
                                          <p:spTgt spid="60"/>
                                        </p:tgtEl>
                                      </p:cBhvr>
                                    </p:animEffect>
                                  </p:childTnLst>
                                </p:cTn>
                              </p:par>
                              <p:par>
                                <p:cTn id="17" presetID="35" presetClass="path" presetSubtype="0" decel="100000" fill="hold" nodeType="withEffect">
                                  <p:stCondLst>
                                    <p:cond delay="100"/>
                                  </p:stCondLst>
                                  <p:childTnLst>
                                    <p:animMotion origin="layout" path="M 0.08769 -0.0009 L 3.28057E-6 0.00023 " pathEditMode="relative" rAng="0" ptsTypes="AA">
                                      <p:cBhvr>
                                        <p:cTn id="18" dur="800" fill="hold"/>
                                        <p:tgtEl>
                                          <p:spTgt spid="60"/>
                                        </p:tgtEl>
                                        <p:attrNameLst>
                                          <p:attrName>ppt_x</p:attrName>
                                          <p:attrName>ppt_y</p:attrName>
                                        </p:attrNameLst>
                                      </p:cBhvr>
                                      <p:rCtr x="-4391" y="45"/>
                                    </p:animMotion>
                                  </p:childTnLst>
                                </p:cTn>
                              </p:par>
                            </p:childTnLst>
                          </p:cTn>
                        </p:par>
                        <p:par>
                          <p:cTn id="19" fill="hold">
                            <p:stCondLst>
                              <p:cond delay="900"/>
                            </p:stCondLst>
                            <p:childTnLst>
                              <p:par>
                                <p:cTn id="20" presetID="53" presetClass="entr" presetSubtype="16"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250" fill="hold"/>
                                        <p:tgtEl>
                                          <p:spTgt spid="66"/>
                                        </p:tgtEl>
                                        <p:attrNameLst>
                                          <p:attrName>ppt_w</p:attrName>
                                        </p:attrNameLst>
                                      </p:cBhvr>
                                      <p:tavLst>
                                        <p:tav tm="0">
                                          <p:val>
                                            <p:fltVal val="0"/>
                                          </p:val>
                                        </p:tav>
                                        <p:tav tm="100000">
                                          <p:val>
                                            <p:strVal val="#ppt_w"/>
                                          </p:val>
                                        </p:tav>
                                      </p:tavLst>
                                    </p:anim>
                                    <p:anim calcmode="lin" valueType="num">
                                      <p:cBhvr>
                                        <p:cTn id="23" dur="250" fill="hold"/>
                                        <p:tgtEl>
                                          <p:spTgt spid="66"/>
                                        </p:tgtEl>
                                        <p:attrNameLst>
                                          <p:attrName>ppt_h</p:attrName>
                                        </p:attrNameLst>
                                      </p:cBhvr>
                                      <p:tavLst>
                                        <p:tav tm="0">
                                          <p:val>
                                            <p:fltVal val="0"/>
                                          </p:val>
                                        </p:tav>
                                        <p:tav tm="100000">
                                          <p:val>
                                            <p:strVal val="#ppt_h"/>
                                          </p:val>
                                        </p:tav>
                                      </p:tavLst>
                                    </p:anim>
                                    <p:animEffect transition="in" filter="fade">
                                      <p:cBhvr>
                                        <p:cTn id="24" dur="250"/>
                                        <p:tgtEl>
                                          <p:spTgt spid="66"/>
                                        </p:tgtEl>
                                      </p:cBhvr>
                                    </p:animEffect>
                                  </p:childTnLst>
                                </p:cTn>
                              </p:par>
                              <p:par>
                                <p:cTn id="25" presetID="6" presetClass="emph" presetSubtype="0" decel="100000" fill="hold" nodeType="withEffect">
                                  <p:stCondLst>
                                    <p:cond delay="200"/>
                                  </p:stCondLst>
                                  <p:childTnLst>
                                    <p:animScale>
                                      <p:cBhvr>
                                        <p:cTn id="26" dur="250" fill="hold"/>
                                        <p:tgtEl>
                                          <p:spTgt spid="66"/>
                                        </p:tgtEl>
                                      </p:cBhvr>
                                      <p:by x="110000" y="110000"/>
                                    </p:animScale>
                                  </p:childTnLst>
                                </p:cTn>
                              </p:par>
                              <p:par>
                                <p:cTn id="27" presetID="6" presetClass="emph" presetSubtype="0" decel="100000" fill="hold" nodeType="withEffect">
                                  <p:stCondLst>
                                    <p:cond delay="300"/>
                                  </p:stCondLst>
                                  <p:childTnLst>
                                    <p:animScale>
                                      <p:cBhvr>
                                        <p:cTn id="28" dur="250" fill="hold"/>
                                        <p:tgtEl>
                                          <p:spTgt spid="66"/>
                                        </p:tgtEl>
                                      </p:cBhvr>
                                      <p:by x="91000" y="91000"/>
                                    </p:animScale>
                                  </p:childTnLst>
                                </p:cTn>
                              </p:par>
                              <p:par>
                                <p:cTn id="29" presetID="10" presetClass="entr" presetSubtype="0" fill="hold" nodeType="withEffect">
                                  <p:stCondLst>
                                    <p:cond delay="30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600"/>
                                        <p:tgtEl>
                                          <p:spTgt spid="61"/>
                                        </p:tgtEl>
                                      </p:cBhvr>
                                    </p:animEffect>
                                  </p:childTnLst>
                                </p:cTn>
                              </p:par>
                              <p:par>
                                <p:cTn id="32" presetID="35" presetClass="path" presetSubtype="0" decel="100000" fill="hold" nodeType="withEffect">
                                  <p:stCondLst>
                                    <p:cond delay="100"/>
                                  </p:stCondLst>
                                  <p:childTnLst>
                                    <p:animMotion origin="layout" path="M 0.08769 -0.0009 L 3.28057E-6 0.00023 " pathEditMode="relative" rAng="0" ptsTypes="AA">
                                      <p:cBhvr>
                                        <p:cTn id="33" dur="800" fill="hold"/>
                                        <p:tgtEl>
                                          <p:spTgt spid="61"/>
                                        </p:tgtEl>
                                        <p:attrNameLst>
                                          <p:attrName>ppt_x</p:attrName>
                                          <p:attrName>ppt_y</p:attrName>
                                        </p:attrNameLst>
                                      </p:cBhvr>
                                      <p:rCtr x="-4391" y="45"/>
                                    </p:animMotion>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250" fill="hold"/>
                                        <p:tgtEl>
                                          <p:spTgt spid="67"/>
                                        </p:tgtEl>
                                        <p:attrNameLst>
                                          <p:attrName>ppt_w</p:attrName>
                                        </p:attrNameLst>
                                      </p:cBhvr>
                                      <p:tavLst>
                                        <p:tav tm="0">
                                          <p:val>
                                            <p:fltVal val="0"/>
                                          </p:val>
                                        </p:tav>
                                        <p:tav tm="100000">
                                          <p:val>
                                            <p:strVal val="#ppt_w"/>
                                          </p:val>
                                        </p:tav>
                                      </p:tavLst>
                                    </p:anim>
                                    <p:anim calcmode="lin" valueType="num">
                                      <p:cBhvr>
                                        <p:cTn id="38" dur="250" fill="hold"/>
                                        <p:tgtEl>
                                          <p:spTgt spid="67"/>
                                        </p:tgtEl>
                                        <p:attrNameLst>
                                          <p:attrName>ppt_h</p:attrName>
                                        </p:attrNameLst>
                                      </p:cBhvr>
                                      <p:tavLst>
                                        <p:tav tm="0">
                                          <p:val>
                                            <p:fltVal val="0"/>
                                          </p:val>
                                        </p:tav>
                                        <p:tav tm="100000">
                                          <p:val>
                                            <p:strVal val="#ppt_h"/>
                                          </p:val>
                                        </p:tav>
                                      </p:tavLst>
                                    </p:anim>
                                    <p:animEffect transition="in" filter="fade">
                                      <p:cBhvr>
                                        <p:cTn id="39" dur="250"/>
                                        <p:tgtEl>
                                          <p:spTgt spid="67"/>
                                        </p:tgtEl>
                                      </p:cBhvr>
                                    </p:animEffect>
                                  </p:childTnLst>
                                </p:cTn>
                              </p:par>
                              <p:par>
                                <p:cTn id="40" presetID="6" presetClass="emph" presetSubtype="0" decel="100000" fill="hold" nodeType="withEffect">
                                  <p:stCondLst>
                                    <p:cond delay="200"/>
                                  </p:stCondLst>
                                  <p:childTnLst>
                                    <p:animScale>
                                      <p:cBhvr>
                                        <p:cTn id="41" dur="250" fill="hold"/>
                                        <p:tgtEl>
                                          <p:spTgt spid="67"/>
                                        </p:tgtEl>
                                      </p:cBhvr>
                                      <p:by x="110000" y="110000"/>
                                    </p:animScale>
                                  </p:childTnLst>
                                </p:cTn>
                              </p:par>
                              <p:par>
                                <p:cTn id="42" presetID="6" presetClass="emph" presetSubtype="0" decel="100000" fill="hold" nodeType="withEffect">
                                  <p:stCondLst>
                                    <p:cond delay="300"/>
                                  </p:stCondLst>
                                  <p:childTnLst>
                                    <p:animScale>
                                      <p:cBhvr>
                                        <p:cTn id="43" dur="250" fill="hold"/>
                                        <p:tgtEl>
                                          <p:spTgt spid="67"/>
                                        </p:tgtEl>
                                      </p:cBhvr>
                                      <p:by x="91000" y="91000"/>
                                    </p:animScale>
                                  </p:childTnLst>
                                </p:cTn>
                              </p:par>
                              <p:par>
                                <p:cTn id="44" presetID="22" presetClass="entr" presetSubtype="2" fill="hold" nodeType="withEffect">
                                  <p:stCondLst>
                                    <p:cond delay="30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750"/>
                                        <p:tgtEl>
                                          <p:spTgt spid="47"/>
                                        </p:tgtEl>
                                      </p:cBhvr>
                                    </p:animEffect>
                                  </p:childTnLst>
                                </p:cTn>
                              </p:par>
                              <p:par>
                                <p:cTn id="47" presetID="10" presetClass="entr" presetSubtype="0" fill="hold" grpId="0" nodeType="withEffect">
                                  <p:stCondLst>
                                    <p:cond delay="3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600"/>
                                        <p:tgtEl>
                                          <p:spTgt spid="48"/>
                                        </p:tgtEl>
                                      </p:cBhvr>
                                    </p:animEffect>
                                  </p:childTnLst>
                                </p:cTn>
                              </p:par>
                              <p:par>
                                <p:cTn id="50" presetID="35" presetClass="path" presetSubtype="0" decel="100000" fill="hold" grpId="1" nodeType="withEffect">
                                  <p:stCondLst>
                                    <p:cond delay="100"/>
                                  </p:stCondLst>
                                  <p:childTnLst>
                                    <p:animMotion origin="layout" path="M -0.05552 0.00023 L -2.67807E-6 0.00023 " pathEditMode="relative" rAng="0" ptsTypes="AA">
                                      <p:cBhvr>
                                        <p:cTn id="51" dur="800" fill="hold"/>
                                        <p:tgtEl>
                                          <p:spTgt spid="48"/>
                                        </p:tgtEl>
                                        <p:attrNameLst>
                                          <p:attrName>ppt_x</p:attrName>
                                          <p:attrName>ppt_y</p:attrName>
                                        </p:attrNameLst>
                                      </p:cBhvr>
                                      <p:rCtr x="2770" y="0"/>
                                    </p:animMotion>
                                  </p:childTnLst>
                                </p:cTn>
                              </p:par>
                              <p:par>
                                <p:cTn id="52" presetID="10" presetClass="entr" presetSubtype="0" fill="hold" grpId="0" nodeType="withEffect">
                                  <p:stCondLst>
                                    <p:cond delay="25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2850"/>
                            </p:stCondLst>
                            <p:childTnLst>
                              <p:par>
                                <p:cTn id="56" presetID="22" presetClass="entr" presetSubtype="1"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up)">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22" presetClass="entr" presetSubtype="2"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right)">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600"/>
                                        <p:tgtEl>
                                          <p:spTgt spid="56"/>
                                        </p:tgtEl>
                                      </p:cBhvr>
                                    </p:animEffect>
                                  </p:childTnLst>
                                </p:cTn>
                              </p:par>
                              <p:par>
                                <p:cTn id="71" presetID="35" presetClass="path" presetSubtype="0" decel="100000" fill="hold" grpId="1" nodeType="withEffect">
                                  <p:stCondLst>
                                    <p:cond delay="100"/>
                                  </p:stCondLst>
                                  <p:childTnLst>
                                    <p:animMotion origin="layout" path="M -0.05552 0.00022 L -3.65586E-6 0.00022 " pathEditMode="relative" rAng="0" ptsTypes="AA">
                                      <p:cBhvr>
                                        <p:cTn id="72" dur="800" fill="hold"/>
                                        <p:tgtEl>
                                          <p:spTgt spid="56"/>
                                        </p:tgtEl>
                                        <p:attrNameLst>
                                          <p:attrName>ppt_x</p:attrName>
                                          <p:attrName>ppt_y</p:attrName>
                                        </p:attrNameLst>
                                      </p:cBhvr>
                                      <p:rCtr x="2770" y="0"/>
                                    </p:animMotion>
                                  </p:childTnLst>
                                </p:cTn>
                              </p:par>
                            </p:childTnLst>
                          </p:cTn>
                        </p:par>
                        <p:par>
                          <p:cTn id="73" fill="hold">
                            <p:stCondLst>
                              <p:cond delay="3750"/>
                            </p:stCondLst>
                            <p:childTnLst>
                              <p:par>
                                <p:cTn id="74" presetID="10" presetClass="entr" presetSubtype="0" fill="hold" grpId="0"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36" grpId="0"/>
      <p:bldP spid="39" grpId="0"/>
      <p:bldP spid="49" grpId="0" animBg="1"/>
      <p:bldP spid="53" grpId="0"/>
      <p:bldP spid="56" grpId="0"/>
      <p:bldP spid="5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581332" y="2629518"/>
            <a:ext cx="1840014" cy="448646"/>
            <a:chOff x="1606732" y="2629518"/>
            <a:chExt cx="1840014" cy="448646"/>
          </a:xfrm>
        </p:grpSpPr>
        <p:sp>
          <p:nvSpPr>
            <p:cNvPr id="64" name="Rectangle 63"/>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5" name="Rectangle 64"/>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Developers</a:t>
              </a:r>
              <a:endParaRPr lang="en-US" sz="2000" kern="0" dirty="0">
                <a:gradFill>
                  <a:gsLst>
                    <a:gs pos="1250">
                      <a:srgbClr val="FFFFFF"/>
                    </a:gs>
                    <a:gs pos="48000">
                      <a:srgbClr val="FFFFFF"/>
                    </a:gs>
                  </a:gsLst>
                  <a:lin ang="5400000" scaled="0"/>
                </a:gradFill>
              </a:endParaRPr>
            </a:p>
          </p:txBody>
        </p:sp>
      </p:grpSp>
      <p:grpSp>
        <p:nvGrpSpPr>
          <p:cNvPr id="70" name="Group 69"/>
          <p:cNvGrpSpPr/>
          <p:nvPr/>
        </p:nvGrpSpPr>
        <p:grpSpPr>
          <a:xfrm>
            <a:off x="6330223" y="5762606"/>
            <a:ext cx="1840014" cy="448646"/>
            <a:chOff x="1606732" y="2629518"/>
            <a:chExt cx="1840014" cy="448646"/>
          </a:xfrm>
        </p:grpSpPr>
        <p:sp>
          <p:nvSpPr>
            <p:cNvPr id="71" name="Rectangle 70"/>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72" name="Rectangle 71"/>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IT Admin</a:t>
              </a:r>
              <a:endParaRPr lang="en-US" sz="2000" kern="0" dirty="0">
                <a:gradFill>
                  <a:gsLst>
                    <a:gs pos="1250">
                      <a:srgbClr val="FFFFFF"/>
                    </a:gs>
                    <a:gs pos="48000">
                      <a:srgbClr val="FFFFFF"/>
                    </a:gs>
                  </a:gsLst>
                  <a:lin ang="5400000" scaled="0"/>
                </a:gradFill>
              </a:endParaRPr>
            </a:p>
          </p:txBody>
        </p:sp>
      </p:grpSp>
      <p:sp>
        <p:nvSpPr>
          <p:cNvPr id="2" name="Title 1"/>
          <p:cNvSpPr>
            <a:spLocks noGrp="1"/>
          </p:cNvSpPr>
          <p:nvPr>
            <p:ph type="title"/>
          </p:nvPr>
        </p:nvSpPr>
        <p:spPr>
          <a:xfrm>
            <a:off x="274638" y="292082"/>
            <a:ext cx="11375536" cy="932563"/>
          </a:xfrm>
        </p:spPr>
        <p:txBody>
          <a:bodyPr/>
          <a:lstStyle/>
          <a:p>
            <a:r>
              <a:rPr lang="en-US" dirty="0" smtClean="0"/>
              <a:t>Develop, test, run your </a:t>
            </a:r>
            <a:r>
              <a:rPr lang="en-US" dirty="0"/>
              <a:t>a</a:t>
            </a:r>
            <a:r>
              <a:rPr lang="en-US" dirty="0" smtClean="0"/>
              <a:t>pps</a:t>
            </a:r>
            <a:endParaRPr lang="en-US" dirty="0"/>
          </a:p>
        </p:txBody>
      </p:sp>
      <p:sp>
        <p:nvSpPr>
          <p:cNvPr id="40" name="TextBox 39"/>
          <p:cNvSpPr txBox="1"/>
          <p:nvPr/>
        </p:nvSpPr>
        <p:spPr>
          <a:xfrm>
            <a:off x="516373" y="4231497"/>
            <a:ext cx="5626001" cy="2213939"/>
          </a:xfrm>
          <a:prstGeom prst="rect">
            <a:avLst/>
          </a:prstGeom>
          <a:noFill/>
        </p:spPr>
        <p:txBody>
          <a:bodyPr wrap="square" lIns="182880" tIns="146304" rIns="182880" bIns="146304" rtlCol="0">
            <a:spAutoFit/>
          </a:bodyPr>
          <a:lstStyle/>
          <a:p>
            <a:pPr defTabSz="914400">
              <a:lnSpc>
                <a:spcPct val="90000"/>
              </a:lnSpc>
              <a:spcAft>
                <a:spcPts val="400"/>
              </a:spcAft>
            </a:pPr>
            <a:r>
              <a:rPr lang="en-US" sz="2000" spc="-49" dirty="0">
                <a:gradFill>
                  <a:gsLst>
                    <a:gs pos="2917">
                      <a:schemeClr val="tx1"/>
                    </a:gs>
                    <a:gs pos="30000">
                      <a:schemeClr val="tx1"/>
                    </a:gs>
                  </a:gsLst>
                  <a:lin ang="5400000" scaled="0"/>
                </a:gradFill>
              </a:rPr>
              <a:t>Cost effective (pay for what you use)</a:t>
            </a:r>
          </a:p>
          <a:p>
            <a:pPr defTabSz="914400">
              <a:lnSpc>
                <a:spcPct val="90000"/>
              </a:lnSpc>
              <a:spcAft>
                <a:spcPts val="400"/>
              </a:spcAft>
            </a:pPr>
            <a:r>
              <a:rPr lang="en-US" sz="2000" spc="-49" dirty="0">
                <a:gradFill>
                  <a:gsLst>
                    <a:gs pos="2917">
                      <a:schemeClr val="tx1"/>
                    </a:gs>
                    <a:gs pos="30000">
                      <a:schemeClr val="tx1"/>
                    </a:gs>
                  </a:gsLst>
                  <a:lin ang="5400000" scaled="0"/>
                </a:gradFill>
              </a:rPr>
              <a:t>Improved developer agility with platform services</a:t>
            </a:r>
          </a:p>
          <a:p>
            <a:pPr defTabSz="914400">
              <a:lnSpc>
                <a:spcPct val="90000"/>
              </a:lnSpc>
              <a:spcAft>
                <a:spcPts val="400"/>
              </a:spcAft>
            </a:pPr>
            <a:r>
              <a:rPr lang="en-US" sz="2000" spc="-49" dirty="0">
                <a:gradFill>
                  <a:gsLst>
                    <a:gs pos="2917">
                      <a:schemeClr val="tx1"/>
                    </a:gs>
                    <a:gs pos="30000">
                      <a:schemeClr val="tx1"/>
                    </a:gs>
                  </a:gsLst>
                  <a:lin ang="5400000" scaled="0"/>
                </a:gradFill>
              </a:rPr>
              <a:t>Ready to use gallery of images</a:t>
            </a:r>
          </a:p>
          <a:p>
            <a:pPr defTabSz="914400">
              <a:lnSpc>
                <a:spcPct val="90000"/>
              </a:lnSpc>
              <a:spcAft>
                <a:spcPts val="400"/>
              </a:spcAft>
            </a:pPr>
            <a:r>
              <a:rPr lang="en-US" sz="2000" spc="-49" dirty="0">
                <a:gradFill>
                  <a:gsLst>
                    <a:gs pos="2917">
                      <a:schemeClr val="tx1"/>
                    </a:gs>
                    <a:gs pos="30000">
                      <a:schemeClr val="tx1"/>
                    </a:gs>
                  </a:gsLst>
                  <a:lin ang="5400000" scaled="0"/>
                </a:gradFill>
              </a:rPr>
              <a:t>Ship tested in realistic scale scenarios</a:t>
            </a:r>
          </a:p>
          <a:p>
            <a:pPr defTabSz="914400">
              <a:lnSpc>
                <a:spcPct val="90000"/>
              </a:lnSpc>
              <a:spcAft>
                <a:spcPts val="400"/>
              </a:spcAft>
            </a:pPr>
            <a:r>
              <a:rPr lang="en-US" sz="2000" spc="-49" dirty="0">
                <a:gradFill>
                  <a:gsLst>
                    <a:gs pos="2917">
                      <a:schemeClr val="tx1"/>
                    </a:gs>
                    <a:gs pos="30000">
                      <a:schemeClr val="tx1"/>
                    </a:gs>
                  </a:gsLst>
                  <a:lin ang="5400000" scaled="0"/>
                </a:gradFill>
              </a:rPr>
              <a:t>Use existing development tools &amp; languages</a:t>
            </a:r>
          </a:p>
          <a:p>
            <a:pPr defTabSz="914400">
              <a:lnSpc>
                <a:spcPct val="90000"/>
              </a:lnSpc>
              <a:spcAft>
                <a:spcPts val="400"/>
              </a:spcAft>
            </a:pPr>
            <a:r>
              <a:rPr lang="en-US" sz="2000" spc="-49" dirty="0">
                <a:gradFill>
                  <a:gsLst>
                    <a:gs pos="2917">
                      <a:schemeClr val="tx1"/>
                    </a:gs>
                    <a:gs pos="30000">
                      <a:schemeClr val="tx1"/>
                    </a:gs>
                  </a:gsLst>
                  <a:lin ang="5400000" scaled="0"/>
                </a:gradFill>
              </a:rPr>
              <a:t>Access on-premise resources if necessary</a:t>
            </a:r>
          </a:p>
        </p:txBody>
      </p:sp>
      <p:sp>
        <p:nvSpPr>
          <p:cNvPr id="41" name="TextBox 40"/>
          <p:cNvSpPr txBox="1"/>
          <p:nvPr/>
        </p:nvSpPr>
        <p:spPr>
          <a:xfrm>
            <a:off x="492083" y="3781401"/>
            <a:ext cx="6217636"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2400" b="1" spc="-50" dirty="0">
                <a:gradFill>
                  <a:gsLst>
                    <a:gs pos="2917">
                      <a:schemeClr val="tx2"/>
                    </a:gs>
                    <a:gs pos="30000">
                      <a:schemeClr val="tx2"/>
                    </a:gs>
                  </a:gsLst>
                  <a:lin ang="5400000" scaled="0"/>
                </a:gradFill>
                <a:latin typeface="+mj-lt"/>
              </a:rPr>
              <a:t>Test </a:t>
            </a:r>
            <a:r>
              <a:rPr lang="en-US" sz="2400" b="1" spc="-50" dirty="0" smtClean="0">
                <a:gradFill>
                  <a:gsLst>
                    <a:gs pos="2917">
                      <a:schemeClr val="tx2"/>
                    </a:gs>
                    <a:gs pos="30000">
                      <a:schemeClr val="tx2"/>
                    </a:gs>
                  </a:gsLst>
                  <a:lin ang="5400000" scaled="0"/>
                </a:gradFill>
                <a:latin typeface="+mj-lt"/>
              </a:rPr>
              <a:t>and </a:t>
            </a:r>
            <a:r>
              <a:rPr lang="en-US" sz="2400" b="1" spc="-50" dirty="0">
                <a:gradFill>
                  <a:gsLst>
                    <a:gs pos="2917">
                      <a:schemeClr val="tx2"/>
                    </a:gs>
                    <a:gs pos="30000">
                      <a:schemeClr val="tx2"/>
                    </a:gs>
                  </a:gsLst>
                  <a:lin ang="5400000" scaled="0"/>
                </a:gradFill>
                <a:latin typeface="+mj-lt"/>
              </a:rPr>
              <a:t>development using </a:t>
            </a:r>
            <a:r>
              <a:rPr lang="en-US" sz="2400" b="1" spc="-50" dirty="0" smtClean="0">
                <a:gradFill>
                  <a:gsLst>
                    <a:gs pos="2917">
                      <a:schemeClr val="tx2"/>
                    </a:gs>
                    <a:gs pos="30000">
                      <a:schemeClr val="tx2"/>
                    </a:gs>
                  </a:gsLst>
                  <a:lin ang="5400000" scaled="0"/>
                </a:gradFill>
                <a:latin typeface="+mj-lt"/>
              </a:rPr>
              <a:t>Microsoft Azure</a:t>
            </a:r>
            <a:endParaRPr lang="en-US" sz="2400" b="1" spc="-50" dirty="0">
              <a:gradFill>
                <a:gsLst>
                  <a:gs pos="2917">
                    <a:schemeClr val="tx2"/>
                  </a:gs>
                  <a:gs pos="30000">
                    <a:schemeClr val="tx2"/>
                  </a:gs>
                </a:gsLst>
                <a:lin ang="5400000" scaled="0"/>
              </a:gradFill>
              <a:latin typeface="+mj-lt"/>
            </a:endParaRPr>
          </a:p>
        </p:txBody>
      </p:sp>
      <p:grpSp>
        <p:nvGrpSpPr>
          <p:cNvPr id="15" name="Group 14"/>
          <p:cNvGrpSpPr/>
          <p:nvPr/>
        </p:nvGrpSpPr>
        <p:grpSpPr>
          <a:xfrm>
            <a:off x="6597001" y="703802"/>
            <a:ext cx="5578218" cy="3071723"/>
            <a:chOff x="6597001" y="703802"/>
            <a:chExt cx="5578218" cy="3071723"/>
          </a:xfrm>
        </p:grpSpPr>
        <p:sp>
          <p:nvSpPr>
            <p:cNvPr id="42"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43" name="Rounded Rectangle 42"/>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44" name="Group 43"/>
            <p:cNvGrpSpPr/>
            <p:nvPr/>
          </p:nvGrpSpPr>
          <p:grpSpPr>
            <a:xfrm>
              <a:off x="8242758" y="1767632"/>
              <a:ext cx="3087733" cy="1573112"/>
              <a:chOff x="2658144" y="4680514"/>
              <a:chExt cx="3087733" cy="1573112"/>
            </a:xfrm>
          </p:grpSpPr>
          <p:sp>
            <p:nvSpPr>
              <p:cNvPr id="45" name="Freeform 5"/>
              <p:cNvSpPr>
                <a:spLocks noEditPoints="1"/>
              </p:cNvSpPr>
              <p:nvPr/>
            </p:nvSpPr>
            <p:spPr bwMode="auto">
              <a:xfrm>
                <a:off x="26581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EditPoints="1"/>
              </p:cNvSpPr>
              <p:nvPr/>
            </p:nvSpPr>
            <p:spPr bwMode="auto">
              <a:xfrm>
                <a:off x="37459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noEditPoints="1"/>
              </p:cNvSpPr>
              <p:nvPr/>
            </p:nvSpPr>
            <p:spPr bwMode="auto">
              <a:xfrm>
                <a:off x="4803121"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5"/>
              <p:cNvSpPr>
                <a:spLocks noEditPoints="1"/>
              </p:cNvSpPr>
              <p:nvPr/>
            </p:nvSpPr>
            <p:spPr bwMode="auto">
              <a:xfrm>
                <a:off x="26581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noEditPoints="1"/>
              </p:cNvSpPr>
              <p:nvPr/>
            </p:nvSpPr>
            <p:spPr bwMode="auto">
              <a:xfrm>
                <a:off x="37459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noEditPoints="1"/>
              </p:cNvSpPr>
              <p:nvPr/>
            </p:nvSpPr>
            <p:spPr bwMode="auto">
              <a:xfrm>
                <a:off x="4803121"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5"/>
              <p:cNvSpPr>
                <a:spLocks noEditPoints="1"/>
              </p:cNvSpPr>
              <p:nvPr/>
            </p:nvSpPr>
            <p:spPr bwMode="auto">
              <a:xfrm>
                <a:off x="26581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noEditPoints="1"/>
              </p:cNvSpPr>
              <p:nvPr/>
            </p:nvSpPr>
            <p:spPr bwMode="auto">
              <a:xfrm>
                <a:off x="37459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p:nvSpPr>
            <p:spPr bwMode="auto">
              <a:xfrm>
                <a:off x="4803121"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p:cNvGrpSpPr/>
          <p:nvPr/>
        </p:nvGrpSpPr>
        <p:grpSpPr>
          <a:xfrm>
            <a:off x="3195027" y="1300522"/>
            <a:ext cx="2246098" cy="2246098"/>
            <a:chOff x="3379883" y="1211263"/>
            <a:chExt cx="2246098" cy="2246098"/>
          </a:xfrm>
        </p:grpSpPr>
        <p:sp>
          <p:nvSpPr>
            <p:cNvPr id="55" name="Oval 54"/>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56"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5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58"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59"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0"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1"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2"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66" name="Oval 65"/>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67" name="Group 66"/>
          <p:cNvGrpSpPr/>
          <p:nvPr/>
        </p:nvGrpSpPr>
        <p:grpSpPr>
          <a:xfrm>
            <a:off x="8658828" y="4582427"/>
            <a:ext cx="596070" cy="1665010"/>
            <a:chOff x="8164721" y="700282"/>
            <a:chExt cx="151053" cy="421938"/>
          </a:xfrm>
        </p:grpSpPr>
        <p:sp>
          <p:nvSpPr>
            <p:cNvPr id="68"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 name="TextBox 72"/>
          <p:cNvSpPr txBox="1"/>
          <p:nvPr/>
        </p:nvSpPr>
        <p:spPr>
          <a:xfrm>
            <a:off x="10073957" y="4097118"/>
            <a:ext cx="1733039"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Manage environment</a:t>
            </a:r>
          </a:p>
        </p:txBody>
      </p:sp>
      <p:sp>
        <p:nvSpPr>
          <p:cNvPr id="74" name="TextBox 73"/>
          <p:cNvSpPr txBox="1"/>
          <p:nvPr/>
        </p:nvSpPr>
        <p:spPr>
          <a:xfrm>
            <a:off x="5243490" y="2737285"/>
            <a:ext cx="914254" cy="461665"/>
          </a:xfrm>
          <a:prstGeom prst="rect">
            <a:avLst/>
          </a:prstGeom>
          <a:noFill/>
        </p:spPr>
        <p:txBody>
          <a:bodyPr wrap="squar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Use VMs</a:t>
            </a:r>
          </a:p>
        </p:txBody>
      </p:sp>
      <p:cxnSp>
        <p:nvCxnSpPr>
          <p:cNvPr id="75" name="Straight Arrow Connector 74"/>
          <p:cNvCxnSpPr/>
          <p:nvPr/>
        </p:nvCxnSpPr>
        <p:spPr>
          <a:xfrm flipH="1">
            <a:off x="5281613" y="3178211"/>
            <a:ext cx="1092874"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076934" y="3848788"/>
            <a:ext cx="0" cy="100584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241621" y="3186432"/>
            <a:ext cx="1244123"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Provision VMs</a:t>
            </a:r>
          </a:p>
        </p:txBody>
      </p:sp>
    </p:spTree>
    <p:extLst>
      <p:ext uri="{BB962C8B-B14F-4D97-AF65-F5344CB8AC3E}">
        <p14:creationId xmlns:p14="http://schemas.microsoft.com/office/powerpoint/2010/main" val="31691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22" presetClass="entr" presetSubtype="4"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wipe(down)">
                                      <p:cBhvr>
                                        <p:cTn id="10" dur="500"/>
                                        <p:tgtEl>
                                          <p:spTgt spid="7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750"/>
                            </p:stCondLst>
                            <p:childTnLst>
                              <p:par>
                                <p:cTn id="18" presetID="53" presetClass="entr" presetSubtype="16"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250" fill="hold"/>
                                        <p:tgtEl>
                                          <p:spTgt spid="15"/>
                                        </p:tgtEl>
                                        <p:attrNameLst>
                                          <p:attrName>ppt_w</p:attrName>
                                        </p:attrNameLst>
                                      </p:cBhvr>
                                      <p:tavLst>
                                        <p:tav tm="0">
                                          <p:val>
                                            <p:fltVal val="0"/>
                                          </p:val>
                                        </p:tav>
                                        <p:tav tm="100000">
                                          <p:val>
                                            <p:strVal val="#ppt_w"/>
                                          </p:val>
                                        </p:tav>
                                      </p:tavLst>
                                    </p:anim>
                                    <p:anim calcmode="lin" valueType="num">
                                      <p:cBhvr>
                                        <p:cTn id="21" dur="250" fill="hold"/>
                                        <p:tgtEl>
                                          <p:spTgt spid="15"/>
                                        </p:tgtEl>
                                        <p:attrNameLst>
                                          <p:attrName>ppt_h</p:attrName>
                                        </p:attrNameLst>
                                      </p:cBhvr>
                                      <p:tavLst>
                                        <p:tav tm="0">
                                          <p:val>
                                            <p:fltVal val="0"/>
                                          </p:val>
                                        </p:tav>
                                        <p:tav tm="100000">
                                          <p:val>
                                            <p:strVal val="#ppt_h"/>
                                          </p:val>
                                        </p:tav>
                                      </p:tavLst>
                                    </p:anim>
                                    <p:animEffect transition="in" filter="fade">
                                      <p:cBhvr>
                                        <p:cTn id="22" dur="250"/>
                                        <p:tgtEl>
                                          <p:spTgt spid="15"/>
                                        </p:tgtEl>
                                      </p:cBhvr>
                                    </p:animEffect>
                                  </p:childTnLst>
                                </p:cTn>
                              </p:par>
                              <p:par>
                                <p:cTn id="23" presetID="6" presetClass="emph" presetSubtype="0" decel="100000" fill="hold" nodeType="withEffect">
                                  <p:stCondLst>
                                    <p:cond delay="200"/>
                                  </p:stCondLst>
                                  <p:childTnLst>
                                    <p:animScale>
                                      <p:cBhvr>
                                        <p:cTn id="24" dur="250" fill="hold"/>
                                        <p:tgtEl>
                                          <p:spTgt spid="15"/>
                                        </p:tgtEl>
                                      </p:cBhvr>
                                      <p:by x="110000" y="110000"/>
                                    </p:animScale>
                                  </p:childTnLst>
                                </p:cTn>
                              </p:par>
                              <p:par>
                                <p:cTn id="25" presetID="6" presetClass="emph" presetSubtype="0" decel="100000" fill="hold" nodeType="withEffect">
                                  <p:stCondLst>
                                    <p:cond delay="300"/>
                                  </p:stCondLst>
                                  <p:childTnLst>
                                    <p:animScale>
                                      <p:cBhvr>
                                        <p:cTn id="26" dur="250" fill="hold"/>
                                        <p:tgtEl>
                                          <p:spTgt spid="15"/>
                                        </p:tgtEl>
                                      </p:cBhvr>
                                      <p:by x="91000" y="91000"/>
                                    </p:animScale>
                                  </p:childTnLst>
                                </p:cTn>
                              </p:par>
                              <p:par>
                                <p:cTn id="27" presetID="10" presetClass="entr" presetSubtype="0" fill="hold" grpId="0" nodeType="withEffect">
                                  <p:stCondLst>
                                    <p:cond delay="30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600"/>
                                        <p:tgtEl>
                                          <p:spTgt spid="41"/>
                                        </p:tgtEl>
                                      </p:cBhvr>
                                    </p:animEffect>
                                  </p:childTnLst>
                                </p:cTn>
                              </p:par>
                              <p:par>
                                <p:cTn id="30" presetID="35" presetClass="path" presetSubtype="0" decel="100000" fill="hold" grpId="1" nodeType="withEffect">
                                  <p:stCondLst>
                                    <p:cond delay="100"/>
                                  </p:stCondLst>
                                  <p:childTnLst>
                                    <p:animMotion origin="layout" path="M -0.05552 0.00022 L -3.65586E-6 0.00022 " pathEditMode="relative" rAng="0" ptsTypes="AA">
                                      <p:cBhvr>
                                        <p:cTn id="31" dur="800" fill="hold"/>
                                        <p:tgtEl>
                                          <p:spTgt spid="41"/>
                                        </p:tgtEl>
                                        <p:attrNameLst>
                                          <p:attrName>ppt_x</p:attrName>
                                          <p:attrName>ppt_y</p:attrName>
                                        </p:attrNameLst>
                                      </p:cBhvr>
                                      <p:rCtr x="2770" y="0"/>
                                    </p:animMotion>
                                  </p:childTnLst>
                                </p:cTn>
                              </p:par>
                              <p:par>
                                <p:cTn id="32" presetID="10" presetClass="entr" presetSubtype="0" fill="hold" grpId="0" nodeType="withEffect">
                                  <p:stCondLst>
                                    <p:cond delay="75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1" grpId="1"/>
      <p:bldP spid="73" grpId="0"/>
      <p:bldP spid="74" grpId="0"/>
      <p:bldP spid="7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69" name="Rectangle 68"/>
          <p:cNvSpPr/>
          <p:nvPr/>
        </p:nvSpPr>
        <p:spPr bwMode="auto">
          <a:xfrm>
            <a:off x="274638" y="4179009"/>
            <a:ext cx="5943603" cy="251538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smtClean="0">
                <a:gradFill>
                  <a:gsLst>
                    <a:gs pos="1250">
                      <a:schemeClr val="bg1"/>
                    </a:gs>
                    <a:gs pos="10417">
                      <a:schemeClr val="bg1"/>
                    </a:gs>
                  </a:gsLst>
                  <a:lin ang="5400000" scaled="0"/>
                </a:gradFill>
              </a:rPr>
              <a:t>Your Datacenter,</a:t>
            </a:r>
          </a:p>
          <a:p>
            <a:pPr defTabSz="914099" fontAlgn="base">
              <a:lnSpc>
                <a:spcPct val="90000"/>
              </a:lnSpc>
              <a:spcBef>
                <a:spcPct val="0"/>
              </a:spcBef>
              <a:spcAft>
                <a:spcPct val="0"/>
              </a:spcAft>
            </a:pPr>
            <a:r>
              <a:rPr lang="en-US" sz="2000" spc="-50" dirty="0" smtClean="0">
                <a:gradFill>
                  <a:gsLst>
                    <a:gs pos="1250">
                      <a:schemeClr val="bg1"/>
                    </a:gs>
                    <a:gs pos="10417">
                      <a:schemeClr val="bg1"/>
                    </a:gs>
                  </a:gsLst>
                  <a:lin ang="5400000" scaled="0"/>
                </a:gradFill>
              </a:rPr>
              <a:t>or Your </a:t>
            </a:r>
            <a:r>
              <a:rPr lang="en-US" sz="2000" spc="-50" dirty="0" err="1" smtClean="0">
                <a:gradFill>
                  <a:gsLst>
                    <a:gs pos="1250">
                      <a:schemeClr val="bg1"/>
                    </a:gs>
                    <a:gs pos="10417">
                      <a:schemeClr val="bg1"/>
                    </a:gs>
                  </a:gsLst>
                  <a:lin ang="5400000" scaled="0"/>
                </a:gradFill>
              </a:rPr>
              <a:t>Hoster</a:t>
            </a:r>
            <a:endParaRPr lang="en-US" sz="2000" spc="-50" dirty="0" smtClean="0">
              <a:gradFill>
                <a:gsLst>
                  <a:gs pos="1250">
                    <a:schemeClr val="bg1"/>
                  </a:gs>
                  <a:gs pos="10417">
                    <a:schemeClr val="bg1"/>
                  </a:gs>
                </a:gsLst>
                <a:lin ang="5400000" scaled="0"/>
              </a:gradFill>
            </a:endParaRPr>
          </a:p>
        </p:txBody>
      </p:sp>
      <p:sp>
        <p:nvSpPr>
          <p:cNvPr id="32" name="Rounded Rectangle 31"/>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47" name="Rounded Rectangle 46"/>
          <p:cNvSpPr/>
          <p:nvPr/>
        </p:nvSpPr>
        <p:spPr bwMode="auto">
          <a:xfrm>
            <a:off x="2314897" y="4469639"/>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 name="Title 1"/>
          <p:cNvSpPr>
            <a:spLocks noGrp="1"/>
          </p:cNvSpPr>
          <p:nvPr>
            <p:ph type="title"/>
          </p:nvPr>
        </p:nvSpPr>
        <p:spPr>
          <a:xfrm>
            <a:off x="274638" y="292082"/>
            <a:ext cx="11375536" cy="932563"/>
          </a:xfrm>
        </p:spPr>
        <p:txBody>
          <a:bodyPr/>
          <a:lstStyle/>
          <a:p>
            <a:r>
              <a:rPr lang="en-US" dirty="0" smtClean="0"/>
              <a:t>Develop, test, run your apps</a:t>
            </a:r>
            <a:endParaRPr lang="en-US" dirty="0"/>
          </a:p>
        </p:txBody>
      </p:sp>
      <p:sp>
        <p:nvSpPr>
          <p:cNvPr id="27" name="Rectangle 26"/>
          <p:cNvSpPr/>
          <p:nvPr/>
        </p:nvSpPr>
        <p:spPr>
          <a:xfrm>
            <a:off x="5693625" y="1542492"/>
            <a:ext cx="2113074" cy="437043"/>
          </a:xfrm>
          <a:prstGeom prst="rect">
            <a:avLst/>
          </a:prstGeom>
        </p:spPr>
        <p:txBody>
          <a:bodyPr wrap="square">
            <a:spAutoFit/>
          </a:bodyPr>
          <a:lstStyle/>
          <a:p>
            <a:pPr defTabSz="672291">
              <a:lnSpc>
                <a:spcPct val="80000"/>
              </a:lnSpc>
              <a:defRPr/>
            </a:pPr>
            <a:r>
              <a:rPr lang="en-US" sz="1400" kern="0" dirty="0" smtClean="0">
                <a:gradFill>
                  <a:gsLst>
                    <a:gs pos="2917">
                      <a:schemeClr val="tx2"/>
                    </a:gs>
                    <a:gs pos="30000">
                      <a:schemeClr val="tx2"/>
                    </a:gs>
                  </a:gsLst>
                  <a:lin ang="5400000" scaled="0"/>
                </a:gradFill>
              </a:rPr>
              <a:t>Start VMs and app development in Azure</a:t>
            </a:r>
            <a:endParaRPr lang="en-US" sz="1400" kern="0" dirty="0">
              <a:gradFill>
                <a:gsLst>
                  <a:gs pos="2917">
                    <a:schemeClr val="tx2"/>
                  </a:gs>
                  <a:gs pos="30000">
                    <a:schemeClr val="tx2"/>
                  </a:gs>
                </a:gsLst>
                <a:lin ang="5400000" scaled="0"/>
              </a:gradFill>
            </a:endParaRPr>
          </a:p>
        </p:txBody>
      </p:sp>
      <p:sp>
        <p:nvSpPr>
          <p:cNvPr id="33" name="TextBox 32"/>
          <p:cNvSpPr txBox="1"/>
          <p:nvPr/>
        </p:nvSpPr>
        <p:spPr>
          <a:xfrm>
            <a:off x="7678653" y="4551253"/>
            <a:ext cx="4690448" cy="1689693"/>
          </a:xfrm>
          <a:prstGeom prst="rect">
            <a:avLst/>
          </a:prstGeom>
          <a:noFill/>
        </p:spPr>
        <p:txBody>
          <a:bodyPr wrap="square" lIns="182880" tIns="146304" rIns="182880" bIns="146304" rtlCol="0">
            <a:spAutoFit/>
          </a:bodyPr>
          <a:lstStyle/>
          <a:p>
            <a:pPr defTabSz="914099" fontAlgn="base">
              <a:lnSpc>
                <a:spcPct val="90000"/>
              </a:lnSpc>
              <a:spcBef>
                <a:spcPct val="0"/>
              </a:spcBef>
              <a:spcAft>
                <a:spcPts val="1800"/>
              </a:spcAft>
            </a:pPr>
            <a:r>
              <a:rPr lang="en-US" sz="3600" spc="-50" dirty="0">
                <a:gradFill>
                  <a:gsLst>
                    <a:gs pos="2917">
                      <a:schemeClr val="tx2"/>
                    </a:gs>
                    <a:gs pos="30000">
                      <a:schemeClr val="tx2"/>
                    </a:gs>
                  </a:gsLst>
                  <a:lin ang="5400000" scaled="0"/>
                </a:gradFill>
                <a:latin typeface="+mj-lt"/>
              </a:rPr>
              <a:t>Easy VM </a:t>
            </a:r>
            <a:r>
              <a:rPr lang="en-US" sz="3600" spc="-50" dirty="0" smtClean="0">
                <a:gradFill>
                  <a:gsLst>
                    <a:gs pos="2917">
                      <a:schemeClr val="tx2"/>
                    </a:gs>
                    <a:gs pos="30000">
                      <a:schemeClr val="tx2"/>
                    </a:gs>
                  </a:gsLst>
                  <a:lin ang="5400000" scaled="0"/>
                </a:gradFill>
                <a:latin typeface="+mj-lt"/>
              </a:rPr>
              <a:t>portability</a:t>
            </a:r>
            <a:endParaRPr lang="en-US" sz="3600" spc="-50" dirty="0" smtClean="0">
              <a:gradFill>
                <a:gsLst>
                  <a:gs pos="36283">
                    <a:schemeClr val="tx1"/>
                  </a:gs>
                  <a:gs pos="0">
                    <a:schemeClr val="tx1"/>
                  </a:gs>
                </a:gsLst>
                <a:lin ang="5400000" scaled="0"/>
              </a:gradFill>
              <a:latin typeface="+mj-lt"/>
            </a:endParaRPr>
          </a:p>
          <a:p>
            <a:pPr defTabSz="914099" fontAlgn="base">
              <a:lnSpc>
                <a:spcPct val="90000"/>
              </a:lnSpc>
              <a:spcBef>
                <a:spcPct val="0"/>
              </a:spcBef>
              <a:spcAft>
                <a:spcPct val="0"/>
              </a:spcAft>
            </a:pPr>
            <a:r>
              <a:rPr lang="en-US" sz="2400" spc="-50" dirty="0" smtClean="0">
                <a:gradFill>
                  <a:gsLst>
                    <a:gs pos="36283">
                      <a:schemeClr val="tx1"/>
                    </a:gs>
                    <a:gs pos="0">
                      <a:schemeClr val="tx1"/>
                    </a:gs>
                  </a:gsLst>
                  <a:lin ang="5400000" scaled="0"/>
                </a:gradFill>
              </a:rPr>
              <a:t>If it runs on Hyper-V, it runs </a:t>
            </a:r>
            <a:br>
              <a:rPr lang="en-US" sz="2400" spc="-50" dirty="0" smtClean="0">
                <a:gradFill>
                  <a:gsLst>
                    <a:gs pos="36283">
                      <a:schemeClr val="tx1"/>
                    </a:gs>
                    <a:gs pos="0">
                      <a:schemeClr val="tx1"/>
                    </a:gs>
                  </a:gsLst>
                  <a:lin ang="5400000" scaled="0"/>
                </a:gradFill>
              </a:rPr>
            </a:br>
            <a:r>
              <a:rPr lang="en-US" sz="2400" spc="-50" dirty="0" smtClean="0">
                <a:gradFill>
                  <a:gsLst>
                    <a:gs pos="36283">
                      <a:schemeClr val="tx1"/>
                    </a:gs>
                    <a:gs pos="0">
                      <a:schemeClr val="tx1"/>
                    </a:gs>
                  </a:gsLst>
                  <a:lin ang="5400000" scaled="0"/>
                </a:gradFill>
              </a:rPr>
              <a:t>in Microsoft Azure</a:t>
            </a:r>
            <a:endParaRPr lang="en-US" sz="2400" spc="-50" dirty="0">
              <a:gradFill>
                <a:gsLst>
                  <a:gs pos="36283">
                    <a:schemeClr val="tx1"/>
                  </a:gs>
                  <a:gs pos="0">
                    <a:schemeClr val="tx1"/>
                  </a:gs>
                </a:gsLst>
                <a:lin ang="5400000" scaled="0"/>
              </a:gradFill>
            </a:endParaRPr>
          </a:p>
        </p:txBody>
      </p:sp>
      <p:sp>
        <p:nvSpPr>
          <p:cNvPr id="35" name="Freeform 5"/>
          <p:cNvSpPr>
            <a:spLocks noEditPoints="1"/>
          </p:cNvSpPr>
          <p:nvPr/>
        </p:nvSpPr>
        <p:spPr bwMode="auto">
          <a:xfrm>
            <a:off x="824275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noEditPoints="1"/>
          </p:cNvSpPr>
          <p:nvPr/>
        </p:nvSpPr>
        <p:spPr bwMode="auto">
          <a:xfrm>
            <a:off x="933057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noEditPoints="1"/>
          </p:cNvSpPr>
          <p:nvPr/>
        </p:nvSpPr>
        <p:spPr bwMode="auto">
          <a:xfrm>
            <a:off x="10387735"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24275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noEditPoints="1"/>
          </p:cNvSpPr>
          <p:nvPr/>
        </p:nvSpPr>
        <p:spPr bwMode="auto">
          <a:xfrm>
            <a:off x="933057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noEditPoints="1"/>
          </p:cNvSpPr>
          <p:nvPr/>
        </p:nvSpPr>
        <p:spPr bwMode="auto">
          <a:xfrm>
            <a:off x="10387735"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5"/>
          <p:cNvSpPr>
            <a:spLocks noEditPoints="1"/>
          </p:cNvSpPr>
          <p:nvPr/>
        </p:nvSpPr>
        <p:spPr bwMode="auto">
          <a:xfrm>
            <a:off x="824275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noEditPoints="1"/>
          </p:cNvSpPr>
          <p:nvPr/>
        </p:nvSpPr>
        <p:spPr bwMode="auto">
          <a:xfrm>
            <a:off x="933057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noEditPoints="1"/>
          </p:cNvSpPr>
          <p:nvPr/>
        </p:nvSpPr>
        <p:spPr bwMode="auto">
          <a:xfrm>
            <a:off x="10387735"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noEditPoints="1"/>
          </p:cNvSpPr>
          <p:nvPr/>
        </p:nvSpPr>
        <p:spPr bwMode="auto">
          <a:xfrm>
            <a:off x="260589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noEditPoints="1"/>
          </p:cNvSpPr>
          <p:nvPr/>
        </p:nvSpPr>
        <p:spPr bwMode="auto">
          <a:xfrm>
            <a:off x="369371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noEditPoints="1"/>
          </p:cNvSpPr>
          <p:nvPr/>
        </p:nvSpPr>
        <p:spPr bwMode="auto">
          <a:xfrm>
            <a:off x="4750869"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5"/>
          <p:cNvSpPr>
            <a:spLocks noEditPoints="1"/>
          </p:cNvSpPr>
          <p:nvPr/>
        </p:nvSpPr>
        <p:spPr bwMode="auto">
          <a:xfrm>
            <a:off x="260589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p:nvSpPr>
        <p:spPr bwMode="auto">
          <a:xfrm>
            <a:off x="369371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p:nvSpPr>
        <p:spPr bwMode="auto">
          <a:xfrm>
            <a:off x="4750869"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5"/>
          <p:cNvSpPr>
            <a:spLocks noEditPoints="1"/>
          </p:cNvSpPr>
          <p:nvPr/>
        </p:nvSpPr>
        <p:spPr bwMode="auto">
          <a:xfrm>
            <a:off x="260589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p:nvSpPr>
        <p:spPr bwMode="auto">
          <a:xfrm>
            <a:off x="369371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p:nvSpPr>
        <p:spPr bwMode="auto">
          <a:xfrm>
            <a:off x="4750869"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20510" y="5696182"/>
            <a:ext cx="1533899" cy="732508"/>
          </a:xfrm>
          <a:prstGeom prst="rect">
            <a:avLst/>
          </a:prstGeom>
        </p:spPr>
        <p:txBody>
          <a:bodyPr wrap="square">
            <a:spAutoFit/>
          </a:bodyPr>
          <a:lstStyle/>
          <a:p>
            <a:pPr algn="r" defTabSz="672291">
              <a:lnSpc>
                <a:spcPct val="80000"/>
              </a:lnSpc>
              <a:defRPr/>
            </a:pPr>
            <a:endParaRPr lang="en-US" sz="1300" kern="0" dirty="0">
              <a:gradFill>
                <a:gsLst>
                  <a:gs pos="2917">
                    <a:srgbClr val="FFFFFF"/>
                  </a:gs>
                  <a:gs pos="30000">
                    <a:srgbClr val="FFFFFF"/>
                  </a:gs>
                </a:gsLst>
                <a:lin ang="5400000" scaled="0"/>
              </a:gradFill>
            </a:endParaRPr>
          </a:p>
          <a:p>
            <a:pPr algn="r" defTabSz="672291">
              <a:lnSpc>
                <a:spcPct val="80000"/>
              </a:lnSpc>
              <a:defRPr/>
            </a:pPr>
            <a:endParaRPr lang="en-US" sz="1300" kern="0" dirty="0" smtClean="0">
              <a:gradFill>
                <a:gsLst>
                  <a:gs pos="2917">
                    <a:srgbClr val="FFFFFF"/>
                  </a:gs>
                  <a:gs pos="30000">
                    <a:srgbClr val="FFFFFF"/>
                  </a:gs>
                </a:gsLst>
                <a:lin ang="5400000" scaled="0"/>
              </a:gradFill>
            </a:endParaRPr>
          </a:p>
          <a:p>
            <a:pPr algn="r" defTabSz="672291">
              <a:lnSpc>
                <a:spcPct val="80000"/>
              </a:lnSpc>
              <a:defRPr/>
            </a:pPr>
            <a:r>
              <a:rPr lang="en-US" sz="1300" kern="0" dirty="0" smtClean="0">
                <a:gradFill>
                  <a:gsLst>
                    <a:gs pos="2917">
                      <a:srgbClr val="FFFFFF"/>
                    </a:gs>
                    <a:gs pos="30000">
                      <a:srgbClr val="FFFFFF"/>
                    </a:gs>
                  </a:gsLst>
                  <a:lin ang="5400000" scaled="0"/>
                </a:gradFill>
              </a:rPr>
              <a:t> Production environment</a:t>
            </a:r>
            <a:endParaRPr lang="en-US" sz="1300" kern="0" dirty="0">
              <a:gradFill>
                <a:gsLst>
                  <a:gs pos="2917">
                    <a:srgbClr val="FFFFFF"/>
                  </a:gs>
                  <a:gs pos="30000">
                    <a:srgbClr val="FFFFFF"/>
                  </a:gs>
                </a:gsLst>
                <a:lin ang="5400000" scaled="0"/>
              </a:gradFill>
            </a:endParaRPr>
          </a:p>
        </p:txBody>
      </p:sp>
      <p:sp>
        <p:nvSpPr>
          <p:cNvPr id="29" name="TextBox 28"/>
          <p:cNvSpPr txBox="1"/>
          <p:nvPr/>
        </p:nvSpPr>
        <p:spPr>
          <a:xfrm>
            <a:off x="295447" y="1727105"/>
            <a:ext cx="3890530" cy="1270342"/>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600" spc="-50" dirty="0">
                <a:gradFill>
                  <a:gsLst>
                    <a:gs pos="2917">
                      <a:schemeClr val="tx2"/>
                    </a:gs>
                    <a:gs pos="30000">
                      <a:schemeClr val="tx2"/>
                    </a:gs>
                  </a:gsLst>
                  <a:lin ang="5400000" scaled="0"/>
                </a:gradFill>
                <a:latin typeface="+mj-lt"/>
              </a:rPr>
              <a:t>Deploy </a:t>
            </a:r>
            <a:r>
              <a:rPr lang="en-US" sz="3600" spc="-50" dirty="0" smtClean="0">
                <a:gradFill>
                  <a:gsLst>
                    <a:gs pos="2917">
                      <a:schemeClr val="tx2"/>
                    </a:gs>
                    <a:gs pos="30000">
                      <a:schemeClr val="tx2"/>
                    </a:gs>
                  </a:gsLst>
                  <a:lin ang="5400000" scaled="0"/>
                </a:gradFill>
                <a:latin typeface="+mj-lt"/>
              </a:rPr>
              <a:t>anywhere </a:t>
            </a:r>
            <a:r>
              <a:rPr lang="en-US" sz="3600" spc="-50" dirty="0">
                <a:gradFill>
                  <a:gsLst>
                    <a:gs pos="2917">
                      <a:schemeClr val="tx2"/>
                    </a:gs>
                    <a:gs pos="30000">
                      <a:schemeClr val="tx2"/>
                    </a:gs>
                  </a:gsLst>
                  <a:lin ang="5400000" scaled="0"/>
                </a:gradFill>
                <a:latin typeface="+mj-lt"/>
              </a:rPr>
              <a:t>with </a:t>
            </a:r>
            <a:r>
              <a:rPr lang="en-US" sz="3600" spc="-50" dirty="0" smtClean="0">
                <a:gradFill>
                  <a:gsLst>
                    <a:gs pos="2917">
                      <a:schemeClr val="tx2"/>
                    </a:gs>
                    <a:gs pos="30000">
                      <a:schemeClr val="tx2"/>
                    </a:gs>
                  </a:gsLst>
                  <a:lin ang="5400000" scaled="0"/>
                </a:gradFill>
                <a:latin typeface="+mj-lt"/>
              </a:rPr>
              <a:t>no lock-in</a:t>
            </a:r>
            <a:endParaRPr lang="en-US" sz="3600"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1436369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250" fill="hold"/>
                                        <p:tgtEl>
                                          <p:spTgt spid="47"/>
                                        </p:tgtEl>
                                        <p:attrNameLst>
                                          <p:attrName>ppt_w</p:attrName>
                                        </p:attrNameLst>
                                      </p:cBhvr>
                                      <p:tavLst>
                                        <p:tav tm="0">
                                          <p:val>
                                            <p:fltVal val="0"/>
                                          </p:val>
                                        </p:tav>
                                        <p:tav tm="100000">
                                          <p:val>
                                            <p:strVal val="#ppt_w"/>
                                          </p:val>
                                        </p:tav>
                                      </p:tavLst>
                                    </p:anim>
                                    <p:anim calcmode="lin" valueType="num">
                                      <p:cBhvr>
                                        <p:cTn id="13" dur="250" fill="hold"/>
                                        <p:tgtEl>
                                          <p:spTgt spid="47"/>
                                        </p:tgtEl>
                                        <p:attrNameLst>
                                          <p:attrName>ppt_h</p:attrName>
                                        </p:attrNameLst>
                                      </p:cBhvr>
                                      <p:tavLst>
                                        <p:tav tm="0">
                                          <p:val>
                                            <p:fltVal val="0"/>
                                          </p:val>
                                        </p:tav>
                                        <p:tav tm="100000">
                                          <p:val>
                                            <p:strVal val="#ppt_h"/>
                                          </p:val>
                                        </p:tav>
                                      </p:tavLst>
                                    </p:anim>
                                    <p:animEffect transition="in" filter="fade">
                                      <p:cBhvr>
                                        <p:cTn id="14" dur="250"/>
                                        <p:tgtEl>
                                          <p:spTgt spid="47"/>
                                        </p:tgtEl>
                                      </p:cBhvr>
                                    </p:animEffect>
                                  </p:childTnLst>
                                </p:cTn>
                              </p:par>
                              <p:par>
                                <p:cTn id="15" presetID="6" presetClass="emph" presetSubtype="0" decel="100000" fill="hold" grpId="1" nodeType="withEffect">
                                  <p:stCondLst>
                                    <p:cond delay="200"/>
                                  </p:stCondLst>
                                  <p:childTnLst>
                                    <p:animScale>
                                      <p:cBhvr>
                                        <p:cTn id="16" dur="250" fill="hold"/>
                                        <p:tgtEl>
                                          <p:spTgt spid="47"/>
                                        </p:tgtEl>
                                      </p:cBhvr>
                                      <p:by x="110000" y="110000"/>
                                    </p:animScale>
                                  </p:childTnLst>
                                </p:cTn>
                              </p:par>
                              <p:par>
                                <p:cTn id="17" presetID="6" presetClass="emph" presetSubtype="0" decel="100000" fill="hold" grpId="2" nodeType="withEffect">
                                  <p:stCondLst>
                                    <p:cond delay="300"/>
                                  </p:stCondLst>
                                  <p:childTnLst>
                                    <p:animScale>
                                      <p:cBhvr>
                                        <p:cTn id="18" dur="250" fill="hold"/>
                                        <p:tgtEl>
                                          <p:spTgt spid="47"/>
                                        </p:tgtEl>
                                      </p:cBhvr>
                                      <p:by x="91000" y="91000"/>
                                    </p:animScale>
                                  </p:childTnLst>
                                </p:cTn>
                              </p:par>
                              <p:par>
                                <p:cTn id="19" presetID="10" presetClass="entr" presetSubtype="0" fill="hold" grpId="0" nodeType="withEffect">
                                  <p:stCondLst>
                                    <p:cond delay="3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600"/>
                                        <p:tgtEl>
                                          <p:spTgt spid="33"/>
                                        </p:tgtEl>
                                      </p:cBhvr>
                                    </p:animEffect>
                                  </p:childTnLst>
                                </p:cTn>
                              </p:par>
                              <p:par>
                                <p:cTn id="22" presetID="35" presetClass="path" presetSubtype="0" decel="100000" fill="hold" grpId="1" nodeType="withEffect">
                                  <p:stCondLst>
                                    <p:cond delay="100"/>
                                  </p:stCondLst>
                                  <p:childTnLst>
                                    <p:animMotion origin="layout" path="M -0.05552 0.00022 L -3.95966E-6 0.00022 " pathEditMode="relative" rAng="0" ptsTypes="AA">
                                      <p:cBhvr>
                                        <p:cTn id="23" dur="800" spd="-100000" fill="hold"/>
                                        <p:tgtEl>
                                          <p:spTgt spid="33"/>
                                        </p:tgtEl>
                                        <p:attrNameLst>
                                          <p:attrName>ppt_x</p:attrName>
                                          <p:attrName>ppt_y</p:attrName>
                                        </p:attrNameLst>
                                      </p:cBhvr>
                                      <p:rCtr x="2770" y="0"/>
                                    </p:animMotion>
                                  </p:childTnLst>
                                </p:cTn>
                              </p:par>
                              <p:par>
                                <p:cTn id="24" presetID="10" presetClass="entr" presetSubtype="0" fill="hold" grpId="0" nodeType="withEffect">
                                  <p:stCondLst>
                                    <p:cond delay="1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50" presetClass="path" presetSubtype="0" accel="50000" decel="50000" fill="hold" grpId="1" nodeType="withEffect">
                                  <p:stCondLst>
                                    <p:cond delay="0"/>
                                  </p:stCondLst>
                                  <p:childTnLst>
                                    <p:animMotion origin="layout" path="M 0.00012 -0.00091 L 0.14015 -0.00091 C 0.20309 -0.00091 0.2807 -0.07036 0.2807 -0.12665 L 0.2807 -0.25216 " pathEditMode="relative" rAng="0" ptsTypes="AAAA">
                                      <p:cBhvr>
                                        <p:cTn id="56" dur="1500" fill="hold"/>
                                        <p:tgtEl>
                                          <p:spTgt spid="51"/>
                                        </p:tgtEl>
                                        <p:attrNameLst>
                                          <p:attrName>ppt_x</p:attrName>
                                          <p:attrName>ppt_y</p:attrName>
                                        </p:attrNameLst>
                                      </p:cBhvr>
                                      <p:rCtr x="14029" y="-12574"/>
                                    </p:animMotion>
                                  </p:childTnLst>
                                </p:cTn>
                              </p:par>
                              <p:par>
                                <p:cTn id="57" presetID="50" presetClass="path" presetSubtype="0" accel="50000" decel="50000" fill="hold" grpId="0" nodeType="withEffect">
                                  <p:stCondLst>
                                    <p:cond delay="0"/>
                                  </p:stCondLst>
                                  <p:childTnLst>
                                    <p:animMotion origin="layout" path="M -3.7733E-6 -2.38311E-6 L -0.13952 -2.38311E-6 C -0.20245 -2.38311E-6 -0.28082 0.06945 -0.28082 0.12642 L -0.28082 0.25329 " pathEditMode="relative" rAng="0" ptsTypes="AAAA">
                                      <p:cBhvr>
                                        <p:cTn id="58" dur="1500" fill="hold"/>
                                        <p:tgtEl>
                                          <p:spTgt spid="41"/>
                                        </p:tgtEl>
                                        <p:attrNameLst>
                                          <p:attrName>ppt_x</p:attrName>
                                          <p:attrName>ppt_y</p:attrName>
                                        </p:attrNameLst>
                                      </p:cBhvr>
                                      <p:rCtr x="-14041" y="12665"/>
                                    </p:animMotion>
                                  </p:childTnLst>
                                </p:cTn>
                              </p:par>
                              <p:par>
                                <p:cTn id="59" presetID="10" presetClass="entr" presetSubtype="0" fill="hold" grpId="0" nodeType="withEffect">
                                  <p:stCondLst>
                                    <p:cond delay="3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600"/>
                                        <p:tgtEl>
                                          <p:spTgt spid="29"/>
                                        </p:tgtEl>
                                      </p:cBhvr>
                                    </p:animEffect>
                                  </p:childTnLst>
                                </p:cTn>
                              </p:par>
                              <p:par>
                                <p:cTn id="62" presetID="35" presetClass="path" presetSubtype="0" decel="100000" fill="hold" grpId="1" nodeType="withEffect">
                                  <p:stCondLst>
                                    <p:cond delay="100"/>
                                  </p:stCondLst>
                                  <p:childTnLst>
                                    <p:animMotion origin="layout" path="M -0.05552 0.00023 L -2.33087E-6 0.00023 " pathEditMode="relative" rAng="0" ptsTypes="AA">
                                      <p:cBhvr>
                                        <p:cTn id="63"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7" grpId="0" animBg="1"/>
      <p:bldP spid="47" grpId="1" animBg="1"/>
      <p:bldP spid="47" grpId="2" animBg="1"/>
      <p:bldP spid="33" grpId="0"/>
      <p:bldP spid="33" grpId="1"/>
      <p:bldP spid="41" grpId="0" animBg="1"/>
      <p:bldP spid="49" grpId="0" animBg="1"/>
      <p:bldP spid="50" grpId="0" animBg="1"/>
      <p:bldP spid="51" grpId="0" animBg="1"/>
      <p:bldP spid="51" grpId="1" animBg="1"/>
      <p:bldP spid="52" grpId="0" animBg="1"/>
      <p:bldP spid="53" grpId="0" animBg="1"/>
      <p:bldP spid="54" grpId="0" animBg="1"/>
      <p:bldP spid="55" grpId="0" animBg="1"/>
      <p:bldP spid="56" grpId="0" animBg="1"/>
      <p:bldP spid="57" grpId="0" animBg="1"/>
      <p:bldP spid="14" grpId="0"/>
      <p:bldP spid="29" grpId="0"/>
      <p:bldP spid="2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122739" y="2673758"/>
            <a:ext cx="3963406" cy="4133126"/>
            <a:chOff x="4122739" y="2673758"/>
            <a:chExt cx="3963406" cy="4133126"/>
          </a:xfrm>
        </p:grpSpPr>
        <p:sp>
          <p:nvSpPr>
            <p:cNvPr id="19" name="Rectangle 18"/>
            <p:cNvSpPr/>
            <p:nvPr/>
          </p:nvSpPr>
          <p:spPr bwMode="auto">
            <a:xfrm>
              <a:off x="4122739" y="3176678"/>
              <a:ext cx="3963406" cy="363020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5000"/>
                </a:lnSpc>
                <a:spcBef>
                  <a:spcPct val="0"/>
                </a:spcBef>
                <a:spcAft>
                  <a:spcPts val="1200"/>
                </a:spcAft>
              </a:pP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Move from SharePoint 2007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to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SharePoint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2013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across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18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different business units,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spread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across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12 countries</a:t>
              </a:r>
            </a:p>
            <a:p>
              <a:pPr defTabSz="914099" fontAlgn="base">
                <a:lnSpc>
                  <a:spcPct val="95000"/>
                </a:lnSpc>
                <a:spcBef>
                  <a:spcPct val="0"/>
                </a:spcBef>
                <a:spcAft>
                  <a:spcPct val="0"/>
                </a:spcAft>
              </a:pP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Quickly create a large SharePoint farm for Dev/test within time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and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cost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limits</a:t>
              </a:r>
              <a:endParaRPr lang="en-US" sz="2000" spc="-50" dirty="0">
                <a:gradFill>
                  <a:gsLst>
                    <a:gs pos="1250">
                      <a:schemeClr val="bg1">
                        <a:lumMod val="25000"/>
                      </a:schemeClr>
                    </a:gs>
                    <a:gs pos="10417">
                      <a:schemeClr val="bg1">
                        <a:lumMod val="25000"/>
                      </a:schemeClr>
                    </a:gs>
                  </a:gsLst>
                  <a:lin ang="5400000" scaled="0"/>
                </a:gradFill>
                <a:cs typeface="Segoe UI Light" pitchFamily="34" charset="0"/>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latin typeface="+mj-lt"/>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latin typeface="+mj-lt"/>
              </a:endParaRPr>
            </a:p>
          </p:txBody>
        </p:sp>
        <p:sp>
          <p:nvSpPr>
            <p:cNvPr id="31" name="Rectangle 30"/>
            <p:cNvSpPr/>
            <p:nvPr/>
          </p:nvSpPr>
          <p:spPr bwMode="auto">
            <a:xfrm>
              <a:off x="4122739" y="2673758"/>
              <a:ext cx="3963406" cy="502920"/>
            </a:xfrm>
            <a:prstGeom prst="rect">
              <a:avLst/>
            </a:prstGeom>
            <a:solidFill>
              <a:schemeClr val="tx1">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Challenges</a:t>
              </a:r>
              <a:endParaRPr lang="en-US" sz="2000" spc="-50" dirty="0" smtClean="0">
                <a:gradFill>
                  <a:gsLst>
                    <a:gs pos="36283">
                      <a:schemeClr val="bg1">
                        <a:lumMod val="25000"/>
                      </a:schemeClr>
                    </a:gs>
                    <a:gs pos="28000">
                      <a:schemeClr val="bg1">
                        <a:lumMod val="25000"/>
                      </a:schemeClr>
                    </a:gs>
                  </a:gsLst>
                  <a:lin ang="5400000" scaled="0"/>
                </a:gradFill>
              </a:endParaRPr>
            </a:p>
          </p:txBody>
        </p:sp>
      </p:grpSp>
      <p:grpSp>
        <p:nvGrpSpPr>
          <p:cNvPr id="6" name="Group 5"/>
          <p:cNvGrpSpPr/>
          <p:nvPr/>
        </p:nvGrpSpPr>
        <p:grpSpPr>
          <a:xfrm>
            <a:off x="8198433" y="2673758"/>
            <a:ext cx="3963406" cy="4138206"/>
            <a:chOff x="8198433" y="2673758"/>
            <a:chExt cx="3963406" cy="4138206"/>
          </a:xfrm>
          <a:solidFill>
            <a:schemeClr val="bg2">
              <a:lumMod val="20000"/>
              <a:lumOff val="80000"/>
            </a:schemeClr>
          </a:solidFill>
        </p:grpSpPr>
        <p:sp>
          <p:nvSpPr>
            <p:cNvPr id="21" name="Rectangle 20"/>
            <p:cNvSpPr/>
            <p:nvPr/>
          </p:nvSpPr>
          <p:spPr bwMode="auto">
            <a:xfrm>
              <a:off x="8198433" y="3176678"/>
              <a:ext cx="3963406" cy="363528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Limitless </a:t>
              </a:r>
              <a:r>
                <a:rPr lang="en-US" spc="-50" dirty="0" smtClean="0">
                  <a:gradFill>
                    <a:gsLst>
                      <a:gs pos="1250">
                        <a:schemeClr val="bg1">
                          <a:lumMod val="25000"/>
                        </a:schemeClr>
                      </a:gs>
                      <a:gs pos="10417">
                        <a:schemeClr val="bg1">
                          <a:lumMod val="25000"/>
                        </a:schemeClr>
                      </a:gs>
                    </a:gsLst>
                    <a:lin ang="5400000" scaled="0"/>
                  </a:gradFill>
                </a:rPr>
                <a:t>resources for </a:t>
              </a:r>
              <a:r>
                <a:rPr lang="en-US" spc="-50" dirty="0" err="1">
                  <a:gradFill>
                    <a:gsLst>
                      <a:gs pos="1250">
                        <a:schemeClr val="bg1">
                          <a:lumMod val="25000"/>
                        </a:schemeClr>
                      </a:gs>
                      <a:gs pos="10417">
                        <a:schemeClr val="bg1">
                          <a:lumMod val="25000"/>
                        </a:schemeClr>
                      </a:gs>
                    </a:gsLst>
                    <a:lin ang="5400000" scaled="0"/>
                  </a:gradFill>
                </a:rPr>
                <a:t>Dev</a:t>
              </a:r>
              <a:r>
                <a:rPr lang="en-US" spc="-50" dirty="0">
                  <a:gradFill>
                    <a:gsLst>
                      <a:gs pos="1250">
                        <a:schemeClr val="bg1">
                          <a:lumMod val="25000"/>
                        </a:schemeClr>
                      </a:gs>
                      <a:gs pos="10417">
                        <a:schemeClr val="bg1">
                          <a:lumMod val="25000"/>
                        </a:schemeClr>
                      </a:gs>
                    </a:gsLst>
                    <a:lin ang="5400000" scaled="0"/>
                  </a:gradFill>
                </a:rPr>
                <a:t>/Test</a:t>
              </a:r>
            </a:p>
            <a:p>
              <a:pPr defTabSz="914099" fontAlgn="base">
                <a:lnSpc>
                  <a:spcPct val="95000"/>
                </a:lnSpc>
                <a:spcBef>
                  <a:spcPct val="0"/>
                </a:spcBef>
                <a:spcAft>
                  <a:spcPts val="800"/>
                </a:spcAft>
              </a:pPr>
              <a:r>
                <a:rPr lang="en-US" spc="-50" dirty="0" smtClean="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Speed: </a:t>
              </a:r>
              <a:r>
                <a:rPr lang="en-US" spc="-50" dirty="0" smtClean="0">
                  <a:gradFill>
                    <a:gsLst>
                      <a:gs pos="1250">
                        <a:schemeClr val="bg1">
                          <a:lumMod val="25000"/>
                        </a:schemeClr>
                      </a:gs>
                      <a:gs pos="10417">
                        <a:schemeClr val="bg1">
                          <a:lumMod val="25000"/>
                        </a:schemeClr>
                      </a:gs>
                    </a:gsLst>
                    <a:lin ang="5400000" scaled="0"/>
                  </a:gradFill>
                </a:rPr>
                <a:t>Build a SharePoint </a:t>
              </a:r>
              <a:r>
                <a:rPr lang="en-US" spc="-50" dirty="0">
                  <a:gradFill>
                    <a:gsLst>
                      <a:gs pos="1250">
                        <a:schemeClr val="bg1">
                          <a:lumMod val="25000"/>
                        </a:schemeClr>
                      </a:gs>
                      <a:gs pos="10417">
                        <a:schemeClr val="bg1">
                          <a:lumMod val="25000"/>
                        </a:schemeClr>
                      </a:gs>
                    </a:gsLst>
                    <a:lin ang="5400000" scaled="0"/>
                  </a:gradFill>
                </a:rPr>
                <a:t>farm </a:t>
              </a:r>
              <a:r>
                <a:rPr lang="en-US" spc="-50" dirty="0" smtClean="0">
                  <a:gradFill>
                    <a:gsLst>
                      <a:gs pos="1250">
                        <a:schemeClr val="bg1">
                          <a:lumMod val="25000"/>
                        </a:schemeClr>
                      </a:gs>
                      <a:gs pos="10417">
                        <a:schemeClr val="bg1">
                          <a:lumMod val="25000"/>
                        </a:schemeClr>
                      </a:gs>
                    </a:gsLst>
                    <a:lin ang="5400000" scaled="0"/>
                  </a:gradFill>
                </a:rPr>
                <a:t/>
              </a:r>
              <a:br>
                <a:rPr lang="en-US" spc="-50" dirty="0" smtClean="0">
                  <a:gradFill>
                    <a:gsLst>
                      <a:gs pos="1250">
                        <a:schemeClr val="bg1">
                          <a:lumMod val="25000"/>
                        </a:schemeClr>
                      </a:gs>
                      <a:gs pos="10417">
                        <a:schemeClr val="bg1">
                          <a:lumMod val="25000"/>
                        </a:schemeClr>
                      </a:gs>
                    </a:gsLst>
                    <a:lin ang="5400000" scaled="0"/>
                  </a:gradFill>
                </a:rPr>
              </a:br>
              <a:r>
                <a:rPr lang="en-US" spc="-50" dirty="0" smtClean="0">
                  <a:gradFill>
                    <a:gsLst>
                      <a:gs pos="1250">
                        <a:schemeClr val="bg1">
                          <a:lumMod val="25000"/>
                        </a:schemeClr>
                      </a:gs>
                      <a:gs pos="10417">
                        <a:schemeClr val="bg1">
                          <a:lumMod val="25000"/>
                        </a:schemeClr>
                      </a:gs>
                    </a:gsLst>
                    <a:lin ang="5400000" scaled="0"/>
                  </a:gradFill>
                </a:rPr>
                <a:t>in days not </a:t>
              </a:r>
              <a:r>
                <a:rPr lang="en-US" spc="-50" dirty="0">
                  <a:gradFill>
                    <a:gsLst>
                      <a:gs pos="1250">
                        <a:schemeClr val="bg1">
                          <a:lumMod val="25000"/>
                        </a:schemeClr>
                      </a:gs>
                      <a:gs pos="10417">
                        <a:schemeClr val="bg1">
                          <a:lumMod val="25000"/>
                        </a:schemeClr>
                      </a:gs>
                    </a:gsLst>
                    <a:lin ang="5400000" scaled="0"/>
                  </a:gradFill>
                </a:rPr>
                <a:t>weeks</a:t>
              </a:r>
            </a:p>
            <a:p>
              <a:pPr defTabSz="914099" fontAlgn="base">
                <a:lnSpc>
                  <a:spcPct val="95000"/>
                </a:lnSpc>
                <a:spcBef>
                  <a:spcPct val="0"/>
                </a:spcBef>
                <a:spcAft>
                  <a:spcPts val="800"/>
                </a:spcAft>
              </a:pPr>
              <a:r>
                <a:rPr lang="en-US" spc="-50" dirty="0" smtClean="0">
                  <a:gradFill>
                    <a:gsLst>
                      <a:gs pos="1250">
                        <a:schemeClr val="bg1">
                          <a:lumMod val="25000"/>
                        </a:schemeClr>
                      </a:gs>
                      <a:gs pos="10417">
                        <a:schemeClr val="bg1">
                          <a:lumMod val="25000"/>
                        </a:schemeClr>
                      </a:gs>
                    </a:gsLst>
                    <a:lin ang="5400000" scaled="0"/>
                  </a:gradFill>
                </a:rPr>
                <a:t>Low </a:t>
              </a:r>
              <a:r>
                <a:rPr lang="en-US" spc="-50" dirty="0">
                  <a:gradFill>
                    <a:gsLst>
                      <a:gs pos="1250">
                        <a:schemeClr val="bg1">
                          <a:lumMod val="25000"/>
                        </a:schemeClr>
                      </a:gs>
                      <a:gs pos="10417">
                        <a:schemeClr val="bg1">
                          <a:lumMod val="25000"/>
                        </a:schemeClr>
                      </a:gs>
                    </a:gsLst>
                    <a:lin ang="5400000" scaled="0"/>
                  </a:gradFill>
                </a:rPr>
                <a:t>cost, scale up </a:t>
              </a:r>
              <a:r>
                <a:rPr lang="en-US" spc="-50" dirty="0" smtClean="0">
                  <a:gradFill>
                    <a:gsLst>
                      <a:gs pos="1250">
                        <a:schemeClr val="bg1">
                          <a:lumMod val="25000"/>
                        </a:schemeClr>
                      </a:gs>
                      <a:gs pos="10417">
                        <a:schemeClr val="bg1">
                          <a:lumMod val="25000"/>
                        </a:schemeClr>
                      </a:gs>
                    </a:gsLst>
                    <a:lin ang="5400000" scaled="0"/>
                  </a:gradFill>
                </a:rPr>
                <a:t>and </a:t>
              </a:r>
              <a:r>
                <a:rPr lang="en-US" spc="-50" dirty="0">
                  <a:gradFill>
                    <a:gsLst>
                      <a:gs pos="1250">
                        <a:schemeClr val="bg1">
                          <a:lumMod val="25000"/>
                        </a:schemeClr>
                      </a:gs>
                      <a:gs pos="10417">
                        <a:schemeClr val="bg1">
                          <a:lumMod val="25000"/>
                        </a:schemeClr>
                      </a:gs>
                    </a:gsLst>
                    <a:lin ang="5400000" scaled="0"/>
                  </a:gradFill>
                </a:rPr>
                <a:t>down </a:t>
              </a:r>
              <a:r>
                <a:rPr lang="en-US" spc="-50" dirty="0" smtClean="0">
                  <a:gradFill>
                    <a:gsLst>
                      <a:gs pos="1250">
                        <a:schemeClr val="bg1">
                          <a:lumMod val="25000"/>
                        </a:schemeClr>
                      </a:gs>
                      <a:gs pos="10417">
                        <a:schemeClr val="bg1">
                          <a:lumMod val="25000"/>
                        </a:schemeClr>
                      </a:gs>
                    </a:gsLst>
                    <a:lin ang="5400000" scaled="0"/>
                  </a:gradFill>
                </a:rPr>
                <a:t/>
              </a:r>
              <a:br>
                <a:rPr lang="en-US" spc="-50" dirty="0" smtClean="0">
                  <a:gradFill>
                    <a:gsLst>
                      <a:gs pos="1250">
                        <a:schemeClr val="bg1">
                          <a:lumMod val="25000"/>
                        </a:schemeClr>
                      </a:gs>
                      <a:gs pos="10417">
                        <a:schemeClr val="bg1">
                          <a:lumMod val="25000"/>
                        </a:schemeClr>
                      </a:gs>
                    </a:gsLst>
                    <a:lin ang="5400000" scaled="0"/>
                  </a:gradFill>
                </a:rPr>
              </a:br>
              <a:r>
                <a:rPr lang="en-US" spc="-50" dirty="0" smtClean="0">
                  <a:gradFill>
                    <a:gsLst>
                      <a:gs pos="1250">
                        <a:schemeClr val="bg1">
                          <a:lumMod val="25000"/>
                        </a:schemeClr>
                      </a:gs>
                      <a:gs pos="10417">
                        <a:schemeClr val="bg1">
                          <a:lumMod val="25000"/>
                        </a:schemeClr>
                      </a:gs>
                    </a:gsLst>
                    <a:lin ang="5400000" scaled="0"/>
                  </a:gradFill>
                </a:rPr>
                <a:t>as </a:t>
              </a:r>
              <a:r>
                <a:rPr lang="en-US" spc="-50" dirty="0">
                  <a:gradFill>
                    <a:gsLst>
                      <a:gs pos="1250">
                        <a:schemeClr val="bg1">
                          <a:lumMod val="25000"/>
                        </a:schemeClr>
                      </a:gs>
                      <a:gs pos="10417">
                        <a:schemeClr val="bg1">
                          <a:lumMod val="25000"/>
                        </a:schemeClr>
                      </a:gs>
                    </a:gsLst>
                    <a:lin ang="5400000" scaled="0"/>
                  </a:gradFill>
                </a:rPr>
                <a:t>needed </a:t>
              </a:r>
              <a:endParaRPr lang="en-US" spc="-50" dirty="0" smtClean="0">
                <a:gradFill>
                  <a:gsLst>
                    <a:gs pos="1250">
                      <a:schemeClr val="bg1">
                        <a:lumMod val="25000"/>
                      </a:schemeClr>
                    </a:gs>
                    <a:gs pos="10417">
                      <a:schemeClr val="bg1">
                        <a:lumMod val="25000"/>
                      </a:schemeClr>
                    </a:gs>
                  </a:gsLst>
                  <a:lin ang="5400000" scaled="0"/>
                </a:gradFill>
              </a:endParaRPr>
            </a:p>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F</a:t>
              </a:r>
              <a:r>
                <a:rPr lang="en-US" spc="-50" dirty="0" smtClean="0">
                  <a:gradFill>
                    <a:gsLst>
                      <a:gs pos="1250">
                        <a:schemeClr val="bg1">
                          <a:lumMod val="25000"/>
                        </a:schemeClr>
                      </a:gs>
                      <a:gs pos="10417">
                        <a:schemeClr val="bg1">
                          <a:lumMod val="25000"/>
                        </a:schemeClr>
                      </a:gs>
                    </a:gsLst>
                    <a:lin ang="5400000" scaled="0"/>
                  </a:gradFill>
                </a:rPr>
                <a:t>amiliar tools and automation </a:t>
              </a:r>
              <a:br>
                <a:rPr lang="en-US" spc="-50" dirty="0" smtClean="0">
                  <a:gradFill>
                    <a:gsLst>
                      <a:gs pos="1250">
                        <a:schemeClr val="bg1">
                          <a:lumMod val="25000"/>
                        </a:schemeClr>
                      </a:gs>
                      <a:gs pos="10417">
                        <a:schemeClr val="bg1">
                          <a:lumMod val="25000"/>
                        </a:schemeClr>
                      </a:gs>
                    </a:gsLst>
                    <a:lin ang="5400000" scaled="0"/>
                  </a:gradFill>
                </a:rPr>
              </a:br>
              <a:r>
                <a:rPr lang="en-US" spc="-50" dirty="0" smtClean="0">
                  <a:gradFill>
                    <a:gsLst>
                      <a:gs pos="1250">
                        <a:schemeClr val="bg1">
                          <a:lumMod val="25000"/>
                        </a:schemeClr>
                      </a:gs>
                      <a:gs pos="10417">
                        <a:schemeClr val="bg1">
                          <a:lumMod val="25000"/>
                        </a:schemeClr>
                      </a:gs>
                    </a:gsLst>
                    <a:lin ang="5400000" scaled="0"/>
                  </a:gradFill>
                </a:rPr>
                <a:t>via PowerShell</a:t>
              </a:r>
            </a:p>
            <a:p>
              <a:pPr defTabSz="914099" fontAlgn="base">
                <a:lnSpc>
                  <a:spcPct val="95000"/>
                </a:lnSpc>
                <a:spcBef>
                  <a:spcPct val="0"/>
                </a:spcBef>
                <a:spcAft>
                  <a:spcPts val="800"/>
                </a:spcAft>
              </a:pPr>
              <a:r>
                <a:rPr lang="en-US" spc="-50" dirty="0" smtClean="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Portability</a:t>
              </a:r>
              <a:r>
                <a:rPr lang="en-US" spc="-50" dirty="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 </a:t>
              </a:r>
              <a:r>
                <a:rPr lang="en-US" spc="-50" dirty="0" smtClean="0">
                  <a:gradFill>
                    <a:gsLst>
                      <a:gs pos="1250">
                        <a:schemeClr val="bg1">
                          <a:lumMod val="25000"/>
                        </a:schemeClr>
                      </a:gs>
                      <a:gs pos="10417">
                        <a:schemeClr val="bg1">
                          <a:lumMod val="25000"/>
                        </a:schemeClr>
                      </a:gs>
                    </a:gsLst>
                    <a:lin ang="5400000" scaled="0"/>
                  </a:gradFill>
                </a:rPr>
                <a:t>On-premises or </a:t>
              </a:r>
              <a:r>
                <a:rPr lang="en-US" spc="-50" dirty="0">
                  <a:gradFill>
                    <a:gsLst>
                      <a:gs pos="1250">
                        <a:schemeClr val="bg1">
                          <a:lumMod val="25000"/>
                        </a:schemeClr>
                      </a:gs>
                      <a:gs pos="10417">
                        <a:schemeClr val="bg1">
                          <a:lumMod val="25000"/>
                        </a:schemeClr>
                      </a:gs>
                    </a:gsLst>
                    <a:lin ang="5400000" scaled="0"/>
                  </a:gradFill>
                </a:rPr>
                <a:t>at </a:t>
              </a:r>
              <a:r>
                <a:rPr lang="en-US" spc="-50" dirty="0" smtClean="0">
                  <a:gradFill>
                    <a:gsLst>
                      <a:gs pos="1250">
                        <a:schemeClr val="bg1">
                          <a:lumMod val="25000"/>
                        </a:schemeClr>
                      </a:gs>
                      <a:gs pos="10417">
                        <a:schemeClr val="bg1">
                          <a:lumMod val="25000"/>
                        </a:schemeClr>
                      </a:gs>
                    </a:gsLst>
                    <a:lin ang="5400000" scaled="0"/>
                  </a:gradFill>
                </a:rPr>
                <a:t/>
              </a:r>
              <a:br>
                <a:rPr lang="en-US" spc="-50" dirty="0" smtClean="0">
                  <a:gradFill>
                    <a:gsLst>
                      <a:gs pos="1250">
                        <a:schemeClr val="bg1">
                          <a:lumMod val="25000"/>
                        </a:schemeClr>
                      </a:gs>
                      <a:gs pos="10417">
                        <a:schemeClr val="bg1">
                          <a:lumMod val="25000"/>
                        </a:schemeClr>
                      </a:gs>
                    </a:gsLst>
                    <a:lin ang="5400000" scaled="0"/>
                  </a:gradFill>
                </a:rPr>
              </a:br>
              <a:r>
                <a:rPr lang="en-US" spc="-50" dirty="0" err="1" smtClean="0">
                  <a:gradFill>
                    <a:gsLst>
                      <a:gs pos="1250">
                        <a:schemeClr val="bg1">
                          <a:lumMod val="25000"/>
                        </a:schemeClr>
                      </a:gs>
                      <a:gs pos="10417">
                        <a:schemeClr val="bg1">
                          <a:lumMod val="25000"/>
                        </a:schemeClr>
                      </a:gs>
                    </a:gsLst>
                    <a:lin ang="5400000" scaled="0"/>
                  </a:gradFill>
                </a:rPr>
                <a:t>Hoster</a:t>
              </a:r>
              <a:r>
                <a:rPr lang="en-US" spc="-50" dirty="0">
                  <a:gradFill>
                    <a:gsLst>
                      <a:gs pos="1250">
                        <a:schemeClr val="bg1">
                          <a:lumMod val="25000"/>
                        </a:schemeClr>
                      </a:gs>
                      <a:gs pos="10417">
                        <a:schemeClr val="bg1">
                          <a:lumMod val="25000"/>
                        </a:schemeClr>
                      </a:gs>
                    </a:gsLst>
                    <a:lin ang="5400000" scaled="0"/>
                  </a:gradFill>
                </a:rPr>
                <a:t> </a:t>
              </a:r>
              <a:r>
                <a:rPr lang="en-US" spc="-50" dirty="0" smtClean="0">
                  <a:gradFill>
                    <a:gsLst>
                      <a:gs pos="1250">
                        <a:schemeClr val="bg1">
                          <a:lumMod val="25000"/>
                        </a:schemeClr>
                      </a:gs>
                      <a:gs pos="10417">
                        <a:schemeClr val="bg1">
                          <a:lumMod val="25000"/>
                        </a:schemeClr>
                      </a:gs>
                    </a:gsLst>
                    <a:lin ang="5400000" scaled="0"/>
                  </a:gradFill>
                </a:rPr>
                <a:t>as </a:t>
              </a:r>
              <a:r>
                <a:rPr lang="en-US" spc="-50" dirty="0">
                  <a:gradFill>
                    <a:gsLst>
                      <a:gs pos="1250">
                        <a:schemeClr val="bg1">
                          <a:lumMod val="25000"/>
                        </a:schemeClr>
                      </a:gs>
                      <a:gs pos="10417">
                        <a:schemeClr val="bg1">
                          <a:lumMod val="25000"/>
                        </a:schemeClr>
                      </a:gs>
                    </a:gsLst>
                    <a:lin ang="5400000" scaled="0"/>
                  </a:gradFill>
                </a:rPr>
                <a:t>needed</a:t>
              </a:r>
            </a:p>
            <a:p>
              <a:pPr defTabSz="914099" fontAlgn="base">
                <a:spcBef>
                  <a:spcPct val="0"/>
                </a:spcBef>
                <a:spcAft>
                  <a:spcPts val="900"/>
                </a:spcAft>
              </a:pPr>
              <a:endParaRPr lang="en-US" spc="-50" dirty="0">
                <a:gradFill>
                  <a:gsLst>
                    <a:gs pos="1250">
                      <a:schemeClr val="bg1">
                        <a:lumMod val="25000"/>
                      </a:schemeClr>
                    </a:gs>
                    <a:gs pos="10417">
                      <a:schemeClr val="bg1">
                        <a:lumMod val="25000"/>
                      </a:schemeClr>
                    </a:gs>
                  </a:gsLst>
                  <a:lin ang="5400000" scaled="0"/>
                </a:gradFill>
                <a:latin typeface="+mj-lt"/>
              </a:endParaRPr>
            </a:p>
          </p:txBody>
        </p:sp>
        <p:sp>
          <p:nvSpPr>
            <p:cNvPr id="32" name="Rectangle 31"/>
            <p:cNvSpPr/>
            <p:nvPr/>
          </p:nvSpPr>
          <p:spPr bwMode="auto">
            <a:xfrm>
              <a:off x="8198433" y="2673758"/>
              <a:ext cx="3963406" cy="502920"/>
            </a:xfrm>
            <a:prstGeom prst="rect">
              <a:avLst/>
            </a:prstGeom>
            <a:solidFill>
              <a:schemeClr val="tx1">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Benefits</a:t>
              </a:r>
              <a:endParaRPr lang="en-US" sz="2000" spc="-50" dirty="0" smtClean="0">
                <a:gradFill>
                  <a:gsLst>
                    <a:gs pos="36283">
                      <a:schemeClr val="bg1">
                        <a:lumMod val="25000"/>
                      </a:schemeClr>
                    </a:gs>
                    <a:gs pos="28000">
                      <a:schemeClr val="bg1">
                        <a:lumMod val="25000"/>
                      </a:schemeClr>
                    </a:gs>
                  </a:gsLst>
                  <a:lin ang="5400000" scaled="0"/>
                </a:gradFill>
              </a:endParaRPr>
            </a:p>
          </p:txBody>
        </p:sp>
      </p:grpSp>
      <p:sp>
        <p:nvSpPr>
          <p:cNvPr id="14" name="Rectangle 13"/>
          <p:cNvSpPr/>
          <p:nvPr/>
        </p:nvSpPr>
        <p:spPr bwMode="auto">
          <a:xfrm>
            <a:off x="4122738" y="334963"/>
            <a:ext cx="8039100" cy="223461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smtClean="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r>
              <a:rPr lang="en-US" sz="2500" spc="-60" dirty="0" smtClean="0">
                <a:gradFill>
                  <a:gsLst>
                    <a:gs pos="1250">
                      <a:srgbClr val="FFFFFF"/>
                    </a:gs>
                    <a:gs pos="10417">
                      <a:srgbClr val="FFFFFF"/>
                    </a:gs>
                  </a:gsLst>
                  <a:lin ang="5400000" scaled="0"/>
                </a:gradFill>
                <a:latin typeface="+mj-lt"/>
              </a:rPr>
              <a:t>“We </a:t>
            </a:r>
            <a:r>
              <a:rPr lang="en-US" sz="2500" spc="-60" dirty="0">
                <a:gradFill>
                  <a:gsLst>
                    <a:gs pos="1250">
                      <a:srgbClr val="FFFFFF"/>
                    </a:gs>
                    <a:gs pos="10417">
                      <a:srgbClr val="FFFFFF"/>
                    </a:gs>
                  </a:gsLst>
                  <a:lin ang="5400000" scaled="0"/>
                </a:gradFill>
                <a:latin typeface="+mj-lt"/>
              </a:rPr>
              <a:t>needed to take a new approach and </a:t>
            </a:r>
            <a:r>
              <a:rPr lang="en-US" sz="2500" spc="-60" dirty="0" smtClean="0">
                <a:gradFill>
                  <a:gsLst>
                    <a:gs pos="1250">
                      <a:srgbClr val="FFFFFF"/>
                    </a:gs>
                    <a:gs pos="10417">
                      <a:srgbClr val="FFFFFF"/>
                    </a:gs>
                  </a:gsLst>
                  <a:lin ang="5400000" scaled="0"/>
                </a:gradFill>
                <a:latin typeface="+mj-lt"/>
              </a:rPr>
              <a:t>Microsoft Azure </a:t>
            </a:r>
            <a:r>
              <a:rPr lang="en-US" sz="2500" spc="-60" dirty="0">
                <a:gradFill>
                  <a:gsLst>
                    <a:gs pos="1250">
                      <a:srgbClr val="FFFFFF"/>
                    </a:gs>
                    <a:gs pos="10417">
                      <a:srgbClr val="FFFFFF"/>
                    </a:gs>
                  </a:gsLst>
                  <a:lin ang="5400000" scaled="0"/>
                </a:gradFill>
                <a:latin typeface="+mj-lt"/>
              </a:rPr>
              <a:t>Virtual Machines provided the </a:t>
            </a:r>
            <a:r>
              <a:rPr lang="en-US" sz="2500" spc="-60" dirty="0" smtClean="0">
                <a:gradFill>
                  <a:gsLst>
                    <a:gs pos="1250">
                      <a:srgbClr val="FFFFFF"/>
                    </a:gs>
                    <a:gs pos="10417">
                      <a:srgbClr val="FFFFFF"/>
                    </a:gs>
                  </a:gsLst>
                  <a:lin ang="5400000" scaled="0"/>
                </a:gradFill>
                <a:latin typeface="+mj-lt"/>
              </a:rPr>
              <a:t>right solution </a:t>
            </a:r>
            <a:r>
              <a:rPr lang="en-US" sz="2500" spc="-60" dirty="0">
                <a:gradFill>
                  <a:gsLst>
                    <a:gs pos="1250">
                      <a:srgbClr val="FFFFFF"/>
                    </a:gs>
                    <a:gs pos="10417">
                      <a:srgbClr val="FFFFFF"/>
                    </a:gs>
                  </a:gsLst>
                  <a:lin ang="5400000" scaled="0"/>
                </a:gradFill>
                <a:latin typeface="+mj-lt"/>
              </a:rPr>
              <a:t>for our business</a:t>
            </a:r>
            <a:r>
              <a:rPr lang="en-US" sz="2500" spc="-60" dirty="0" smtClean="0">
                <a:gradFill>
                  <a:gsLst>
                    <a:gs pos="1250">
                      <a:srgbClr val="FFFFFF"/>
                    </a:gs>
                    <a:gs pos="10417">
                      <a:srgbClr val="FFFFFF"/>
                    </a:gs>
                  </a:gsLst>
                  <a:lin ang="5400000" scaled="0"/>
                </a:gradFill>
                <a:latin typeface="+mj-lt"/>
              </a:rPr>
              <a:t>.”</a:t>
            </a:r>
            <a:endParaRPr lang="en-US" sz="2500" spc="-60" dirty="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endParaRPr lang="en-US" sz="1100" spc="-50" dirty="0" smtClean="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r>
              <a:rPr lang="en-US" sz="2000" spc="-50" dirty="0" smtClean="0">
                <a:gradFill>
                  <a:gsLst>
                    <a:gs pos="1250">
                      <a:srgbClr val="FFFFFF"/>
                    </a:gs>
                    <a:gs pos="10417">
                      <a:srgbClr val="FFFFFF"/>
                    </a:gs>
                  </a:gsLst>
                  <a:lin ang="5400000" scaled="0"/>
                </a:gradFill>
              </a:rPr>
              <a:t>– </a:t>
            </a:r>
            <a:r>
              <a:rPr lang="en-US" sz="2000" spc="-50" dirty="0">
                <a:gradFill>
                  <a:gsLst>
                    <a:gs pos="1250">
                      <a:srgbClr val="FFFFFF"/>
                    </a:gs>
                    <a:gs pos="10417">
                      <a:srgbClr val="FFFFFF"/>
                    </a:gs>
                  </a:gsLst>
                  <a:lin ang="5400000" scaled="0"/>
                </a:gradFill>
              </a:rPr>
              <a:t>Andreas </a:t>
            </a:r>
            <a:r>
              <a:rPr lang="en-US" sz="2000" spc="-50" dirty="0" err="1" smtClean="0">
                <a:gradFill>
                  <a:gsLst>
                    <a:gs pos="1250">
                      <a:srgbClr val="FFFFFF"/>
                    </a:gs>
                    <a:gs pos="10417">
                      <a:srgbClr val="FFFFFF"/>
                    </a:gs>
                  </a:gsLst>
                  <a:lin ang="5400000" scaled="0"/>
                </a:gradFill>
              </a:rPr>
              <a:t>Hogberg</a:t>
            </a:r>
            <a:r>
              <a:rPr lang="en-US" sz="2000" spc="-50" dirty="0" smtClean="0">
                <a:gradFill>
                  <a:gsLst>
                    <a:gs pos="1250">
                      <a:srgbClr val="FFFFFF"/>
                    </a:gs>
                    <a:gs pos="10417">
                      <a:srgbClr val="FFFFFF"/>
                    </a:gs>
                  </a:gsLst>
                  <a:lin ang="5400000" scaled="0"/>
                </a:gradFill>
              </a:rPr>
              <a:t>,</a:t>
            </a:r>
            <a:r>
              <a:rPr lang="en-US" sz="2000" spc="-50" dirty="0">
                <a:gradFill>
                  <a:gsLst>
                    <a:gs pos="1250">
                      <a:srgbClr val="FFFFFF"/>
                    </a:gs>
                    <a:gs pos="10417">
                      <a:srgbClr val="FFFFFF"/>
                    </a:gs>
                  </a:gsLst>
                  <a:lin ang="5400000" scaled="0"/>
                </a:gradFill>
              </a:rPr>
              <a:t> </a:t>
            </a:r>
            <a:r>
              <a:rPr lang="en-US" sz="2000" spc="-50" dirty="0" smtClean="0">
                <a:gradFill>
                  <a:gsLst>
                    <a:gs pos="1250">
                      <a:srgbClr val="FFFFFF"/>
                    </a:gs>
                    <a:gs pos="10417">
                      <a:srgbClr val="FFFFFF"/>
                    </a:gs>
                  </a:gsLst>
                  <a:lin ang="5400000" scaled="0"/>
                </a:gradFill>
              </a:rPr>
              <a:t>Telenor</a:t>
            </a:r>
            <a:endParaRPr lang="en-US" sz="2000" spc="-50" dirty="0">
              <a:gradFill>
                <a:gsLst>
                  <a:gs pos="1250">
                    <a:srgbClr val="FFFFFF"/>
                  </a:gs>
                  <a:gs pos="10417">
                    <a:srgbClr val="FFFFFF"/>
                  </a:gs>
                </a:gsLst>
                <a:lin ang="5400000" scaled="0"/>
              </a:gradFill>
            </a:endParaRPr>
          </a:p>
        </p:txBody>
      </p:sp>
      <p:sp>
        <p:nvSpPr>
          <p:cNvPr id="2" name="Rectangle 1"/>
          <p:cNvSpPr/>
          <p:nvPr/>
        </p:nvSpPr>
        <p:spPr bwMode="auto">
          <a:xfrm>
            <a:off x="289718" y="288663"/>
            <a:ext cx="3314700" cy="26365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57" y="758597"/>
            <a:ext cx="2769726" cy="1240176"/>
          </a:xfrm>
          <a:prstGeom prst="rect">
            <a:avLst/>
          </a:prstGeom>
        </p:spPr>
      </p:pic>
      <p:sp>
        <p:nvSpPr>
          <p:cNvPr id="3" name="Rectangle 2"/>
          <p:cNvSpPr/>
          <p:nvPr/>
        </p:nvSpPr>
        <p:spPr bwMode="auto">
          <a:xfrm>
            <a:off x="3894137" y="334963"/>
            <a:ext cx="228601" cy="223461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6" name="Rectangle 15"/>
          <p:cNvSpPr/>
          <p:nvPr/>
        </p:nvSpPr>
        <p:spPr bwMode="auto">
          <a:xfrm>
            <a:off x="4122738" y="2569583"/>
            <a:ext cx="8039100" cy="9855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8" name="Rectangle 17"/>
          <p:cNvSpPr/>
          <p:nvPr/>
        </p:nvSpPr>
        <p:spPr bwMode="auto">
          <a:xfrm>
            <a:off x="4122738" y="0"/>
            <a:ext cx="8039100" cy="3349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22" name="Picture 21"/>
          <p:cNvPicPr/>
          <p:nvPr/>
        </p:nvPicPr>
        <p:blipFill>
          <a:blip r:embed="rId4" cstate="screen">
            <a:extLst>
              <a:ext uri="{28A0092B-C50C-407E-A947-70E740481C1C}">
                <a14:useLocalDpi xmlns:a14="http://schemas.microsoft.com/office/drawing/2010/main" val="0"/>
              </a:ext>
            </a:extLst>
          </a:blip>
          <a:stretch>
            <a:fillRect/>
          </a:stretch>
        </p:blipFill>
        <p:spPr>
          <a:xfrm>
            <a:off x="152957" y="2682162"/>
            <a:ext cx="3880377" cy="2513460"/>
          </a:xfrm>
          <a:prstGeom prst="rect">
            <a:avLst/>
          </a:prstGeom>
          <a:ln w="6350">
            <a:solidFill>
              <a:schemeClr val="bg1">
                <a:lumMod val="75000"/>
              </a:schemeClr>
            </a:solidFill>
          </a:ln>
        </p:spPr>
      </p:pic>
    </p:spTree>
    <p:extLst>
      <p:ext uri="{BB962C8B-B14F-4D97-AF65-F5344CB8AC3E}">
        <p14:creationId xmlns:p14="http://schemas.microsoft.com/office/powerpoint/2010/main" val="1603582406"/>
      </p:ext>
    </p:extLst>
  </p:cSld>
  <p:clrMapOvr>
    <a:masterClrMapping/>
  </p:clrMapOvr>
  <mc:AlternateContent xmlns:mc="http://schemas.openxmlformats.org/markup-compatibility/2006" xmlns:p14="http://schemas.microsoft.com/office/powerpoint/2010/main">
    <mc:Choice Requires="p14">
      <p:transition spd="slow" p14:dur="1350">
        <p:push dir="u"/>
      </p:transition>
    </mc:Choice>
    <mc:Fallback xmlns="">
      <p:transition spd="slow">
        <p:push dir="u"/>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39</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2151527"/>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5915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backup, recover</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can’t</a:t>
            </a:r>
            <a:endParaRPr lang="en-US" sz="3200" spc="-50" dirty="0">
              <a:solidFill>
                <a:schemeClr val="bg1"/>
              </a:solidFill>
              <a:latin typeface="+mj-lt"/>
            </a:endParaRPr>
          </a:p>
        </p:txBody>
      </p:sp>
      <p:sp>
        <p:nvSpPr>
          <p:cNvPr id="2" name="Oval 1"/>
          <p:cNvSpPr/>
          <p:nvPr/>
        </p:nvSpPr>
        <p:spPr bwMode="auto">
          <a:xfrm>
            <a:off x="7917179" y="2246641"/>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2</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12" name="Rectangle 11"/>
          <p:cNvSpPr/>
          <p:nvPr/>
        </p:nvSpPr>
        <p:spPr bwMode="auto">
          <a:xfrm>
            <a:off x="0" y="2355138"/>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16" name="Oval 15"/>
          <p:cNvSpPr/>
          <p:nvPr/>
        </p:nvSpPr>
        <p:spPr bwMode="auto">
          <a:xfrm>
            <a:off x="7931081" y="3802762"/>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3</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a:t>
            </a:r>
            <a:r>
              <a:rPr lang="en-US" sz="3200" spc="-50" dirty="0" smtClean="0">
                <a:solidFill>
                  <a:schemeClr val="bg1"/>
                </a:solidFill>
                <a:latin typeface="+mj-lt"/>
              </a:rPr>
              <a:t>recover your data</a:t>
            </a:r>
            <a:endParaRPr lang="en-US" sz="3200" spc="-50" dirty="0">
              <a:solidFill>
                <a:schemeClr val="bg1"/>
              </a:solidFill>
              <a:latin typeface="+mj-lt"/>
            </a:endParaRP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Tree>
    <p:extLst>
      <p:ext uri="{BB962C8B-B14F-4D97-AF65-F5344CB8AC3E}">
        <p14:creationId xmlns:p14="http://schemas.microsoft.com/office/powerpoint/2010/main" val="13491287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path" presetSubtype="0" accel="50000" decel="50000" fill="hold" grpId="0" nodeType="withEffect">
                                  <p:stCondLst>
                                    <p:cond delay="0"/>
                                  </p:stCondLst>
                                  <p:childTnLst>
                                    <p:animMotion origin="layout" path="M 1.32755E-7 2.50567E-6 L 1.32755E-7 0.2147 " pathEditMode="relative" rAng="0" ptsTypes="AA">
                                      <p:cBhvr>
                                        <p:cTn id="12" dur="1000" fill="hold"/>
                                        <p:tgtEl>
                                          <p:spTgt spid="6"/>
                                        </p:tgtEl>
                                        <p:attrNameLst>
                                          <p:attrName>ppt_x</p:attrName>
                                          <p:attrName>ppt_y</p:attrName>
                                        </p:attrNameLst>
                                      </p:cBhvr>
                                      <p:rCtr x="0" y="10735"/>
                                    </p:animMotion>
                                  </p:childTnLst>
                                </p:cTn>
                              </p:par>
                              <p:par>
                                <p:cTn id="13" presetID="10" presetClass="entr" presetSubtype="0"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xit" presetSubtype="0" fill="hold" grpId="0" nodeType="withEffect">
                                  <p:stCondLst>
                                    <p:cond delay="75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2"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p:nvPr/>
        </p:nvCxnSpPr>
        <p:spPr>
          <a:xfrm flipV="1">
            <a:off x="6600497" y="2658140"/>
            <a:ext cx="10872" cy="2470179"/>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5569389" y="5147041"/>
            <a:ext cx="1031108" cy="11854"/>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74" name="Freeform 128"/>
          <p:cNvSpPr>
            <a:spLocks noChangeAspect="1"/>
          </p:cNvSpPr>
          <p:nvPr/>
        </p:nvSpPr>
        <p:spPr bwMode="black">
          <a:xfrm>
            <a:off x="5372269" y="1267905"/>
            <a:ext cx="2478200" cy="1368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0" name="Title 69"/>
          <p:cNvSpPr>
            <a:spLocks noGrp="1"/>
          </p:cNvSpPr>
          <p:nvPr>
            <p:ph type="title"/>
          </p:nvPr>
        </p:nvSpPr>
        <p:spPr>
          <a:xfrm>
            <a:off x="274638" y="292082"/>
            <a:ext cx="11375536" cy="849463"/>
          </a:xfrm>
        </p:spPr>
        <p:txBody>
          <a:bodyPr/>
          <a:lstStyle/>
          <a:p>
            <a:r>
              <a:rPr lang="en-US" sz="4800" dirty="0"/>
              <a:t>Cloud </a:t>
            </a:r>
            <a:r>
              <a:rPr lang="en-US" sz="4800" dirty="0" smtClean="0"/>
              <a:t>innovation presents challenges for </a:t>
            </a:r>
            <a:r>
              <a:rPr lang="en-US" sz="4800" dirty="0"/>
              <a:t>IT</a:t>
            </a:r>
          </a:p>
        </p:txBody>
      </p:sp>
      <p:grpSp>
        <p:nvGrpSpPr>
          <p:cNvPr id="26" name="Group 25"/>
          <p:cNvGrpSpPr/>
          <p:nvPr/>
        </p:nvGrpSpPr>
        <p:grpSpPr>
          <a:xfrm>
            <a:off x="568538" y="3563888"/>
            <a:ext cx="1031380" cy="2745500"/>
            <a:chOff x="529660" y="3577613"/>
            <a:chExt cx="1058335" cy="2817255"/>
          </a:xfrm>
        </p:grpSpPr>
        <p:sp>
          <p:nvSpPr>
            <p:cNvPr id="14"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5" name="Oval 742"/>
            <p:cNvSpPr>
              <a:spLocks noChangeArrowheads="1"/>
            </p:cNvSpPr>
            <p:nvPr/>
          </p:nvSpPr>
          <p:spPr bwMode="auto">
            <a:xfrm>
              <a:off x="743315" y="3577613"/>
              <a:ext cx="631026" cy="635994"/>
            </a:xfrm>
            <a:prstGeom prst="ellipse">
              <a:avLst/>
            </a:pr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0" name="Freeform 5"/>
          <p:cNvSpPr>
            <a:spLocks noEditPoints="1"/>
          </p:cNvSpPr>
          <p:nvPr/>
        </p:nvSpPr>
        <p:spPr bwMode="black">
          <a:xfrm flipH="1">
            <a:off x="2292496" y="1637026"/>
            <a:ext cx="3269180" cy="50339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nvGrpSpPr>
          <p:cNvPr id="4" name="Group 3"/>
          <p:cNvGrpSpPr/>
          <p:nvPr/>
        </p:nvGrpSpPr>
        <p:grpSpPr>
          <a:xfrm>
            <a:off x="587051" y="1998626"/>
            <a:ext cx="1000167" cy="1469125"/>
            <a:chOff x="587051" y="1998626"/>
            <a:chExt cx="1000167" cy="1469125"/>
          </a:xfrm>
        </p:grpSpPr>
        <p:grpSp>
          <p:nvGrpSpPr>
            <p:cNvPr id="13" name="Group 12"/>
            <p:cNvGrpSpPr/>
            <p:nvPr/>
          </p:nvGrpSpPr>
          <p:grpSpPr>
            <a:xfrm>
              <a:off x="587051" y="1998626"/>
              <a:ext cx="1000167" cy="1469125"/>
              <a:chOff x="1239558" y="656538"/>
              <a:chExt cx="1599453" cy="2349405"/>
            </a:xfrm>
          </p:grpSpPr>
          <p:sp>
            <p:nvSpPr>
              <p:cNvPr id="8" name="Freeform 5"/>
              <p:cNvSpPr>
                <a:spLocks/>
              </p:cNvSpPr>
              <p:nvPr/>
            </p:nvSpPr>
            <p:spPr bwMode="auto">
              <a:xfrm>
                <a:off x="1781007" y="2629402"/>
                <a:ext cx="507220" cy="90241"/>
              </a:xfrm>
              <a:custGeom>
                <a:avLst/>
                <a:gdLst>
                  <a:gd name="T0" fmla="*/ 326 w 326"/>
                  <a:gd name="T1" fmla="*/ 28 h 58"/>
                  <a:gd name="T2" fmla="*/ 326 w 326"/>
                  <a:gd name="T3" fmla="*/ 34 h 58"/>
                  <a:gd name="T4" fmla="*/ 326 w 326"/>
                  <a:gd name="T5" fmla="*/ 36 h 58"/>
                  <a:gd name="T6" fmla="*/ 326 w 326"/>
                  <a:gd name="T7" fmla="*/ 40 h 58"/>
                  <a:gd name="T8" fmla="*/ 320 w 326"/>
                  <a:gd name="T9" fmla="*/ 52 h 58"/>
                  <a:gd name="T10" fmla="*/ 310 w 326"/>
                  <a:gd name="T11" fmla="*/ 58 h 58"/>
                  <a:gd name="T12" fmla="*/ 278 w 326"/>
                  <a:gd name="T13" fmla="*/ 58 h 58"/>
                  <a:gd name="T14" fmla="*/ 244 w 326"/>
                  <a:gd name="T15" fmla="*/ 58 h 58"/>
                  <a:gd name="T16" fmla="*/ 210 w 326"/>
                  <a:gd name="T17" fmla="*/ 58 h 58"/>
                  <a:gd name="T18" fmla="*/ 182 w 326"/>
                  <a:gd name="T19" fmla="*/ 58 h 58"/>
                  <a:gd name="T20" fmla="*/ 158 w 326"/>
                  <a:gd name="T21" fmla="*/ 58 h 58"/>
                  <a:gd name="T22" fmla="*/ 134 w 326"/>
                  <a:gd name="T23" fmla="*/ 58 h 58"/>
                  <a:gd name="T24" fmla="*/ 114 w 326"/>
                  <a:gd name="T25" fmla="*/ 58 h 58"/>
                  <a:gd name="T26" fmla="*/ 96 w 326"/>
                  <a:gd name="T27" fmla="*/ 58 h 58"/>
                  <a:gd name="T28" fmla="*/ 82 w 326"/>
                  <a:gd name="T29" fmla="*/ 58 h 58"/>
                  <a:gd name="T30" fmla="*/ 64 w 326"/>
                  <a:gd name="T31" fmla="*/ 58 h 58"/>
                  <a:gd name="T32" fmla="*/ 44 w 326"/>
                  <a:gd name="T33" fmla="*/ 58 h 58"/>
                  <a:gd name="T34" fmla="*/ 34 w 326"/>
                  <a:gd name="T35" fmla="*/ 58 h 58"/>
                  <a:gd name="T36" fmla="*/ 26 w 326"/>
                  <a:gd name="T37" fmla="*/ 58 h 58"/>
                  <a:gd name="T38" fmla="*/ 22 w 326"/>
                  <a:gd name="T39" fmla="*/ 58 h 58"/>
                  <a:gd name="T40" fmla="*/ 22 w 326"/>
                  <a:gd name="T41" fmla="*/ 58 h 58"/>
                  <a:gd name="T42" fmla="*/ 10 w 326"/>
                  <a:gd name="T43" fmla="*/ 54 h 58"/>
                  <a:gd name="T44" fmla="*/ 2 w 326"/>
                  <a:gd name="T45" fmla="*/ 46 h 58"/>
                  <a:gd name="T46" fmla="*/ 0 w 326"/>
                  <a:gd name="T47" fmla="*/ 34 h 58"/>
                  <a:gd name="T48" fmla="*/ 0 w 326"/>
                  <a:gd name="T49" fmla="*/ 30 h 58"/>
                  <a:gd name="T50" fmla="*/ 0 w 326"/>
                  <a:gd name="T51" fmla="*/ 26 h 58"/>
                  <a:gd name="T52" fmla="*/ 0 w 326"/>
                  <a:gd name="T53" fmla="*/ 24 h 58"/>
                  <a:gd name="T54" fmla="*/ 4 w 326"/>
                  <a:gd name="T55" fmla="*/ 10 h 58"/>
                  <a:gd name="T56" fmla="*/ 14 w 326"/>
                  <a:gd name="T57" fmla="*/ 2 h 58"/>
                  <a:gd name="T58" fmla="*/ 18 w 326"/>
                  <a:gd name="T59" fmla="*/ 0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2 w 326"/>
                  <a:gd name="T91" fmla="*/ 2 h 58"/>
                  <a:gd name="T92" fmla="*/ 320 w 326"/>
                  <a:gd name="T93" fmla="*/ 8 h 58"/>
                  <a:gd name="T94" fmla="*/ 326 w 326"/>
                  <a:gd name="T9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4"/>
                    </a:moveTo>
                    <a:lnTo>
                      <a:pt x="326" y="26"/>
                    </a:lnTo>
                    <a:lnTo>
                      <a:pt x="326" y="28"/>
                    </a:lnTo>
                    <a:lnTo>
                      <a:pt x="326" y="30"/>
                    </a:lnTo>
                    <a:lnTo>
                      <a:pt x="326" y="32"/>
                    </a:lnTo>
                    <a:lnTo>
                      <a:pt x="326" y="34"/>
                    </a:lnTo>
                    <a:lnTo>
                      <a:pt x="326" y="34"/>
                    </a:lnTo>
                    <a:lnTo>
                      <a:pt x="326" y="36"/>
                    </a:lnTo>
                    <a:lnTo>
                      <a:pt x="326" y="36"/>
                    </a:lnTo>
                    <a:lnTo>
                      <a:pt x="326" y="36"/>
                    </a:lnTo>
                    <a:lnTo>
                      <a:pt x="326" y="36"/>
                    </a:lnTo>
                    <a:lnTo>
                      <a:pt x="326" y="40"/>
                    </a:lnTo>
                    <a:lnTo>
                      <a:pt x="324" y="46"/>
                    </a:lnTo>
                    <a:lnTo>
                      <a:pt x="322" y="48"/>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48"/>
                    </a:lnTo>
                    <a:lnTo>
                      <a:pt x="2" y="46"/>
                    </a:lnTo>
                    <a:lnTo>
                      <a:pt x="0" y="40"/>
                    </a:lnTo>
                    <a:lnTo>
                      <a:pt x="0" y="36"/>
                    </a:lnTo>
                    <a:lnTo>
                      <a:pt x="0" y="34"/>
                    </a:lnTo>
                    <a:lnTo>
                      <a:pt x="0" y="32"/>
                    </a:lnTo>
                    <a:lnTo>
                      <a:pt x="0" y="32"/>
                    </a:lnTo>
                    <a:lnTo>
                      <a:pt x="0" y="30"/>
                    </a:lnTo>
                    <a:lnTo>
                      <a:pt x="0" y="28"/>
                    </a:lnTo>
                    <a:lnTo>
                      <a:pt x="0" y="26"/>
                    </a:lnTo>
                    <a:lnTo>
                      <a:pt x="0" y="26"/>
                    </a:lnTo>
                    <a:lnTo>
                      <a:pt x="0" y="24"/>
                    </a:lnTo>
                    <a:lnTo>
                      <a:pt x="0" y="24"/>
                    </a:lnTo>
                    <a:lnTo>
                      <a:pt x="0" y="24"/>
                    </a:lnTo>
                    <a:lnTo>
                      <a:pt x="0" y="20"/>
                    </a:lnTo>
                    <a:lnTo>
                      <a:pt x="2" y="16"/>
                    </a:lnTo>
                    <a:lnTo>
                      <a:pt x="4" y="10"/>
                    </a:lnTo>
                    <a:lnTo>
                      <a:pt x="6" y="8"/>
                    </a:lnTo>
                    <a:lnTo>
                      <a:pt x="10" y="4"/>
                    </a:lnTo>
                    <a:lnTo>
                      <a:pt x="14" y="2"/>
                    </a:lnTo>
                    <a:lnTo>
                      <a:pt x="14" y="2"/>
                    </a:lnTo>
                    <a:lnTo>
                      <a:pt x="16" y="0"/>
                    </a:lnTo>
                    <a:lnTo>
                      <a:pt x="18"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08" y="0"/>
                    </a:lnTo>
                    <a:lnTo>
                      <a:pt x="310" y="0"/>
                    </a:lnTo>
                    <a:lnTo>
                      <a:pt x="312" y="2"/>
                    </a:lnTo>
                    <a:lnTo>
                      <a:pt x="314" y="2"/>
                    </a:lnTo>
                    <a:lnTo>
                      <a:pt x="318" y="4"/>
                    </a:lnTo>
                    <a:lnTo>
                      <a:pt x="320" y="8"/>
                    </a:lnTo>
                    <a:lnTo>
                      <a:pt x="322" y="10"/>
                    </a:lnTo>
                    <a:lnTo>
                      <a:pt x="324" y="16"/>
                    </a:lnTo>
                    <a:lnTo>
                      <a:pt x="326" y="20"/>
                    </a:lnTo>
                    <a:lnTo>
                      <a:pt x="326" y="24"/>
                    </a:lnTo>
                    <a:lnTo>
                      <a:pt x="326" y="24"/>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9" name="Freeform 6"/>
              <p:cNvSpPr>
                <a:spLocks/>
              </p:cNvSpPr>
              <p:nvPr/>
            </p:nvSpPr>
            <p:spPr bwMode="auto">
              <a:xfrm>
                <a:off x="1781007" y="2501830"/>
                <a:ext cx="507220" cy="90241"/>
              </a:xfrm>
              <a:custGeom>
                <a:avLst/>
                <a:gdLst>
                  <a:gd name="T0" fmla="*/ 326 w 326"/>
                  <a:gd name="T1" fmla="*/ 24 h 58"/>
                  <a:gd name="T2" fmla="*/ 326 w 326"/>
                  <a:gd name="T3" fmla="*/ 30 h 58"/>
                  <a:gd name="T4" fmla="*/ 326 w 326"/>
                  <a:gd name="T5" fmla="*/ 32 h 58"/>
                  <a:gd name="T6" fmla="*/ 326 w 326"/>
                  <a:gd name="T7" fmla="*/ 38 h 58"/>
                  <a:gd name="T8" fmla="*/ 320 w 326"/>
                  <a:gd name="T9" fmla="*/ 50 h 58"/>
                  <a:gd name="T10" fmla="*/ 312 w 326"/>
                  <a:gd name="T11" fmla="*/ 56 h 58"/>
                  <a:gd name="T12" fmla="*/ 304 w 326"/>
                  <a:gd name="T13" fmla="*/ 58 h 58"/>
                  <a:gd name="T14" fmla="*/ 266 w 326"/>
                  <a:gd name="T15" fmla="*/ 58 h 58"/>
                  <a:gd name="T16" fmla="*/ 232 w 326"/>
                  <a:gd name="T17" fmla="*/ 58 h 58"/>
                  <a:gd name="T18" fmla="*/ 202 w 326"/>
                  <a:gd name="T19" fmla="*/ 58 h 58"/>
                  <a:gd name="T20" fmla="*/ 174 w 326"/>
                  <a:gd name="T21" fmla="*/ 58 h 58"/>
                  <a:gd name="T22" fmla="*/ 150 w 326"/>
                  <a:gd name="T23" fmla="*/ 58 h 58"/>
                  <a:gd name="T24" fmla="*/ 128 w 326"/>
                  <a:gd name="T25" fmla="*/ 58 h 58"/>
                  <a:gd name="T26" fmla="*/ 108 w 326"/>
                  <a:gd name="T27" fmla="*/ 58 h 58"/>
                  <a:gd name="T28" fmla="*/ 90 w 326"/>
                  <a:gd name="T29" fmla="*/ 58 h 58"/>
                  <a:gd name="T30" fmla="*/ 76 w 326"/>
                  <a:gd name="T31" fmla="*/ 58 h 58"/>
                  <a:gd name="T32" fmla="*/ 58 w 326"/>
                  <a:gd name="T33" fmla="*/ 58 h 58"/>
                  <a:gd name="T34" fmla="*/ 40 w 326"/>
                  <a:gd name="T35" fmla="*/ 58 h 58"/>
                  <a:gd name="T36" fmla="*/ 30 w 326"/>
                  <a:gd name="T37" fmla="*/ 58 h 58"/>
                  <a:gd name="T38" fmla="*/ 24 w 326"/>
                  <a:gd name="T39" fmla="*/ 58 h 58"/>
                  <a:gd name="T40" fmla="*/ 22 w 326"/>
                  <a:gd name="T41" fmla="*/ 58 h 58"/>
                  <a:gd name="T42" fmla="*/ 18 w 326"/>
                  <a:gd name="T43" fmla="*/ 56 h 58"/>
                  <a:gd name="T44" fmla="*/ 14 w 326"/>
                  <a:gd name="T45" fmla="*/ 54 h 58"/>
                  <a:gd name="T46" fmla="*/ 4 w 326"/>
                  <a:gd name="T47" fmla="*/ 46 h 58"/>
                  <a:gd name="T48" fmla="*/ 0 w 326"/>
                  <a:gd name="T49" fmla="*/ 32 h 58"/>
                  <a:gd name="T50" fmla="*/ 0 w 326"/>
                  <a:gd name="T51" fmla="*/ 26 h 58"/>
                  <a:gd name="T52" fmla="*/ 0 w 326"/>
                  <a:gd name="T53" fmla="*/ 22 h 58"/>
                  <a:gd name="T54" fmla="*/ 0 w 326"/>
                  <a:gd name="T55" fmla="*/ 20 h 58"/>
                  <a:gd name="T56" fmla="*/ 2 w 326"/>
                  <a:gd name="T57" fmla="*/ 12 h 58"/>
                  <a:gd name="T58" fmla="*/ 10 w 326"/>
                  <a:gd name="T59" fmla="*/ 4 h 58"/>
                  <a:gd name="T60" fmla="*/ 22 w 326"/>
                  <a:gd name="T61" fmla="*/ 0 h 58"/>
                  <a:gd name="T62" fmla="*/ 60 w 326"/>
                  <a:gd name="T63" fmla="*/ 0 h 58"/>
                  <a:gd name="T64" fmla="*/ 94 w 326"/>
                  <a:gd name="T65" fmla="*/ 0 h 58"/>
                  <a:gd name="T66" fmla="*/ 126 w 326"/>
                  <a:gd name="T67" fmla="*/ 0 h 58"/>
                  <a:gd name="T68" fmla="*/ 154 w 326"/>
                  <a:gd name="T69" fmla="*/ 0 h 58"/>
                  <a:gd name="T70" fmla="*/ 178 w 326"/>
                  <a:gd name="T71" fmla="*/ 0 h 58"/>
                  <a:gd name="T72" fmla="*/ 200 w 326"/>
                  <a:gd name="T73" fmla="*/ 0 h 58"/>
                  <a:gd name="T74" fmla="*/ 218 w 326"/>
                  <a:gd name="T75" fmla="*/ 0 h 58"/>
                  <a:gd name="T76" fmla="*/ 236 w 326"/>
                  <a:gd name="T77" fmla="*/ 0 h 58"/>
                  <a:gd name="T78" fmla="*/ 250 w 326"/>
                  <a:gd name="T79" fmla="*/ 0 h 58"/>
                  <a:gd name="T80" fmla="*/ 270 w 326"/>
                  <a:gd name="T81" fmla="*/ 0 h 58"/>
                  <a:gd name="T82" fmla="*/ 286 w 326"/>
                  <a:gd name="T83" fmla="*/ 0 h 58"/>
                  <a:gd name="T84" fmla="*/ 296 w 326"/>
                  <a:gd name="T85" fmla="*/ 0 h 58"/>
                  <a:gd name="T86" fmla="*/ 302 w 326"/>
                  <a:gd name="T87" fmla="*/ 0 h 58"/>
                  <a:gd name="T88" fmla="*/ 304 w 326"/>
                  <a:gd name="T89" fmla="*/ 0 h 58"/>
                  <a:gd name="T90" fmla="*/ 310 w 326"/>
                  <a:gd name="T91" fmla="*/ 0 h 58"/>
                  <a:gd name="T92" fmla="*/ 320 w 326"/>
                  <a:gd name="T93" fmla="*/ 6 h 58"/>
                  <a:gd name="T94" fmla="*/ 326 w 326"/>
                  <a:gd name="T9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0"/>
                    </a:moveTo>
                    <a:lnTo>
                      <a:pt x="326" y="22"/>
                    </a:lnTo>
                    <a:lnTo>
                      <a:pt x="326" y="24"/>
                    </a:lnTo>
                    <a:lnTo>
                      <a:pt x="326" y="26"/>
                    </a:lnTo>
                    <a:lnTo>
                      <a:pt x="326" y="28"/>
                    </a:lnTo>
                    <a:lnTo>
                      <a:pt x="326" y="30"/>
                    </a:lnTo>
                    <a:lnTo>
                      <a:pt x="326" y="32"/>
                    </a:lnTo>
                    <a:lnTo>
                      <a:pt x="326" y="32"/>
                    </a:lnTo>
                    <a:lnTo>
                      <a:pt x="326" y="32"/>
                    </a:lnTo>
                    <a:lnTo>
                      <a:pt x="326" y="32"/>
                    </a:lnTo>
                    <a:lnTo>
                      <a:pt x="326" y="32"/>
                    </a:lnTo>
                    <a:lnTo>
                      <a:pt x="326" y="38"/>
                    </a:lnTo>
                    <a:lnTo>
                      <a:pt x="324" y="42"/>
                    </a:lnTo>
                    <a:lnTo>
                      <a:pt x="322" y="46"/>
                    </a:lnTo>
                    <a:lnTo>
                      <a:pt x="320" y="50"/>
                    </a:lnTo>
                    <a:lnTo>
                      <a:pt x="318" y="52"/>
                    </a:lnTo>
                    <a:lnTo>
                      <a:pt x="314" y="54"/>
                    </a:lnTo>
                    <a:lnTo>
                      <a:pt x="312" y="56"/>
                    </a:lnTo>
                    <a:lnTo>
                      <a:pt x="310" y="56"/>
                    </a:lnTo>
                    <a:lnTo>
                      <a:pt x="308" y="56"/>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8" y="56"/>
                    </a:lnTo>
                    <a:lnTo>
                      <a:pt x="16" y="56"/>
                    </a:lnTo>
                    <a:lnTo>
                      <a:pt x="14" y="56"/>
                    </a:lnTo>
                    <a:lnTo>
                      <a:pt x="14" y="54"/>
                    </a:lnTo>
                    <a:lnTo>
                      <a:pt x="10" y="52"/>
                    </a:lnTo>
                    <a:lnTo>
                      <a:pt x="6" y="50"/>
                    </a:lnTo>
                    <a:lnTo>
                      <a:pt x="4" y="46"/>
                    </a:lnTo>
                    <a:lnTo>
                      <a:pt x="2" y="42"/>
                    </a:lnTo>
                    <a:lnTo>
                      <a:pt x="0" y="38"/>
                    </a:lnTo>
                    <a:lnTo>
                      <a:pt x="0" y="32"/>
                    </a:lnTo>
                    <a:lnTo>
                      <a:pt x="0" y="30"/>
                    </a:lnTo>
                    <a:lnTo>
                      <a:pt x="0" y="28"/>
                    </a:lnTo>
                    <a:lnTo>
                      <a:pt x="0" y="26"/>
                    </a:lnTo>
                    <a:lnTo>
                      <a:pt x="0" y="26"/>
                    </a:lnTo>
                    <a:lnTo>
                      <a:pt x="0" y="24"/>
                    </a:lnTo>
                    <a:lnTo>
                      <a:pt x="0" y="22"/>
                    </a:lnTo>
                    <a:lnTo>
                      <a:pt x="0" y="20"/>
                    </a:lnTo>
                    <a:lnTo>
                      <a:pt x="0" y="20"/>
                    </a:lnTo>
                    <a:lnTo>
                      <a:pt x="0" y="20"/>
                    </a:lnTo>
                    <a:lnTo>
                      <a:pt x="0" y="20"/>
                    </a:lnTo>
                    <a:lnTo>
                      <a:pt x="0" y="16"/>
                    </a:lnTo>
                    <a:lnTo>
                      <a:pt x="2" y="12"/>
                    </a:lnTo>
                    <a:lnTo>
                      <a:pt x="4" y="8"/>
                    </a:lnTo>
                    <a:lnTo>
                      <a:pt x="6" y="6"/>
                    </a:lnTo>
                    <a:lnTo>
                      <a:pt x="10" y="4"/>
                    </a:lnTo>
                    <a:lnTo>
                      <a:pt x="14" y="2"/>
                    </a:lnTo>
                    <a:lnTo>
                      <a:pt x="16"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0"/>
                    </a:lnTo>
                    <a:lnTo>
                      <a:pt x="314" y="2"/>
                    </a:lnTo>
                    <a:lnTo>
                      <a:pt x="318" y="4"/>
                    </a:lnTo>
                    <a:lnTo>
                      <a:pt x="320" y="6"/>
                    </a:lnTo>
                    <a:lnTo>
                      <a:pt x="322" y="8"/>
                    </a:lnTo>
                    <a:lnTo>
                      <a:pt x="324" y="12"/>
                    </a:lnTo>
                    <a:lnTo>
                      <a:pt x="326" y="16"/>
                    </a:lnTo>
                    <a:lnTo>
                      <a:pt x="326" y="20"/>
                    </a:lnTo>
                    <a:lnTo>
                      <a:pt x="326" y="2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 name="Freeform 7"/>
              <p:cNvSpPr>
                <a:spLocks/>
              </p:cNvSpPr>
              <p:nvPr/>
            </p:nvSpPr>
            <p:spPr bwMode="auto">
              <a:xfrm>
                <a:off x="1871249" y="2897031"/>
                <a:ext cx="332960" cy="108912"/>
              </a:xfrm>
              <a:custGeom>
                <a:avLst/>
                <a:gdLst>
                  <a:gd name="T0" fmla="*/ 10 w 214"/>
                  <a:gd name="T1" fmla="*/ 0 h 70"/>
                  <a:gd name="T2" fmla="*/ 28 w 214"/>
                  <a:gd name="T3" fmla="*/ 0 h 70"/>
                  <a:gd name="T4" fmla="*/ 46 w 214"/>
                  <a:gd name="T5" fmla="*/ 0 h 70"/>
                  <a:gd name="T6" fmla="*/ 62 w 214"/>
                  <a:gd name="T7" fmla="*/ 0 h 70"/>
                  <a:gd name="T8" fmla="*/ 78 w 214"/>
                  <a:gd name="T9" fmla="*/ 0 h 70"/>
                  <a:gd name="T10" fmla="*/ 92 w 214"/>
                  <a:gd name="T11" fmla="*/ 0 h 70"/>
                  <a:gd name="T12" fmla="*/ 106 w 214"/>
                  <a:gd name="T13" fmla="*/ 0 h 70"/>
                  <a:gd name="T14" fmla="*/ 118 w 214"/>
                  <a:gd name="T15" fmla="*/ 0 h 70"/>
                  <a:gd name="T16" fmla="*/ 134 w 214"/>
                  <a:gd name="T17" fmla="*/ 0 h 70"/>
                  <a:gd name="T18" fmla="*/ 152 w 214"/>
                  <a:gd name="T19" fmla="*/ 0 h 70"/>
                  <a:gd name="T20" fmla="*/ 170 w 214"/>
                  <a:gd name="T21" fmla="*/ 0 h 70"/>
                  <a:gd name="T22" fmla="*/ 182 w 214"/>
                  <a:gd name="T23" fmla="*/ 0 h 70"/>
                  <a:gd name="T24" fmla="*/ 192 w 214"/>
                  <a:gd name="T25" fmla="*/ 0 h 70"/>
                  <a:gd name="T26" fmla="*/ 200 w 214"/>
                  <a:gd name="T27" fmla="*/ 0 h 70"/>
                  <a:gd name="T28" fmla="*/ 204 w 214"/>
                  <a:gd name="T29" fmla="*/ 0 h 70"/>
                  <a:gd name="T30" fmla="*/ 210 w 214"/>
                  <a:gd name="T31" fmla="*/ 0 h 70"/>
                  <a:gd name="T32" fmla="*/ 212 w 214"/>
                  <a:gd name="T33" fmla="*/ 0 h 70"/>
                  <a:gd name="T34" fmla="*/ 214 w 214"/>
                  <a:gd name="T35" fmla="*/ 0 h 70"/>
                  <a:gd name="T36" fmla="*/ 214 w 214"/>
                  <a:gd name="T37" fmla="*/ 0 h 70"/>
                  <a:gd name="T38" fmla="*/ 214 w 214"/>
                  <a:gd name="T39" fmla="*/ 8 h 70"/>
                  <a:gd name="T40" fmla="*/ 212 w 214"/>
                  <a:gd name="T41" fmla="*/ 14 h 70"/>
                  <a:gd name="T42" fmla="*/ 208 w 214"/>
                  <a:gd name="T43" fmla="*/ 22 h 70"/>
                  <a:gd name="T44" fmla="*/ 204 w 214"/>
                  <a:gd name="T45" fmla="*/ 28 h 70"/>
                  <a:gd name="T46" fmla="*/ 198 w 214"/>
                  <a:gd name="T47" fmla="*/ 34 h 70"/>
                  <a:gd name="T48" fmla="*/ 186 w 214"/>
                  <a:gd name="T49" fmla="*/ 46 h 70"/>
                  <a:gd name="T50" fmla="*/ 172 w 214"/>
                  <a:gd name="T51" fmla="*/ 54 h 70"/>
                  <a:gd name="T52" fmla="*/ 152 w 214"/>
                  <a:gd name="T53" fmla="*/ 62 h 70"/>
                  <a:gd name="T54" fmla="*/ 134 w 214"/>
                  <a:gd name="T55" fmla="*/ 68 h 70"/>
                  <a:gd name="T56" fmla="*/ 116 w 214"/>
                  <a:gd name="T57" fmla="*/ 70 h 70"/>
                  <a:gd name="T58" fmla="*/ 98 w 214"/>
                  <a:gd name="T59" fmla="*/ 70 h 70"/>
                  <a:gd name="T60" fmla="*/ 78 w 214"/>
                  <a:gd name="T61" fmla="*/ 68 h 70"/>
                  <a:gd name="T62" fmla="*/ 60 w 214"/>
                  <a:gd name="T63" fmla="*/ 62 h 70"/>
                  <a:gd name="T64" fmla="*/ 42 w 214"/>
                  <a:gd name="T65" fmla="*/ 54 h 70"/>
                  <a:gd name="T66" fmla="*/ 28 w 214"/>
                  <a:gd name="T67" fmla="*/ 46 h 70"/>
                  <a:gd name="T68" fmla="*/ 14 w 214"/>
                  <a:gd name="T69" fmla="*/ 34 h 70"/>
                  <a:gd name="T70" fmla="*/ 10 w 214"/>
                  <a:gd name="T71" fmla="*/ 28 h 70"/>
                  <a:gd name="T72" fmla="*/ 4 w 214"/>
                  <a:gd name="T73" fmla="*/ 22 h 70"/>
                  <a:gd name="T74" fmla="*/ 2 w 214"/>
                  <a:gd name="T75" fmla="*/ 14 h 70"/>
                  <a:gd name="T76" fmla="*/ 0 w 214"/>
                  <a:gd name="T77" fmla="*/ 8 h 70"/>
                  <a:gd name="T78" fmla="*/ 0 w 214"/>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70">
                    <a:moveTo>
                      <a:pt x="0" y="0"/>
                    </a:moveTo>
                    <a:lnTo>
                      <a:pt x="10" y="0"/>
                    </a:lnTo>
                    <a:lnTo>
                      <a:pt x="20" y="0"/>
                    </a:lnTo>
                    <a:lnTo>
                      <a:pt x="28" y="0"/>
                    </a:lnTo>
                    <a:lnTo>
                      <a:pt x="38" y="0"/>
                    </a:lnTo>
                    <a:lnTo>
                      <a:pt x="46" y="0"/>
                    </a:lnTo>
                    <a:lnTo>
                      <a:pt x="54" y="0"/>
                    </a:lnTo>
                    <a:lnTo>
                      <a:pt x="62" y="0"/>
                    </a:lnTo>
                    <a:lnTo>
                      <a:pt x="70" y="0"/>
                    </a:lnTo>
                    <a:lnTo>
                      <a:pt x="78" y="0"/>
                    </a:lnTo>
                    <a:lnTo>
                      <a:pt x="86" y="0"/>
                    </a:lnTo>
                    <a:lnTo>
                      <a:pt x="92" y="0"/>
                    </a:lnTo>
                    <a:lnTo>
                      <a:pt x="100" y="0"/>
                    </a:lnTo>
                    <a:lnTo>
                      <a:pt x="106" y="0"/>
                    </a:lnTo>
                    <a:lnTo>
                      <a:pt x="112" y="0"/>
                    </a:lnTo>
                    <a:lnTo>
                      <a:pt x="118" y="0"/>
                    </a:lnTo>
                    <a:lnTo>
                      <a:pt x="124" y="0"/>
                    </a:lnTo>
                    <a:lnTo>
                      <a:pt x="134" y="0"/>
                    </a:lnTo>
                    <a:lnTo>
                      <a:pt x="144" y="0"/>
                    </a:lnTo>
                    <a:lnTo>
                      <a:pt x="152" y="0"/>
                    </a:lnTo>
                    <a:lnTo>
                      <a:pt x="162" y="0"/>
                    </a:lnTo>
                    <a:lnTo>
                      <a:pt x="170" y="0"/>
                    </a:lnTo>
                    <a:lnTo>
                      <a:pt x="176" y="0"/>
                    </a:lnTo>
                    <a:lnTo>
                      <a:pt x="182" y="0"/>
                    </a:lnTo>
                    <a:lnTo>
                      <a:pt x="188" y="0"/>
                    </a:lnTo>
                    <a:lnTo>
                      <a:pt x="192" y="0"/>
                    </a:lnTo>
                    <a:lnTo>
                      <a:pt x="196" y="0"/>
                    </a:lnTo>
                    <a:lnTo>
                      <a:pt x="200" y="0"/>
                    </a:lnTo>
                    <a:lnTo>
                      <a:pt x="202" y="0"/>
                    </a:lnTo>
                    <a:lnTo>
                      <a:pt x="204" y="0"/>
                    </a:lnTo>
                    <a:lnTo>
                      <a:pt x="208" y="0"/>
                    </a:lnTo>
                    <a:lnTo>
                      <a:pt x="210" y="0"/>
                    </a:lnTo>
                    <a:lnTo>
                      <a:pt x="210" y="0"/>
                    </a:lnTo>
                    <a:lnTo>
                      <a:pt x="212" y="0"/>
                    </a:lnTo>
                    <a:lnTo>
                      <a:pt x="212" y="0"/>
                    </a:lnTo>
                    <a:lnTo>
                      <a:pt x="214" y="0"/>
                    </a:lnTo>
                    <a:lnTo>
                      <a:pt x="214" y="0"/>
                    </a:lnTo>
                    <a:lnTo>
                      <a:pt x="214" y="0"/>
                    </a:lnTo>
                    <a:lnTo>
                      <a:pt x="214" y="4"/>
                    </a:lnTo>
                    <a:lnTo>
                      <a:pt x="214" y="8"/>
                    </a:lnTo>
                    <a:lnTo>
                      <a:pt x="212" y="12"/>
                    </a:lnTo>
                    <a:lnTo>
                      <a:pt x="212" y="14"/>
                    </a:lnTo>
                    <a:lnTo>
                      <a:pt x="210" y="18"/>
                    </a:lnTo>
                    <a:lnTo>
                      <a:pt x="208" y="22"/>
                    </a:lnTo>
                    <a:lnTo>
                      <a:pt x="206" y="26"/>
                    </a:lnTo>
                    <a:lnTo>
                      <a:pt x="204" y="28"/>
                    </a:lnTo>
                    <a:lnTo>
                      <a:pt x="202" y="32"/>
                    </a:lnTo>
                    <a:lnTo>
                      <a:pt x="198" y="34"/>
                    </a:lnTo>
                    <a:lnTo>
                      <a:pt x="194" y="40"/>
                    </a:lnTo>
                    <a:lnTo>
                      <a:pt x="186" y="46"/>
                    </a:lnTo>
                    <a:lnTo>
                      <a:pt x="178" y="50"/>
                    </a:lnTo>
                    <a:lnTo>
                      <a:pt x="172" y="54"/>
                    </a:lnTo>
                    <a:lnTo>
                      <a:pt x="162" y="58"/>
                    </a:lnTo>
                    <a:lnTo>
                      <a:pt x="152" y="62"/>
                    </a:lnTo>
                    <a:lnTo>
                      <a:pt x="144" y="64"/>
                    </a:lnTo>
                    <a:lnTo>
                      <a:pt x="134" y="68"/>
                    </a:lnTo>
                    <a:lnTo>
                      <a:pt x="124" y="68"/>
                    </a:lnTo>
                    <a:lnTo>
                      <a:pt x="116" y="70"/>
                    </a:lnTo>
                    <a:lnTo>
                      <a:pt x="106" y="70"/>
                    </a:lnTo>
                    <a:lnTo>
                      <a:pt x="98" y="70"/>
                    </a:lnTo>
                    <a:lnTo>
                      <a:pt x="88" y="68"/>
                    </a:lnTo>
                    <a:lnTo>
                      <a:pt x="78" y="68"/>
                    </a:lnTo>
                    <a:lnTo>
                      <a:pt x="70" y="64"/>
                    </a:lnTo>
                    <a:lnTo>
                      <a:pt x="60" y="62"/>
                    </a:lnTo>
                    <a:lnTo>
                      <a:pt x="52" y="58"/>
                    </a:lnTo>
                    <a:lnTo>
                      <a:pt x="42" y="54"/>
                    </a:lnTo>
                    <a:lnTo>
                      <a:pt x="34" y="50"/>
                    </a:lnTo>
                    <a:lnTo>
                      <a:pt x="28" y="46"/>
                    </a:lnTo>
                    <a:lnTo>
                      <a:pt x="20" y="40"/>
                    </a:lnTo>
                    <a:lnTo>
                      <a:pt x="14" y="34"/>
                    </a:lnTo>
                    <a:lnTo>
                      <a:pt x="12" y="32"/>
                    </a:lnTo>
                    <a:lnTo>
                      <a:pt x="10" y="28"/>
                    </a:lnTo>
                    <a:lnTo>
                      <a:pt x="6" y="26"/>
                    </a:lnTo>
                    <a:lnTo>
                      <a:pt x="4" y="22"/>
                    </a:lnTo>
                    <a:lnTo>
                      <a:pt x="4" y="18"/>
                    </a:lnTo>
                    <a:lnTo>
                      <a:pt x="2" y="14"/>
                    </a:lnTo>
                    <a:lnTo>
                      <a:pt x="2" y="12"/>
                    </a:lnTo>
                    <a:lnTo>
                      <a:pt x="0" y="8"/>
                    </a:lnTo>
                    <a:lnTo>
                      <a:pt x="0" y="4"/>
                    </a:lnTo>
                    <a:lnTo>
                      <a:pt x="0" y="0"/>
                    </a:lnTo>
                    <a:lnTo>
                      <a:pt x="0" y="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1" name="Freeform 8"/>
              <p:cNvSpPr>
                <a:spLocks noEditPoints="1"/>
              </p:cNvSpPr>
              <p:nvPr/>
            </p:nvSpPr>
            <p:spPr bwMode="auto">
              <a:xfrm>
                <a:off x="1239558" y="656538"/>
                <a:ext cx="1599453" cy="1798606"/>
              </a:xfrm>
              <a:custGeom>
                <a:avLst/>
                <a:gdLst>
                  <a:gd name="T0" fmla="*/ 422 w 1028"/>
                  <a:gd name="T1" fmla="*/ 8 h 1156"/>
                  <a:gd name="T2" fmla="*/ 326 w 1028"/>
                  <a:gd name="T3" fmla="*/ 36 h 1156"/>
                  <a:gd name="T4" fmla="*/ 236 w 1028"/>
                  <a:gd name="T5" fmla="*/ 80 h 1156"/>
                  <a:gd name="T6" fmla="*/ 102 w 1028"/>
                  <a:gd name="T7" fmla="*/ 206 h 1156"/>
                  <a:gd name="T8" fmla="*/ 50 w 1028"/>
                  <a:gd name="T9" fmla="*/ 290 h 1156"/>
                  <a:gd name="T10" fmla="*/ 16 w 1028"/>
                  <a:gd name="T11" fmla="*/ 384 h 1156"/>
                  <a:gd name="T12" fmla="*/ 0 w 1028"/>
                  <a:gd name="T13" fmla="*/ 484 h 1156"/>
                  <a:gd name="T14" fmla="*/ 8 w 1028"/>
                  <a:gd name="T15" fmla="*/ 608 h 1156"/>
                  <a:gd name="T16" fmla="*/ 48 w 1028"/>
                  <a:gd name="T17" fmla="*/ 730 h 1156"/>
                  <a:gd name="T18" fmla="*/ 118 w 1028"/>
                  <a:gd name="T19" fmla="*/ 840 h 1156"/>
                  <a:gd name="T20" fmla="*/ 212 w 1028"/>
                  <a:gd name="T21" fmla="*/ 928 h 1156"/>
                  <a:gd name="T22" fmla="*/ 252 w 1028"/>
                  <a:gd name="T23" fmla="*/ 962 h 1156"/>
                  <a:gd name="T24" fmla="*/ 280 w 1028"/>
                  <a:gd name="T25" fmla="*/ 1018 h 1156"/>
                  <a:gd name="T26" fmla="*/ 318 w 1028"/>
                  <a:gd name="T27" fmla="*/ 1092 h 1156"/>
                  <a:gd name="T28" fmla="*/ 356 w 1028"/>
                  <a:gd name="T29" fmla="*/ 1128 h 1156"/>
                  <a:gd name="T30" fmla="*/ 434 w 1028"/>
                  <a:gd name="T31" fmla="*/ 1154 h 1156"/>
                  <a:gd name="T32" fmla="*/ 556 w 1028"/>
                  <a:gd name="T33" fmla="*/ 1156 h 1156"/>
                  <a:gd name="T34" fmla="*/ 652 w 1028"/>
                  <a:gd name="T35" fmla="*/ 1136 h 1156"/>
                  <a:gd name="T36" fmla="*/ 702 w 1028"/>
                  <a:gd name="T37" fmla="*/ 1098 h 1156"/>
                  <a:gd name="T38" fmla="*/ 744 w 1028"/>
                  <a:gd name="T39" fmla="*/ 1030 h 1156"/>
                  <a:gd name="T40" fmla="*/ 774 w 1028"/>
                  <a:gd name="T41" fmla="*/ 962 h 1156"/>
                  <a:gd name="T42" fmla="*/ 806 w 1028"/>
                  <a:gd name="T43" fmla="*/ 934 h 1156"/>
                  <a:gd name="T44" fmla="*/ 900 w 1028"/>
                  <a:gd name="T45" fmla="*/ 848 h 1156"/>
                  <a:gd name="T46" fmla="*/ 970 w 1028"/>
                  <a:gd name="T47" fmla="*/ 744 h 1156"/>
                  <a:gd name="T48" fmla="*/ 1014 w 1028"/>
                  <a:gd name="T49" fmla="*/ 624 h 1156"/>
                  <a:gd name="T50" fmla="*/ 1026 w 1028"/>
                  <a:gd name="T51" fmla="*/ 498 h 1156"/>
                  <a:gd name="T52" fmla="*/ 1014 w 1028"/>
                  <a:gd name="T53" fmla="*/ 396 h 1156"/>
                  <a:gd name="T54" fmla="*/ 982 w 1028"/>
                  <a:gd name="T55" fmla="*/ 300 h 1156"/>
                  <a:gd name="T56" fmla="*/ 932 w 1028"/>
                  <a:gd name="T57" fmla="*/ 216 h 1156"/>
                  <a:gd name="T58" fmla="*/ 800 w 1028"/>
                  <a:gd name="T59" fmla="*/ 88 h 1156"/>
                  <a:gd name="T60" fmla="*/ 712 w 1028"/>
                  <a:gd name="T61" fmla="*/ 40 h 1156"/>
                  <a:gd name="T62" fmla="*/ 616 w 1028"/>
                  <a:gd name="T63" fmla="*/ 10 h 1156"/>
                  <a:gd name="T64" fmla="*/ 514 w 1028"/>
                  <a:gd name="T65" fmla="*/ 0 h 1156"/>
                  <a:gd name="T66" fmla="*/ 516 w 1028"/>
                  <a:gd name="T67" fmla="*/ 1074 h 1156"/>
                  <a:gd name="T68" fmla="*/ 510 w 1028"/>
                  <a:gd name="T69" fmla="*/ 1074 h 1156"/>
                  <a:gd name="T70" fmla="*/ 422 w 1028"/>
                  <a:gd name="T71" fmla="*/ 1070 h 1156"/>
                  <a:gd name="T72" fmla="*/ 396 w 1028"/>
                  <a:gd name="T73" fmla="*/ 1058 h 1156"/>
                  <a:gd name="T74" fmla="*/ 360 w 1028"/>
                  <a:gd name="T75" fmla="*/ 1006 h 1156"/>
                  <a:gd name="T76" fmla="*/ 322 w 1028"/>
                  <a:gd name="T77" fmla="*/ 920 h 1156"/>
                  <a:gd name="T78" fmla="*/ 280 w 1028"/>
                  <a:gd name="T79" fmla="*/ 876 h 1156"/>
                  <a:gd name="T80" fmla="*/ 196 w 1028"/>
                  <a:gd name="T81" fmla="*/ 808 h 1156"/>
                  <a:gd name="T82" fmla="*/ 134 w 1028"/>
                  <a:gd name="T83" fmla="*/ 722 h 1156"/>
                  <a:gd name="T84" fmla="*/ 96 w 1028"/>
                  <a:gd name="T85" fmla="*/ 620 h 1156"/>
                  <a:gd name="T86" fmla="*/ 82 w 1028"/>
                  <a:gd name="T87" fmla="*/ 510 h 1156"/>
                  <a:gd name="T88" fmla="*/ 90 w 1028"/>
                  <a:gd name="T89" fmla="*/ 424 h 1156"/>
                  <a:gd name="T90" fmla="*/ 124 w 1028"/>
                  <a:gd name="T91" fmla="*/ 322 h 1156"/>
                  <a:gd name="T92" fmla="*/ 224 w 1028"/>
                  <a:gd name="T93" fmla="*/ 190 h 1156"/>
                  <a:gd name="T94" fmla="*/ 364 w 1028"/>
                  <a:gd name="T95" fmla="*/ 104 h 1156"/>
                  <a:gd name="T96" fmla="*/ 448 w 1028"/>
                  <a:gd name="T97" fmla="*/ 82 h 1156"/>
                  <a:gd name="T98" fmla="*/ 534 w 1028"/>
                  <a:gd name="T99" fmla="*/ 78 h 1156"/>
                  <a:gd name="T100" fmla="*/ 620 w 1028"/>
                  <a:gd name="T101" fmla="*/ 92 h 1156"/>
                  <a:gd name="T102" fmla="*/ 736 w 1028"/>
                  <a:gd name="T103" fmla="*/ 140 h 1156"/>
                  <a:gd name="T104" fmla="*/ 858 w 1028"/>
                  <a:gd name="T105" fmla="*/ 252 h 1156"/>
                  <a:gd name="T106" fmla="*/ 926 w 1028"/>
                  <a:gd name="T107" fmla="*/ 382 h 1156"/>
                  <a:gd name="T108" fmla="*/ 942 w 1028"/>
                  <a:gd name="T109" fmla="*/ 466 h 1156"/>
                  <a:gd name="T110" fmla="*/ 940 w 1028"/>
                  <a:gd name="T111" fmla="*/ 564 h 1156"/>
                  <a:gd name="T112" fmla="*/ 916 w 1028"/>
                  <a:gd name="T113" fmla="*/ 670 h 1156"/>
                  <a:gd name="T114" fmla="*/ 864 w 1028"/>
                  <a:gd name="T115" fmla="*/ 764 h 1156"/>
                  <a:gd name="T116" fmla="*/ 792 w 1028"/>
                  <a:gd name="T117" fmla="*/ 844 h 1156"/>
                  <a:gd name="T118" fmla="*/ 736 w 1028"/>
                  <a:gd name="T119" fmla="*/ 884 h 1156"/>
                  <a:gd name="T120" fmla="*/ 694 w 1028"/>
                  <a:gd name="T121" fmla="*/ 944 h 1156"/>
                  <a:gd name="T122" fmla="*/ 644 w 1028"/>
                  <a:gd name="T123" fmla="*/ 1040 h 1156"/>
                  <a:gd name="T124" fmla="*/ 598 w 1028"/>
                  <a:gd name="T125" fmla="*/ 1068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8" h="1156">
                    <a:moveTo>
                      <a:pt x="514" y="0"/>
                    </a:moveTo>
                    <a:lnTo>
                      <a:pt x="500" y="0"/>
                    </a:lnTo>
                    <a:lnTo>
                      <a:pt x="486" y="0"/>
                    </a:lnTo>
                    <a:lnTo>
                      <a:pt x="474" y="0"/>
                    </a:lnTo>
                    <a:lnTo>
                      <a:pt x="460" y="2"/>
                    </a:lnTo>
                    <a:lnTo>
                      <a:pt x="448" y="4"/>
                    </a:lnTo>
                    <a:lnTo>
                      <a:pt x="434" y="6"/>
                    </a:lnTo>
                    <a:lnTo>
                      <a:pt x="422" y="8"/>
                    </a:lnTo>
                    <a:lnTo>
                      <a:pt x="410" y="10"/>
                    </a:lnTo>
                    <a:lnTo>
                      <a:pt x="398" y="14"/>
                    </a:lnTo>
                    <a:lnTo>
                      <a:pt x="386" y="16"/>
                    </a:lnTo>
                    <a:lnTo>
                      <a:pt x="372" y="20"/>
                    </a:lnTo>
                    <a:lnTo>
                      <a:pt x="362" y="24"/>
                    </a:lnTo>
                    <a:lnTo>
                      <a:pt x="348" y="26"/>
                    </a:lnTo>
                    <a:lnTo>
                      <a:pt x="338" y="30"/>
                    </a:lnTo>
                    <a:lnTo>
                      <a:pt x="326" y="36"/>
                    </a:lnTo>
                    <a:lnTo>
                      <a:pt x="314" y="40"/>
                    </a:lnTo>
                    <a:lnTo>
                      <a:pt x="302" y="46"/>
                    </a:lnTo>
                    <a:lnTo>
                      <a:pt x="290" y="50"/>
                    </a:lnTo>
                    <a:lnTo>
                      <a:pt x="280" y="56"/>
                    </a:lnTo>
                    <a:lnTo>
                      <a:pt x="268" y="62"/>
                    </a:lnTo>
                    <a:lnTo>
                      <a:pt x="258" y="68"/>
                    </a:lnTo>
                    <a:lnTo>
                      <a:pt x="246" y="74"/>
                    </a:lnTo>
                    <a:lnTo>
                      <a:pt x="236" y="80"/>
                    </a:lnTo>
                    <a:lnTo>
                      <a:pt x="226" y="88"/>
                    </a:lnTo>
                    <a:lnTo>
                      <a:pt x="206" y="102"/>
                    </a:lnTo>
                    <a:lnTo>
                      <a:pt x="188" y="118"/>
                    </a:lnTo>
                    <a:lnTo>
                      <a:pt x="168" y="134"/>
                    </a:lnTo>
                    <a:lnTo>
                      <a:pt x="150" y="150"/>
                    </a:lnTo>
                    <a:lnTo>
                      <a:pt x="134" y="168"/>
                    </a:lnTo>
                    <a:lnTo>
                      <a:pt x="118" y="186"/>
                    </a:lnTo>
                    <a:lnTo>
                      <a:pt x="102" y="206"/>
                    </a:lnTo>
                    <a:lnTo>
                      <a:pt x="94" y="216"/>
                    </a:lnTo>
                    <a:lnTo>
                      <a:pt x="88" y="226"/>
                    </a:lnTo>
                    <a:lnTo>
                      <a:pt x="80" y="236"/>
                    </a:lnTo>
                    <a:lnTo>
                      <a:pt x="74" y="246"/>
                    </a:lnTo>
                    <a:lnTo>
                      <a:pt x="68" y="258"/>
                    </a:lnTo>
                    <a:lnTo>
                      <a:pt x="62" y="268"/>
                    </a:lnTo>
                    <a:lnTo>
                      <a:pt x="56" y="278"/>
                    </a:lnTo>
                    <a:lnTo>
                      <a:pt x="50" y="290"/>
                    </a:lnTo>
                    <a:lnTo>
                      <a:pt x="46" y="300"/>
                    </a:lnTo>
                    <a:lnTo>
                      <a:pt x="40" y="312"/>
                    </a:lnTo>
                    <a:lnTo>
                      <a:pt x="36" y="324"/>
                    </a:lnTo>
                    <a:lnTo>
                      <a:pt x="30" y="336"/>
                    </a:lnTo>
                    <a:lnTo>
                      <a:pt x="26" y="348"/>
                    </a:lnTo>
                    <a:lnTo>
                      <a:pt x="24" y="360"/>
                    </a:lnTo>
                    <a:lnTo>
                      <a:pt x="20" y="372"/>
                    </a:lnTo>
                    <a:lnTo>
                      <a:pt x="16" y="384"/>
                    </a:lnTo>
                    <a:lnTo>
                      <a:pt x="12" y="396"/>
                    </a:lnTo>
                    <a:lnTo>
                      <a:pt x="10" y="408"/>
                    </a:lnTo>
                    <a:lnTo>
                      <a:pt x="8" y="420"/>
                    </a:lnTo>
                    <a:lnTo>
                      <a:pt x="6" y="434"/>
                    </a:lnTo>
                    <a:lnTo>
                      <a:pt x="4" y="446"/>
                    </a:lnTo>
                    <a:lnTo>
                      <a:pt x="2" y="458"/>
                    </a:lnTo>
                    <a:lnTo>
                      <a:pt x="0" y="472"/>
                    </a:lnTo>
                    <a:lnTo>
                      <a:pt x="0" y="484"/>
                    </a:lnTo>
                    <a:lnTo>
                      <a:pt x="0" y="498"/>
                    </a:lnTo>
                    <a:lnTo>
                      <a:pt x="0" y="510"/>
                    </a:lnTo>
                    <a:lnTo>
                      <a:pt x="0" y="528"/>
                    </a:lnTo>
                    <a:lnTo>
                      <a:pt x="0" y="544"/>
                    </a:lnTo>
                    <a:lnTo>
                      <a:pt x="2" y="560"/>
                    </a:lnTo>
                    <a:lnTo>
                      <a:pt x="4" y="576"/>
                    </a:lnTo>
                    <a:lnTo>
                      <a:pt x="6" y="592"/>
                    </a:lnTo>
                    <a:lnTo>
                      <a:pt x="8" y="608"/>
                    </a:lnTo>
                    <a:lnTo>
                      <a:pt x="12" y="624"/>
                    </a:lnTo>
                    <a:lnTo>
                      <a:pt x="16" y="640"/>
                    </a:lnTo>
                    <a:lnTo>
                      <a:pt x="20" y="654"/>
                    </a:lnTo>
                    <a:lnTo>
                      <a:pt x="24" y="670"/>
                    </a:lnTo>
                    <a:lnTo>
                      <a:pt x="30" y="686"/>
                    </a:lnTo>
                    <a:lnTo>
                      <a:pt x="36" y="700"/>
                    </a:lnTo>
                    <a:lnTo>
                      <a:pt x="42" y="716"/>
                    </a:lnTo>
                    <a:lnTo>
                      <a:pt x="48" y="730"/>
                    </a:lnTo>
                    <a:lnTo>
                      <a:pt x="56" y="746"/>
                    </a:lnTo>
                    <a:lnTo>
                      <a:pt x="64" y="760"/>
                    </a:lnTo>
                    <a:lnTo>
                      <a:pt x="72" y="772"/>
                    </a:lnTo>
                    <a:lnTo>
                      <a:pt x="80" y="786"/>
                    </a:lnTo>
                    <a:lnTo>
                      <a:pt x="88" y="800"/>
                    </a:lnTo>
                    <a:lnTo>
                      <a:pt x="98" y="814"/>
                    </a:lnTo>
                    <a:lnTo>
                      <a:pt x="108" y="826"/>
                    </a:lnTo>
                    <a:lnTo>
                      <a:pt x="118" y="840"/>
                    </a:lnTo>
                    <a:lnTo>
                      <a:pt x="128" y="850"/>
                    </a:lnTo>
                    <a:lnTo>
                      <a:pt x="138" y="864"/>
                    </a:lnTo>
                    <a:lnTo>
                      <a:pt x="150" y="874"/>
                    </a:lnTo>
                    <a:lnTo>
                      <a:pt x="162" y="886"/>
                    </a:lnTo>
                    <a:lnTo>
                      <a:pt x="172" y="896"/>
                    </a:lnTo>
                    <a:lnTo>
                      <a:pt x="186" y="908"/>
                    </a:lnTo>
                    <a:lnTo>
                      <a:pt x="198" y="918"/>
                    </a:lnTo>
                    <a:lnTo>
                      <a:pt x="212" y="928"/>
                    </a:lnTo>
                    <a:lnTo>
                      <a:pt x="224" y="938"/>
                    </a:lnTo>
                    <a:lnTo>
                      <a:pt x="238" y="946"/>
                    </a:lnTo>
                    <a:lnTo>
                      <a:pt x="240" y="948"/>
                    </a:lnTo>
                    <a:lnTo>
                      <a:pt x="242" y="950"/>
                    </a:lnTo>
                    <a:lnTo>
                      <a:pt x="244" y="952"/>
                    </a:lnTo>
                    <a:lnTo>
                      <a:pt x="248" y="956"/>
                    </a:lnTo>
                    <a:lnTo>
                      <a:pt x="250" y="958"/>
                    </a:lnTo>
                    <a:lnTo>
                      <a:pt x="252" y="962"/>
                    </a:lnTo>
                    <a:lnTo>
                      <a:pt x="254" y="964"/>
                    </a:lnTo>
                    <a:lnTo>
                      <a:pt x="256" y="970"/>
                    </a:lnTo>
                    <a:lnTo>
                      <a:pt x="260" y="974"/>
                    </a:lnTo>
                    <a:lnTo>
                      <a:pt x="262" y="978"/>
                    </a:lnTo>
                    <a:lnTo>
                      <a:pt x="266" y="988"/>
                    </a:lnTo>
                    <a:lnTo>
                      <a:pt x="270" y="998"/>
                    </a:lnTo>
                    <a:lnTo>
                      <a:pt x="276" y="1008"/>
                    </a:lnTo>
                    <a:lnTo>
                      <a:pt x="280" y="1018"/>
                    </a:lnTo>
                    <a:lnTo>
                      <a:pt x="286" y="1032"/>
                    </a:lnTo>
                    <a:lnTo>
                      <a:pt x="290" y="1042"/>
                    </a:lnTo>
                    <a:lnTo>
                      <a:pt x="296" y="1056"/>
                    </a:lnTo>
                    <a:lnTo>
                      <a:pt x="302" y="1068"/>
                    </a:lnTo>
                    <a:lnTo>
                      <a:pt x="306" y="1074"/>
                    </a:lnTo>
                    <a:lnTo>
                      <a:pt x="310" y="1080"/>
                    </a:lnTo>
                    <a:lnTo>
                      <a:pt x="314" y="1086"/>
                    </a:lnTo>
                    <a:lnTo>
                      <a:pt x="318" y="1092"/>
                    </a:lnTo>
                    <a:lnTo>
                      <a:pt x="324" y="1098"/>
                    </a:lnTo>
                    <a:lnTo>
                      <a:pt x="328" y="1102"/>
                    </a:lnTo>
                    <a:lnTo>
                      <a:pt x="334" y="1108"/>
                    </a:lnTo>
                    <a:lnTo>
                      <a:pt x="338" y="1112"/>
                    </a:lnTo>
                    <a:lnTo>
                      <a:pt x="342" y="1116"/>
                    </a:lnTo>
                    <a:lnTo>
                      <a:pt x="346" y="1120"/>
                    </a:lnTo>
                    <a:lnTo>
                      <a:pt x="352" y="1124"/>
                    </a:lnTo>
                    <a:lnTo>
                      <a:pt x="356" y="1128"/>
                    </a:lnTo>
                    <a:lnTo>
                      <a:pt x="362" y="1130"/>
                    </a:lnTo>
                    <a:lnTo>
                      <a:pt x="366" y="1134"/>
                    </a:lnTo>
                    <a:lnTo>
                      <a:pt x="376" y="1138"/>
                    </a:lnTo>
                    <a:lnTo>
                      <a:pt x="388" y="1142"/>
                    </a:lnTo>
                    <a:lnTo>
                      <a:pt x="398" y="1146"/>
                    </a:lnTo>
                    <a:lnTo>
                      <a:pt x="410" y="1150"/>
                    </a:lnTo>
                    <a:lnTo>
                      <a:pt x="422" y="1152"/>
                    </a:lnTo>
                    <a:lnTo>
                      <a:pt x="434" y="1154"/>
                    </a:lnTo>
                    <a:lnTo>
                      <a:pt x="448" y="1154"/>
                    </a:lnTo>
                    <a:lnTo>
                      <a:pt x="460" y="1156"/>
                    </a:lnTo>
                    <a:lnTo>
                      <a:pt x="474" y="1156"/>
                    </a:lnTo>
                    <a:lnTo>
                      <a:pt x="486" y="1156"/>
                    </a:lnTo>
                    <a:lnTo>
                      <a:pt x="514" y="1156"/>
                    </a:lnTo>
                    <a:lnTo>
                      <a:pt x="528" y="1156"/>
                    </a:lnTo>
                    <a:lnTo>
                      <a:pt x="542" y="1156"/>
                    </a:lnTo>
                    <a:lnTo>
                      <a:pt x="556" y="1156"/>
                    </a:lnTo>
                    <a:lnTo>
                      <a:pt x="570" y="1156"/>
                    </a:lnTo>
                    <a:lnTo>
                      <a:pt x="584" y="1154"/>
                    </a:lnTo>
                    <a:lnTo>
                      <a:pt x="596" y="1152"/>
                    </a:lnTo>
                    <a:lnTo>
                      <a:pt x="608" y="1150"/>
                    </a:lnTo>
                    <a:lnTo>
                      <a:pt x="622" y="1148"/>
                    </a:lnTo>
                    <a:lnTo>
                      <a:pt x="632" y="1144"/>
                    </a:lnTo>
                    <a:lnTo>
                      <a:pt x="644" y="1142"/>
                    </a:lnTo>
                    <a:lnTo>
                      <a:pt x="652" y="1136"/>
                    </a:lnTo>
                    <a:lnTo>
                      <a:pt x="664" y="1132"/>
                    </a:lnTo>
                    <a:lnTo>
                      <a:pt x="672" y="1126"/>
                    </a:lnTo>
                    <a:lnTo>
                      <a:pt x="682" y="1118"/>
                    </a:lnTo>
                    <a:lnTo>
                      <a:pt x="686" y="1116"/>
                    </a:lnTo>
                    <a:lnTo>
                      <a:pt x="690" y="1110"/>
                    </a:lnTo>
                    <a:lnTo>
                      <a:pt x="694" y="1108"/>
                    </a:lnTo>
                    <a:lnTo>
                      <a:pt x="698" y="1102"/>
                    </a:lnTo>
                    <a:lnTo>
                      <a:pt x="702" y="1098"/>
                    </a:lnTo>
                    <a:lnTo>
                      <a:pt x="708" y="1092"/>
                    </a:lnTo>
                    <a:lnTo>
                      <a:pt x="712" y="1086"/>
                    </a:lnTo>
                    <a:lnTo>
                      <a:pt x="716" y="1080"/>
                    </a:lnTo>
                    <a:lnTo>
                      <a:pt x="722" y="1074"/>
                    </a:lnTo>
                    <a:lnTo>
                      <a:pt x="724" y="1068"/>
                    </a:lnTo>
                    <a:lnTo>
                      <a:pt x="732" y="1054"/>
                    </a:lnTo>
                    <a:lnTo>
                      <a:pt x="738" y="1042"/>
                    </a:lnTo>
                    <a:lnTo>
                      <a:pt x="744" y="1030"/>
                    </a:lnTo>
                    <a:lnTo>
                      <a:pt x="750" y="1016"/>
                    </a:lnTo>
                    <a:lnTo>
                      <a:pt x="756" y="1004"/>
                    </a:lnTo>
                    <a:lnTo>
                      <a:pt x="760" y="992"/>
                    </a:lnTo>
                    <a:lnTo>
                      <a:pt x="764" y="984"/>
                    </a:lnTo>
                    <a:lnTo>
                      <a:pt x="768" y="974"/>
                    </a:lnTo>
                    <a:lnTo>
                      <a:pt x="770" y="970"/>
                    </a:lnTo>
                    <a:lnTo>
                      <a:pt x="772" y="964"/>
                    </a:lnTo>
                    <a:lnTo>
                      <a:pt x="774" y="962"/>
                    </a:lnTo>
                    <a:lnTo>
                      <a:pt x="776" y="958"/>
                    </a:lnTo>
                    <a:lnTo>
                      <a:pt x="778" y="954"/>
                    </a:lnTo>
                    <a:lnTo>
                      <a:pt x="782" y="952"/>
                    </a:lnTo>
                    <a:lnTo>
                      <a:pt x="784" y="948"/>
                    </a:lnTo>
                    <a:lnTo>
                      <a:pt x="786" y="946"/>
                    </a:lnTo>
                    <a:lnTo>
                      <a:pt x="790" y="944"/>
                    </a:lnTo>
                    <a:lnTo>
                      <a:pt x="792" y="942"/>
                    </a:lnTo>
                    <a:lnTo>
                      <a:pt x="806" y="934"/>
                    </a:lnTo>
                    <a:lnTo>
                      <a:pt x="820" y="924"/>
                    </a:lnTo>
                    <a:lnTo>
                      <a:pt x="832" y="914"/>
                    </a:lnTo>
                    <a:lnTo>
                      <a:pt x="844" y="904"/>
                    </a:lnTo>
                    <a:lnTo>
                      <a:pt x="856" y="892"/>
                    </a:lnTo>
                    <a:lnTo>
                      <a:pt x="868" y="882"/>
                    </a:lnTo>
                    <a:lnTo>
                      <a:pt x="878" y="870"/>
                    </a:lnTo>
                    <a:lnTo>
                      <a:pt x="890" y="860"/>
                    </a:lnTo>
                    <a:lnTo>
                      <a:pt x="900" y="848"/>
                    </a:lnTo>
                    <a:lnTo>
                      <a:pt x="910" y="836"/>
                    </a:lnTo>
                    <a:lnTo>
                      <a:pt x="920" y="822"/>
                    </a:lnTo>
                    <a:lnTo>
                      <a:pt x="930" y="810"/>
                    </a:lnTo>
                    <a:lnTo>
                      <a:pt x="940" y="798"/>
                    </a:lnTo>
                    <a:lnTo>
                      <a:pt x="948" y="784"/>
                    </a:lnTo>
                    <a:lnTo>
                      <a:pt x="956" y="770"/>
                    </a:lnTo>
                    <a:lnTo>
                      <a:pt x="964" y="756"/>
                    </a:lnTo>
                    <a:lnTo>
                      <a:pt x="970" y="744"/>
                    </a:lnTo>
                    <a:lnTo>
                      <a:pt x="978" y="728"/>
                    </a:lnTo>
                    <a:lnTo>
                      <a:pt x="984" y="714"/>
                    </a:lnTo>
                    <a:lnTo>
                      <a:pt x="990" y="700"/>
                    </a:lnTo>
                    <a:lnTo>
                      <a:pt x="996" y="684"/>
                    </a:lnTo>
                    <a:lnTo>
                      <a:pt x="1002" y="670"/>
                    </a:lnTo>
                    <a:lnTo>
                      <a:pt x="1006" y="654"/>
                    </a:lnTo>
                    <a:lnTo>
                      <a:pt x="1010" y="638"/>
                    </a:lnTo>
                    <a:lnTo>
                      <a:pt x="1014" y="624"/>
                    </a:lnTo>
                    <a:lnTo>
                      <a:pt x="1018" y="608"/>
                    </a:lnTo>
                    <a:lnTo>
                      <a:pt x="1020" y="592"/>
                    </a:lnTo>
                    <a:lnTo>
                      <a:pt x="1022" y="576"/>
                    </a:lnTo>
                    <a:lnTo>
                      <a:pt x="1024" y="560"/>
                    </a:lnTo>
                    <a:lnTo>
                      <a:pt x="1026" y="544"/>
                    </a:lnTo>
                    <a:lnTo>
                      <a:pt x="1026" y="526"/>
                    </a:lnTo>
                    <a:lnTo>
                      <a:pt x="1028" y="510"/>
                    </a:lnTo>
                    <a:lnTo>
                      <a:pt x="1026" y="498"/>
                    </a:lnTo>
                    <a:lnTo>
                      <a:pt x="1026" y="484"/>
                    </a:lnTo>
                    <a:lnTo>
                      <a:pt x="1026" y="472"/>
                    </a:lnTo>
                    <a:lnTo>
                      <a:pt x="1024" y="458"/>
                    </a:lnTo>
                    <a:lnTo>
                      <a:pt x="1022" y="446"/>
                    </a:lnTo>
                    <a:lnTo>
                      <a:pt x="1020" y="434"/>
                    </a:lnTo>
                    <a:lnTo>
                      <a:pt x="1018" y="420"/>
                    </a:lnTo>
                    <a:lnTo>
                      <a:pt x="1016" y="408"/>
                    </a:lnTo>
                    <a:lnTo>
                      <a:pt x="1014" y="396"/>
                    </a:lnTo>
                    <a:lnTo>
                      <a:pt x="1012" y="384"/>
                    </a:lnTo>
                    <a:lnTo>
                      <a:pt x="1008" y="372"/>
                    </a:lnTo>
                    <a:lnTo>
                      <a:pt x="1004" y="360"/>
                    </a:lnTo>
                    <a:lnTo>
                      <a:pt x="1000" y="348"/>
                    </a:lnTo>
                    <a:lnTo>
                      <a:pt x="996" y="336"/>
                    </a:lnTo>
                    <a:lnTo>
                      <a:pt x="990" y="324"/>
                    </a:lnTo>
                    <a:lnTo>
                      <a:pt x="986" y="312"/>
                    </a:lnTo>
                    <a:lnTo>
                      <a:pt x="982" y="300"/>
                    </a:lnTo>
                    <a:lnTo>
                      <a:pt x="976" y="290"/>
                    </a:lnTo>
                    <a:lnTo>
                      <a:pt x="970" y="278"/>
                    </a:lnTo>
                    <a:lnTo>
                      <a:pt x="964" y="268"/>
                    </a:lnTo>
                    <a:lnTo>
                      <a:pt x="960" y="258"/>
                    </a:lnTo>
                    <a:lnTo>
                      <a:pt x="952" y="246"/>
                    </a:lnTo>
                    <a:lnTo>
                      <a:pt x="946" y="236"/>
                    </a:lnTo>
                    <a:lnTo>
                      <a:pt x="940" y="226"/>
                    </a:lnTo>
                    <a:lnTo>
                      <a:pt x="932" y="216"/>
                    </a:lnTo>
                    <a:lnTo>
                      <a:pt x="924" y="206"/>
                    </a:lnTo>
                    <a:lnTo>
                      <a:pt x="910" y="186"/>
                    </a:lnTo>
                    <a:lnTo>
                      <a:pt x="892" y="168"/>
                    </a:lnTo>
                    <a:lnTo>
                      <a:pt x="876" y="150"/>
                    </a:lnTo>
                    <a:lnTo>
                      <a:pt x="858" y="134"/>
                    </a:lnTo>
                    <a:lnTo>
                      <a:pt x="840" y="118"/>
                    </a:lnTo>
                    <a:lnTo>
                      <a:pt x="820" y="102"/>
                    </a:lnTo>
                    <a:lnTo>
                      <a:pt x="800" y="88"/>
                    </a:lnTo>
                    <a:lnTo>
                      <a:pt x="790" y="80"/>
                    </a:lnTo>
                    <a:lnTo>
                      <a:pt x="780" y="74"/>
                    </a:lnTo>
                    <a:lnTo>
                      <a:pt x="768" y="68"/>
                    </a:lnTo>
                    <a:lnTo>
                      <a:pt x="758" y="62"/>
                    </a:lnTo>
                    <a:lnTo>
                      <a:pt x="748" y="56"/>
                    </a:lnTo>
                    <a:lnTo>
                      <a:pt x="736" y="50"/>
                    </a:lnTo>
                    <a:lnTo>
                      <a:pt x="724" y="46"/>
                    </a:lnTo>
                    <a:lnTo>
                      <a:pt x="712" y="40"/>
                    </a:lnTo>
                    <a:lnTo>
                      <a:pt x="700" y="36"/>
                    </a:lnTo>
                    <a:lnTo>
                      <a:pt x="690" y="30"/>
                    </a:lnTo>
                    <a:lnTo>
                      <a:pt x="678" y="26"/>
                    </a:lnTo>
                    <a:lnTo>
                      <a:pt x="666" y="24"/>
                    </a:lnTo>
                    <a:lnTo>
                      <a:pt x="654" y="20"/>
                    </a:lnTo>
                    <a:lnTo>
                      <a:pt x="642" y="16"/>
                    </a:lnTo>
                    <a:lnTo>
                      <a:pt x="628" y="12"/>
                    </a:lnTo>
                    <a:lnTo>
                      <a:pt x="616" y="10"/>
                    </a:lnTo>
                    <a:lnTo>
                      <a:pt x="604" y="8"/>
                    </a:lnTo>
                    <a:lnTo>
                      <a:pt x="590" y="6"/>
                    </a:lnTo>
                    <a:lnTo>
                      <a:pt x="578" y="4"/>
                    </a:lnTo>
                    <a:lnTo>
                      <a:pt x="566" y="2"/>
                    </a:lnTo>
                    <a:lnTo>
                      <a:pt x="552" y="0"/>
                    </a:lnTo>
                    <a:lnTo>
                      <a:pt x="538" y="0"/>
                    </a:lnTo>
                    <a:lnTo>
                      <a:pt x="526" y="0"/>
                    </a:lnTo>
                    <a:lnTo>
                      <a:pt x="514" y="0"/>
                    </a:lnTo>
                    <a:lnTo>
                      <a:pt x="514" y="0"/>
                    </a:lnTo>
                    <a:lnTo>
                      <a:pt x="514" y="0"/>
                    </a:lnTo>
                    <a:close/>
                    <a:moveTo>
                      <a:pt x="530" y="1074"/>
                    </a:moveTo>
                    <a:lnTo>
                      <a:pt x="528" y="1074"/>
                    </a:lnTo>
                    <a:lnTo>
                      <a:pt x="526" y="1074"/>
                    </a:lnTo>
                    <a:lnTo>
                      <a:pt x="522" y="1074"/>
                    </a:lnTo>
                    <a:lnTo>
                      <a:pt x="518" y="1074"/>
                    </a:lnTo>
                    <a:lnTo>
                      <a:pt x="516" y="1074"/>
                    </a:lnTo>
                    <a:lnTo>
                      <a:pt x="514" y="1074"/>
                    </a:lnTo>
                    <a:lnTo>
                      <a:pt x="512" y="1074"/>
                    </a:lnTo>
                    <a:lnTo>
                      <a:pt x="512" y="1074"/>
                    </a:lnTo>
                    <a:lnTo>
                      <a:pt x="510" y="1074"/>
                    </a:lnTo>
                    <a:lnTo>
                      <a:pt x="510" y="1074"/>
                    </a:lnTo>
                    <a:lnTo>
                      <a:pt x="510" y="1074"/>
                    </a:lnTo>
                    <a:lnTo>
                      <a:pt x="510" y="1074"/>
                    </a:lnTo>
                    <a:lnTo>
                      <a:pt x="510" y="1074"/>
                    </a:lnTo>
                    <a:lnTo>
                      <a:pt x="510" y="1074"/>
                    </a:lnTo>
                    <a:lnTo>
                      <a:pt x="530" y="1074"/>
                    </a:lnTo>
                    <a:close/>
                    <a:moveTo>
                      <a:pt x="448" y="1074"/>
                    </a:moveTo>
                    <a:lnTo>
                      <a:pt x="442" y="1072"/>
                    </a:lnTo>
                    <a:lnTo>
                      <a:pt x="436" y="1072"/>
                    </a:lnTo>
                    <a:lnTo>
                      <a:pt x="432" y="1072"/>
                    </a:lnTo>
                    <a:lnTo>
                      <a:pt x="426" y="1070"/>
                    </a:lnTo>
                    <a:lnTo>
                      <a:pt x="422" y="1070"/>
                    </a:lnTo>
                    <a:lnTo>
                      <a:pt x="418" y="1068"/>
                    </a:lnTo>
                    <a:lnTo>
                      <a:pt x="414" y="1068"/>
                    </a:lnTo>
                    <a:lnTo>
                      <a:pt x="410" y="1066"/>
                    </a:lnTo>
                    <a:lnTo>
                      <a:pt x="406" y="1064"/>
                    </a:lnTo>
                    <a:lnTo>
                      <a:pt x="404" y="1062"/>
                    </a:lnTo>
                    <a:lnTo>
                      <a:pt x="400" y="1060"/>
                    </a:lnTo>
                    <a:lnTo>
                      <a:pt x="398" y="1060"/>
                    </a:lnTo>
                    <a:lnTo>
                      <a:pt x="396" y="1058"/>
                    </a:lnTo>
                    <a:lnTo>
                      <a:pt x="394" y="1054"/>
                    </a:lnTo>
                    <a:lnTo>
                      <a:pt x="392" y="1052"/>
                    </a:lnTo>
                    <a:lnTo>
                      <a:pt x="390" y="1050"/>
                    </a:lnTo>
                    <a:lnTo>
                      <a:pt x="384" y="1040"/>
                    </a:lnTo>
                    <a:lnTo>
                      <a:pt x="376" y="1034"/>
                    </a:lnTo>
                    <a:lnTo>
                      <a:pt x="370" y="1024"/>
                    </a:lnTo>
                    <a:lnTo>
                      <a:pt x="364" y="1014"/>
                    </a:lnTo>
                    <a:lnTo>
                      <a:pt x="360" y="1006"/>
                    </a:lnTo>
                    <a:lnTo>
                      <a:pt x="356" y="996"/>
                    </a:lnTo>
                    <a:lnTo>
                      <a:pt x="352" y="986"/>
                    </a:lnTo>
                    <a:lnTo>
                      <a:pt x="350" y="976"/>
                    </a:lnTo>
                    <a:lnTo>
                      <a:pt x="342" y="962"/>
                    </a:lnTo>
                    <a:lnTo>
                      <a:pt x="338" y="948"/>
                    </a:lnTo>
                    <a:lnTo>
                      <a:pt x="330" y="934"/>
                    </a:lnTo>
                    <a:lnTo>
                      <a:pt x="326" y="928"/>
                    </a:lnTo>
                    <a:lnTo>
                      <a:pt x="322" y="920"/>
                    </a:lnTo>
                    <a:lnTo>
                      <a:pt x="318" y="916"/>
                    </a:lnTo>
                    <a:lnTo>
                      <a:pt x="314" y="908"/>
                    </a:lnTo>
                    <a:lnTo>
                      <a:pt x="308" y="902"/>
                    </a:lnTo>
                    <a:lnTo>
                      <a:pt x="304" y="896"/>
                    </a:lnTo>
                    <a:lnTo>
                      <a:pt x="298" y="892"/>
                    </a:lnTo>
                    <a:lnTo>
                      <a:pt x="292" y="886"/>
                    </a:lnTo>
                    <a:lnTo>
                      <a:pt x="286" y="882"/>
                    </a:lnTo>
                    <a:lnTo>
                      <a:pt x="280" y="876"/>
                    </a:lnTo>
                    <a:lnTo>
                      <a:pt x="268" y="868"/>
                    </a:lnTo>
                    <a:lnTo>
                      <a:pt x="256" y="862"/>
                    </a:lnTo>
                    <a:lnTo>
                      <a:pt x="246" y="852"/>
                    </a:lnTo>
                    <a:lnTo>
                      <a:pt x="236" y="844"/>
                    </a:lnTo>
                    <a:lnTo>
                      <a:pt x="224" y="836"/>
                    </a:lnTo>
                    <a:lnTo>
                      <a:pt x="216" y="826"/>
                    </a:lnTo>
                    <a:lnTo>
                      <a:pt x="206" y="818"/>
                    </a:lnTo>
                    <a:lnTo>
                      <a:pt x="196" y="808"/>
                    </a:lnTo>
                    <a:lnTo>
                      <a:pt x="188" y="798"/>
                    </a:lnTo>
                    <a:lnTo>
                      <a:pt x="178" y="788"/>
                    </a:lnTo>
                    <a:lnTo>
                      <a:pt x="170" y="776"/>
                    </a:lnTo>
                    <a:lnTo>
                      <a:pt x="162" y="766"/>
                    </a:lnTo>
                    <a:lnTo>
                      <a:pt x="154" y="756"/>
                    </a:lnTo>
                    <a:lnTo>
                      <a:pt x="148" y="744"/>
                    </a:lnTo>
                    <a:lnTo>
                      <a:pt x="142" y="732"/>
                    </a:lnTo>
                    <a:lnTo>
                      <a:pt x="134" y="722"/>
                    </a:lnTo>
                    <a:lnTo>
                      <a:pt x="128" y="710"/>
                    </a:lnTo>
                    <a:lnTo>
                      <a:pt x="122" y="698"/>
                    </a:lnTo>
                    <a:lnTo>
                      <a:pt x="118" y="684"/>
                    </a:lnTo>
                    <a:lnTo>
                      <a:pt x="112" y="672"/>
                    </a:lnTo>
                    <a:lnTo>
                      <a:pt x="108" y="660"/>
                    </a:lnTo>
                    <a:lnTo>
                      <a:pt x="102" y="648"/>
                    </a:lnTo>
                    <a:lnTo>
                      <a:pt x="98" y="634"/>
                    </a:lnTo>
                    <a:lnTo>
                      <a:pt x="96" y="620"/>
                    </a:lnTo>
                    <a:lnTo>
                      <a:pt x="92" y="606"/>
                    </a:lnTo>
                    <a:lnTo>
                      <a:pt x="90" y="594"/>
                    </a:lnTo>
                    <a:lnTo>
                      <a:pt x="88" y="580"/>
                    </a:lnTo>
                    <a:lnTo>
                      <a:pt x="86" y="566"/>
                    </a:lnTo>
                    <a:lnTo>
                      <a:pt x="84" y="552"/>
                    </a:lnTo>
                    <a:lnTo>
                      <a:pt x="82" y="538"/>
                    </a:lnTo>
                    <a:lnTo>
                      <a:pt x="82" y="524"/>
                    </a:lnTo>
                    <a:lnTo>
                      <a:pt x="82" y="510"/>
                    </a:lnTo>
                    <a:lnTo>
                      <a:pt x="82" y="500"/>
                    </a:lnTo>
                    <a:lnTo>
                      <a:pt x="82" y="488"/>
                    </a:lnTo>
                    <a:lnTo>
                      <a:pt x="84" y="478"/>
                    </a:lnTo>
                    <a:lnTo>
                      <a:pt x="84" y="466"/>
                    </a:lnTo>
                    <a:lnTo>
                      <a:pt x="86" y="456"/>
                    </a:lnTo>
                    <a:lnTo>
                      <a:pt x="86" y="444"/>
                    </a:lnTo>
                    <a:lnTo>
                      <a:pt x="88" y="434"/>
                    </a:lnTo>
                    <a:lnTo>
                      <a:pt x="90" y="424"/>
                    </a:lnTo>
                    <a:lnTo>
                      <a:pt x="94" y="412"/>
                    </a:lnTo>
                    <a:lnTo>
                      <a:pt x="96" y="402"/>
                    </a:lnTo>
                    <a:lnTo>
                      <a:pt x="98" y="392"/>
                    </a:lnTo>
                    <a:lnTo>
                      <a:pt x="100" y="382"/>
                    </a:lnTo>
                    <a:lnTo>
                      <a:pt x="104" y="372"/>
                    </a:lnTo>
                    <a:lnTo>
                      <a:pt x="108" y="362"/>
                    </a:lnTo>
                    <a:lnTo>
                      <a:pt x="116" y="342"/>
                    </a:lnTo>
                    <a:lnTo>
                      <a:pt x="124" y="322"/>
                    </a:lnTo>
                    <a:lnTo>
                      <a:pt x="134" y="304"/>
                    </a:lnTo>
                    <a:lnTo>
                      <a:pt x="144" y="286"/>
                    </a:lnTo>
                    <a:lnTo>
                      <a:pt x="156" y="268"/>
                    </a:lnTo>
                    <a:lnTo>
                      <a:pt x="168" y="252"/>
                    </a:lnTo>
                    <a:lnTo>
                      <a:pt x="180" y="236"/>
                    </a:lnTo>
                    <a:lnTo>
                      <a:pt x="194" y="220"/>
                    </a:lnTo>
                    <a:lnTo>
                      <a:pt x="208" y="204"/>
                    </a:lnTo>
                    <a:lnTo>
                      <a:pt x="224" y="190"/>
                    </a:lnTo>
                    <a:lnTo>
                      <a:pt x="240" y="176"/>
                    </a:lnTo>
                    <a:lnTo>
                      <a:pt x="256" y="164"/>
                    </a:lnTo>
                    <a:lnTo>
                      <a:pt x="272" y="152"/>
                    </a:lnTo>
                    <a:lnTo>
                      <a:pt x="290" y="140"/>
                    </a:lnTo>
                    <a:lnTo>
                      <a:pt x="308" y="130"/>
                    </a:lnTo>
                    <a:lnTo>
                      <a:pt x="326" y="120"/>
                    </a:lnTo>
                    <a:lnTo>
                      <a:pt x="346" y="112"/>
                    </a:lnTo>
                    <a:lnTo>
                      <a:pt x="364" y="104"/>
                    </a:lnTo>
                    <a:lnTo>
                      <a:pt x="376" y="100"/>
                    </a:lnTo>
                    <a:lnTo>
                      <a:pt x="386" y="96"/>
                    </a:lnTo>
                    <a:lnTo>
                      <a:pt x="396" y="94"/>
                    </a:lnTo>
                    <a:lnTo>
                      <a:pt x="406" y="92"/>
                    </a:lnTo>
                    <a:lnTo>
                      <a:pt x="416" y="90"/>
                    </a:lnTo>
                    <a:lnTo>
                      <a:pt x="426" y="86"/>
                    </a:lnTo>
                    <a:lnTo>
                      <a:pt x="436" y="84"/>
                    </a:lnTo>
                    <a:lnTo>
                      <a:pt x="448" y="82"/>
                    </a:lnTo>
                    <a:lnTo>
                      <a:pt x="458" y="82"/>
                    </a:lnTo>
                    <a:lnTo>
                      <a:pt x="470" y="80"/>
                    </a:lnTo>
                    <a:lnTo>
                      <a:pt x="480" y="78"/>
                    </a:lnTo>
                    <a:lnTo>
                      <a:pt x="492" y="78"/>
                    </a:lnTo>
                    <a:lnTo>
                      <a:pt x="502" y="78"/>
                    </a:lnTo>
                    <a:lnTo>
                      <a:pt x="514" y="78"/>
                    </a:lnTo>
                    <a:lnTo>
                      <a:pt x="526" y="78"/>
                    </a:lnTo>
                    <a:lnTo>
                      <a:pt x="534" y="78"/>
                    </a:lnTo>
                    <a:lnTo>
                      <a:pt x="546" y="80"/>
                    </a:lnTo>
                    <a:lnTo>
                      <a:pt x="556" y="80"/>
                    </a:lnTo>
                    <a:lnTo>
                      <a:pt x="568" y="82"/>
                    </a:lnTo>
                    <a:lnTo>
                      <a:pt x="578" y="82"/>
                    </a:lnTo>
                    <a:lnTo>
                      <a:pt x="590" y="84"/>
                    </a:lnTo>
                    <a:lnTo>
                      <a:pt x="600" y="86"/>
                    </a:lnTo>
                    <a:lnTo>
                      <a:pt x="610" y="90"/>
                    </a:lnTo>
                    <a:lnTo>
                      <a:pt x="620" y="92"/>
                    </a:lnTo>
                    <a:lnTo>
                      <a:pt x="630" y="94"/>
                    </a:lnTo>
                    <a:lnTo>
                      <a:pt x="642" y="96"/>
                    </a:lnTo>
                    <a:lnTo>
                      <a:pt x="650" y="100"/>
                    </a:lnTo>
                    <a:lnTo>
                      <a:pt x="662" y="104"/>
                    </a:lnTo>
                    <a:lnTo>
                      <a:pt x="680" y="112"/>
                    </a:lnTo>
                    <a:lnTo>
                      <a:pt x="700" y="120"/>
                    </a:lnTo>
                    <a:lnTo>
                      <a:pt x="718" y="130"/>
                    </a:lnTo>
                    <a:lnTo>
                      <a:pt x="736" y="140"/>
                    </a:lnTo>
                    <a:lnTo>
                      <a:pt x="754" y="152"/>
                    </a:lnTo>
                    <a:lnTo>
                      <a:pt x="772" y="164"/>
                    </a:lnTo>
                    <a:lnTo>
                      <a:pt x="788" y="176"/>
                    </a:lnTo>
                    <a:lnTo>
                      <a:pt x="802" y="190"/>
                    </a:lnTo>
                    <a:lnTo>
                      <a:pt x="818" y="204"/>
                    </a:lnTo>
                    <a:lnTo>
                      <a:pt x="832" y="220"/>
                    </a:lnTo>
                    <a:lnTo>
                      <a:pt x="846" y="236"/>
                    </a:lnTo>
                    <a:lnTo>
                      <a:pt x="858" y="252"/>
                    </a:lnTo>
                    <a:lnTo>
                      <a:pt x="870" y="268"/>
                    </a:lnTo>
                    <a:lnTo>
                      <a:pt x="882" y="286"/>
                    </a:lnTo>
                    <a:lnTo>
                      <a:pt x="892" y="304"/>
                    </a:lnTo>
                    <a:lnTo>
                      <a:pt x="902" y="322"/>
                    </a:lnTo>
                    <a:lnTo>
                      <a:pt x="910" y="342"/>
                    </a:lnTo>
                    <a:lnTo>
                      <a:pt x="918" y="362"/>
                    </a:lnTo>
                    <a:lnTo>
                      <a:pt x="922" y="372"/>
                    </a:lnTo>
                    <a:lnTo>
                      <a:pt x="926" y="382"/>
                    </a:lnTo>
                    <a:lnTo>
                      <a:pt x="928" y="392"/>
                    </a:lnTo>
                    <a:lnTo>
                      <a:pt x="932" y="402"/>
                    </a:lnTo>
                    <a:lnTo>
                      <a:pt x="934" y="412"/>
                    </a:lnTo>
                    <a:lnTo>
                      <a:pt x="936" y="422"/>
                    </a:lnTo>
                    <a:lnTo>
                      <a:pt x="938" y="434"/>
                    </a:lnTo>
                    <a:lnTo>
                      <a:pt x="940" y="444"/>
                    </a:lnTo>
                    <a:lnTo>
                      <a:pt x="940" y="456"/>
                    </a:lnTo>
                    <a:lnTo>
                      <a:pt x="942" y="466"/>
                    </a:lnTo>
                    <a:lnTo>
                      <a:pt x="942" y="478"/>
                    </a:lnTo>
                    <a:lnTo>
                      <a:pt x="944" y="488"/>
                    </a:lnTo>
                    <a:lnTo>
                      <a:pt x="944" y="500"/>
                    </a:lnTo>
                    <a:lnTo>
                      <a:pt x="944" y="510"/>
                    </a:lnTo>
                    <a:lnTo>
                      <a:pt x="944" y="524"/>
                    </a:lnTo>
                    <a:lnTo>
                      <a:pt x="944" y="538"/>
                    </a:lnTo>
                    <a:lnTo>
                      <a:pt x="942" y="552"/>
                    </a:lnTo>
                    <a:lnTo>
                      <a:pt x="940" y="564"/>
                    </a:lnTo>
                    <a:lnTo>
                      <a:pt x="940" y="578"/>
                    </a:lnTo>
                    <a:lnTo>
                      <a:pt x="938" y="592"/>
                    </a:lnTo>
                    <a:lnTo>
                      <a:pt x="934" y="604"/>
                    </a:lnTo>
                    <a:lnTo>
                      <a:pt x="932" y="618"/>
                    </a:lnTo>
                    <a:lnTo>
                      <a:pt x="928" y="630"/>
                    </a:lnTo>
                    <a:lnTo>
                      <a:pt x="924" y="644"/>
                    </a:lnTo>
                    <a:lnTo>
                      <a:pt x="920" y="656"/>
                    </a:lnTo>
                    <a:lnTo>
                      <a:pt x="916" y="670"/>
                    </a:lnTo>
                    <a:lnTo>
                      <a:pt x="910" y="682"/>
                    </a:lnTo>
                    <a:lnTo>
                      <a:pt x="904" y="694"/>
                    </a:lnTo>
                    <a:lnTo>
                      <a:pt x="898" y="706"/>
                    </a:lnTo>
                    <a:lnTo>
                      <a:pt x="892" y="718"/>
                    </a:lnTo>
                    <a:lnTo>
                      <a:pt x="886" y="730"/>
                    </a:lnTo>
                    <a:lnTo>
                      <a:pt x="878" y="742"/>
                    </a:lnTo>
                    <a:lnTo>
                      <a:pt x="872" y="752"/>
                    </a:lnTo>
                    <a:lnTo>
                      <a:pt x="864" y="764"/>
                    </a:lnTo>
                    <a:lnTo>
                      <a:pt x="856" y="774"/>
                    </a:lnTo>
                    <a:lnTo>
                      <a:pt x="848" y="784"/>
                    </a:lnTo>
                    <a:lnTo>
                      <a:pt x="840" y="794"/>
                    </a:lnTo>
                    <a:lnTo>
                      <a:pt x="830" y="806"/>
                    </a:lnTo>
                    <a:lnTo>
                      <a:pt x="820" y="816"/>
                    </a:lnTo>
                    <a:lnTo>
                      <a:pt x="812" y="824"/>
                    </a:lnTo>
                    <a:lnTo>
                      <a:pt x="802" y="834"/>
                    </a:lnTo>
                    <a:lnTo>
                      <a:pt x="792" y="844"/>
                    </a:lnTo>
                    <a:lnTo>
                      <a:pt x="780" y="852"/>
                    </a:lnTo>
                    <a:lnTo>
                      <a:pt x="770" y="860"/>
                    </a:lnTo>
                    <a:lnTo>
                      <a:pt x="758" y="868"/>
                    </a:lnTo>
                    <a:lnTo>
                      <a:pt x="748" y="876"/>
                    </a:lnTo>
                    <a:lnTo>
                      <a:pt x="748" y="876"/>
                    </a:lnTo>
                    <a:lnTo>
                      <a:pt x="748" y="876"/>
                    </a:lnTo>
                    <a:lnTo>
                      <a:pt x="742" y="880"/>
                    </a:lnTo>
                    <a:lnTo>
                      <a:pt x="736" y="884"/>
                    </a:lnTo>
                    <a:lnTo>
                      <a:pt x="730" y="890"/>
                    </a:lnTo>
                    <a:lnTo>
                      <a:pt x="726" y="894"/>
                    </a:lnTo>
                    <a:lnTo>
                      <a:pt x="722" y="900"/>
                    </a:lnTo>
                    <a:lnTo>
                      <a:pt x="716" y="906"/>
                    </a:lnTo>
                    <a:lnTo>
                      <a:pt x="712" y="912"/>
                    </a:lnTo>
                    <a:lnTo>
                      <a:pt x="708" y="916"/>
                    </a:lnTo>
                    <a:lnTo>
                      <a:pt x="700" y="930"/>
                    </a:lnTo>
                    <a:lnTo>
                      <a:pt x="694" y="944"/>
                    </a:lnTo>
                    <a:lnTo>
                      <a:pt x="688" y="958"/>
                    </a:lnTo>
                    <a:lnTo>
                      <a:pt x="682" y="970"/>
                    </a:lnTo>
                    <a:lnTo>
                      <a:pt x="672" y="992"/>
                    </a:lnTo>
                    <a:lnTo>
                      <a:pt x="668" y="1002"/>
                    </a:lnTo>
                    <a:lnTo>
                      <a:pt x="662" y="1012"/>
                    </a:lnTo>
                    <a:lnTo>
                      <a:pt x="656" y="1022"/>
                    </a:lnTo>
                    <a:lnTo>
                      <a:pt x="650" y="1032"/>
                    </a:lnTo>
                    <a:lnTo>
                      <a:pt x="644" y="1040"/>
                    </a:lnTo>
                    <a:lnTo>
                      <a:pt x="636" y="1050"/>
                    </a:lnTo>
                    <a:lnTo>
                      <a:pt x="632" y="1054"/>
                    </a:lnTo>
                    <a:lnTo>
                      <a:pt x="628" y="1058"/>
                    </a:lnTo>
                    <a:lnTo>
                      <a:pt x="624" y="1060"/>
                    </a:lnTo>
                    <a:lnTo>
                      <a:pt x="618" y="1062"/>
                    </a:lnTo>
                    <a:lnTo>
                      <a:pt x="612" y="1064"/>
                    </a:lnTo>
                    <a:lnTo>
                      <a:pt x="606" y="1066"/>
                    </a:lnTo>
                    <a:lnTo>
                      <a:pt x="598" y="1068"/>
                    </a:lnTo>
                    <a:lnTo>
                      <a:pt x="592" y="1070"/>
                    </a:lnTo>
                    <a:lnTo>
                      <a:pt x="448" y="1074"/>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2" name="Freeform 12"/>
              <p:cNvSpPr>
                <a:spLocks/>
              </p:cNvSpPr>
              <p:nvPr/>
            </p:nvSpPr>
            <p:spPr bwMode="auto">
              <a:xfrm>
                <a:off x="1781007" y="2763222"/>
                <a:ext cx="507220" cy="90241"/>
              </a:xfrm>
              <a:custGeom>
                <a:avLst/>
                <a:gdLst>
                  <a:gd name="T0" fmla="*/ 326 w 326"/>
                  <a:gd name="T1" fmla="*/ 26 h 58"/>
                  <a:gd name="T2" fmla="*/ 326 w 326"/>
                  <a:gd name="T3" fmla="*/ 32 h 58"/>
                  <a:gd name="T4" fmla="*/ 326 w 326"/>
                  <a:gd name="T5" fmla="*/ 38 h 58"/>
                  <a:gd name="T6" fmla="*/ 326 w 326"/>
                  <a:gd name="T7" fmla="*/ 38 h 58"/>
                  <a:gd name="T8" fmla="*/ 322 w 326"/>
                  <a:gd name="T9" fmla="*/ 50 h 58"/>
                  <a:gd name="T10" fmla="*/ 314 w 326"/>
                  <a:gd name="T11" fmla="*/ 56 h 58"/>
                  <a:gd name="T12" fmla="*/ 292 w 326"/>
                  <a:gd name="T13" fmla="*/ 58 h 58"/>
                  <a:gd name="T14" fmla="*/ 254 w 326"/>
                  <a:gd name="T15" fmla="*/ 58 h 58"/>
                  <a:gd name="T16" fmla="*/ 222 w 326"/>
                  <a:gd name="T17" fmla="*/ 58 h 58"/>
                  <a:gd name="T18" fmla="*/ 192 w 326"/>
                  <a:gd name="T19" fmla="*/ 58 h 58"/>
                  <a:gd name="T20" fmla="*/ 166 w 326"/>
                  <a:gd name="T21" fmla="*/ 58 h 58"/>
                  <a:gd name="T22" fmla="*/ 142 w 326"/>
                  <a:gd name="T23" fmla="*/ 58 h 58"/>
                  <a:gd name="T24" fmla="*/ 120 w 326"/>
                  <a:gd name="T25" fmla="*/ 58 h 58"/>
                  <a:gd name="T26" fmla="*/ 102 w 326"/>
                  <a:gd name="T27" fmla="*/ 58 h 58"/>
                  <a:gd name="T28" fmla="*/ 86 w 326"/>
                  <a:gd name="T29" fmla="*/ 58 h 58"/>
                  <a:gd name="T30" fmla="*/ 72 w 326"/>
                  <a:gd name="T31" fmla="*/ 58 h 58"/>
                  <a:gd name="T32" fmla="*/ 50 w 326"/>
                  <a:gd name="T33" fmla="*/ 58 h 58"/>
                  <a:gd name="T34" fmla="*/ 36 w 326"/>
                  <a:gd name="T35" fmla="*/ 58 h 58"/>
                  <a:gd name="T36" fmla="*/ 28 w 326"/>
                  <a:gd name="T37" fmla="*/ 58 h 58"/>
                  <a:gd name="T38" fmla="*/ 24 w 326"/>
                  <a:gd name="T39" fmla="*/ 58 h 58"/>
                  <a:gd name="T40" fmla="*/ 22 w 326"/>
                  <a:gd name="T41" fmla="*/ 58 h 58"/>
                  <a:gd name="T42" fmla="*/ 14 w 326"/>
                  <a:gd name="T43" fmla="*/ 56 h 58"/>
                  <a:gd name="T44" fmla="*/ 4 w 326"/>
                  <a:gd name="T45" fmla="*/ 50 h 58"/>
                  <a:gd name="T46" fmla="*/ 0 w 326"/>
                  <a:gd name="T47" fmla="*/ 38 h 58"/>
                  <a:gd name="T48" fmla="*/ 0 w 326"/>
                  <a:gd name="T49" fmla="*/ 30 h 58"/>
                  <a:gd name="T50" fmla="*/ 0 w 326"/>
                  <a:gd name="T51" fmla="*/ 26 h 58"/>
                  <a:gd name="T52" fmla="*/ 0 w 326"/>
                  <a:gd name="T53" fmla="*/ 22 h 58"/>
                  <a:gd name="T54" fmla="*/ 0 w 326"/>
                  <a:gd name="T55" fmla="*/ 18 h 58"/>
                  <a:gd name="T56" fmla="*/ 6 w 326"/>
                  <a:gd name="T57" fmla="*/ 6 h 58"/>
                  <a:gd name="T58" fmla="*/ 16 w 326"/>
                  <a:gd name="T59" fmla="*/ 2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8 w 326"/>
                  <a:gd name="T91" fmla="*/ 4 h 58"/>
                  <a:gd name="T92" fmla="*/ 324 w 326"/>
                  <a:gd name="T93" fmla="*/ 14 h 58"/>
                  <a:gd name="T94" fmla="*/ 326 w 326"/>
                  <a:gd name="T95"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2"/>
                    </a:moveTo>
                    <a:lnTo>
                      <a:pt x="326" y="24"/>
                    </a:lnTo>
                    <a:lnTo>
                      <a:pt x="326" y="26"/>
                    </a:lnTo>
                    <a:lnTo>
                      <a:pt x="326" y="28"/>
                    </a:lnTo>
                    <a:lnTo>
                      <a:pt x="326" y="30"/>
                    </a:lnTo>
                    <a:lnTo>
                      <a:pt x="326" y="32"/>
                    </a:lnTo>
                    <a:lnTo>
                      <a:pt x="326" y="34"/>
                    </a:lnTo>
                    <a:lnTo>
                      <a:pt x="326" y="36"/>
                    </a:lnTo>
                    <a:lnTo>
                      <a:pt x="326" y="38"/>
                    </a:lnTo>
                    <a:lnTo>
                      <a:pt x="326" y="38"/>
                    </a:lnTo>
                    <a:lnTo>
                      <a:pt x="326" y="38"/>
                    </a:lnTo>
                    <a:lnTo>
                      <a:pt x="326" y="38"/>
                    </a:lnTo>
                    <a:lnTo>
                      <a:pt x="326" y="42"/>
                    </a:lnTo>
                    <a:lnTo>
                      <a:pt x="324" y="46"/>
                    </a:lnTo>
                    <a:lnTo>
                      <a:pt x="322" y="50"/>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50"/>
                    </a:lnTo>
                    <a:lnTo>
                      <a:pt x="2" y="46"/>
                    </a:lnTo>
                    <a:lnTo>
                      <a:pt x="0" y="42"/>
                    </a:lnTo>
                    <a:lnTo>
                      <a:pt x="0" y="38"/>
                    </a:lnTo>
                    <a:lnTo>
                      <a:pt x="0" y="36"/>
                    </a:lnTo>
                    <a:lnTo>
                      <a:pt x="0" y="32"/>
                    </a:lnTo>
                    <a:lnTo>
                      <a:pt x="0" y="30"/>
                    </a:lnTo>
                    <a:lnTo>
                      <a:pt x="0" y="28"/>
                    </a:lnTo>
                    <a:lnTo>
                      <a:pt x="0" y="26"/>
                    </a:lnTo>
                    <a:lnTo>
                      <a:pt x="0" y="26"/>
                    </a:lnTo>
                    <a:lnTo>
                      <a:pt x="0" y="24"/>
                    </a:lnTo>
                    <a:lnTo>
                      <a:pt x="0" y="22"/>
                    </a:lnTo>
                    <a:lnTo>
                      <a:pt x="0" y="22"/>
                    </a:lnTo>
                    <a:lnTo>
                      <a:pt x="0" y="22"/>
                    </a:lnTo>
                    <a:lnTo>
                      <a:pt x="0" y="22"/>
                    </a:lnTo>
                    <a:lnTo>
                      <a:pt x="0" y="18"/>
                    </a:lnTo>
                    <a:lnTo>
                      <a:pt x="2" y="14"/>
                    </a:lnTo>
                    <a:lnTo>
                      <a:pt x="4" y="10"/>
                    </a:lnTo>
                    <a:lnTo>
                      <a:pt x="6" y="6"/>
                    </a:lnTo>
                    <a:lnTo>
                      <a:pt x="10" y="4"/>
                    </a:lnTo>
                    <a:lnTo>
                      <a:pt x="14" y="2"/>
                    </a:lnTo>
                    <a:lnTo>
                      <a:pt x="16" y="2"/>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2"/>
                    </a:lnTo>
                    <a:lnTo>
                      <a:pt x="314" y="2"/>
                    </a:lnTo>
                    <a:lnTo>
                      <a:pt x="318" y="4"/>
                    </a:lnTo>
                    <a:lnTo>
                      <a:pt x="320" y="6"/>
                    </a:lnTo>
                    <a:lnTo>
                      <a:pt x="322" y="10"/>
                    </a:lnTo>
                    <a:lnTo>
                      <a:pt x="324" y="14"/>
                    </a:lnTo>
                    <a:lnTo>
                      <a:pt x="326" y="18"/>
                    </a:lnTo>
                    <a:lnTo>
                      <a:pt x="326" y="22"/>
                    </a:lnTo>
                    <a:lnTo>
                      <a:pt x="326" y="22"/>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47" name="Freeform 26"/>
            <p:cNvSpPr>
              <a:spLocks noEditPoints="1"/>
            </p:cNvSpPr>
            <p:nvPr/>
          </p:nvSpPr>
          <p:spPr bwMode="auto">
            <a:xfrm>
              <a:off x="873032" y="2125586"/>
              <a:ext cx="447768" cy="663228"/>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grpSp>
        <p:nvGrpSpPr>
          <p:cNvPr id="7" name="Group 6"/>
          <p:cNvGrpSpPr/>
          <p:nvPr/>
        </p:nvGrpSpPr>
        <p:grpSpPr>
          <a:xfrm>
            <a:off x="8255001" y="4907664"/>
            <a:ext cx="4190508" cy="1464701"/>
            <a:chOff x="8255001" y="4907664"/>
            <a:chExt cx="4190508" cy="1464701"/>
          </a:xfrm>
        </p:grpSpPr>
        <p:sp>
          <p:nvSpPr>
            <p:cNvPr id="37" name="Rectangle 36"/>
            <p:cNvSpPr/>
            <p:nvPr/>
          </p:nvSpPr>
          <p:spPr bwMode="auto">
            <a:xfrm>
              <a:off x="8255001" y="4907664"/>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a:t>
              </a:r>
              <a:r>
                <a:rPr lang="en-US" sz="2400" spc="-50" dirty="0" smtClean="0">
                  <a:gradFill>
                    <a:gsLst>
                      <a:gs pos="1250">
                        <a:schemeClr val="bg1"/>
                      </a:gs>
                      <a:gs pos="10417">
                        <a:schemeClr val="bg1"/>
                      </a:gs>
                    </a:gsLst>
                    <a:lin ang="5400000" scaled="0"/>
                  </a:gradFill>
                  <a:latin typeface="+mj-lt"/>
                </a:rPr>
                <a:t>security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and </a:t>
              </a:r>
              <a:r>
                <a:rPr lang="en-US" sz="2400" spc="-50" dirty="0">
                  <a:gradFill>
                    <a:gsLst>
                      <a:gs pos="1250">
                        <a:schemeClr val="bg1"/>
                      </a:gs>
                      <a:gs pos="10417">
                        <a:schemeClr val="bg1"/>
                      </a:gs>
                    </a:gsLst>
                    <a:lin ang="5400000" scaled="0"/>
                  </a:gradFill>
                  <a:latin typeface="+mj-lt"/>
                </a:rPr>
                <a:t>compliance?</a:t>
              </a:r>
            </a:p>
          </p:txBody>
        </p:sp>
        <p:sp>
          <p:nvSpPr>
            <p:cNvPr id="80" name="Freeform 164"/>
            <p:cNvSpPr>
              <a:spLocks noEditPoints="1"/>
            </p:cNvSpPr>
            <p:nvPr/>
          </p:nvSpPr>
          <p:spPr bwMode="black">
            <a:xfrm>
              <a:off x="8516938" y="5254558"/>
              <a:ext cx="541720" cy="75104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grpSp>
      <p:grpSp>
        <p:nvGrpSpPr>
          <p:cNvPr id="98" name="Group 97"/>
          <p:cNvGrpSpPr/>
          <p:nvPr/>
        </p:nvGrpSpPr>
        <p:grpSpPr>
          <a:xfrm>
            <a:off x="4262822" y="5808710"/>
            <a:ext cx="618056" cy="618056"/>
            <a:chOff x="4202820" y="3792680"/>
            <a:chExt cx="707142" cy="707142"/>
          </a:xfrm>
        </p:grpSpPr>
        <p:sp>
          <p:nvSpPr>
            <p:cNvPr id="99" name="Oval 98"/>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00" name="Group 4"/>
            <p:cNvGrpSpPr>
              <a:grpSpLocks noChangeAspect="1"/>
            </p:cNvGrpSpPr>
            <p:nvPr/>
          </p:nvGrpSpPr>
          <p:grpSpPr bwMode="auto">
            <a:xfrm>
              <a:off x="4316523" y="3845687"/>
              <a:ext cx="475810" cy="560998"/>
              <a:chOff x="3230" y="1393"/>
              <a:chExt cx="1374" cy="1620"/>
            </a:xfrm>
          </p:grpSpPr>
          <p:sp>
            <p:nvSpPr>
              <p:cNvPr id="101"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
              <p:cNvSpPr>
                <a:spLocks noEditPoints="1"/>
              </p:cNvSpPr>
              <p:nvPr/>
            </p:nvSpPr>
            <p:spPr bwMode="auto">
              <a:xfrm>
                <a:off x="3230" y="1393"/>
                <a:ext cx="1374" cy="1620"/>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4"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p:nvGrpSpPr>
        <p:grpSpPr>
          <a:xfrm>
            <a:off x="4262822" y="3853040"/>
            <a:ext cx="618056" cy="618056"/>
            <a:chOff x="4266682" y="3822164"/>
            <a:chExt cx="618056" cy="618056"/>
          </a:xfrm>
        </p:grpSpPr>
        <p:grpSp>
          <p:nvGrpSpPr>
            <p:cNvPr id="116" name="Group 115"/>
            <p:cNvGrpSpPr/>
            <p:nvPr/>
          </p:nvGrpSpPr>
          <p:grpSpPr>
            <a:xfrm>
              <a:off x="4266682" y="3822164"/>
              <a:ext cx="618056" cy="618056"/>
              <a:chOff x="4202820" y="3792680"/>
              <a:chExt cx="707142" cy="707142"/>
            </a:xfrm>
          </p:grpSpPr>
          <p:sp>
            <p:nvSpPr>
              <p:cNvPr id="117" name="Oval 116"/>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18" name="Group 4"/>
              <p:cNvGrpSpPr>
                <a:grpSpLocks noChangeAspect="1"/>
              </p:cNvGrpSpPr>
              <p:nvPr/>
            </p:nvGrpSpPr>
            <p:grpSpPr bwMode="auto">
              <a:xfrm>
                <a:off x="4316523" y="3845687"/>
                <a:ext cx="475810" cy="560998"/>
                <a:chOff x="3230" y="1393"/>
                <a:chExt cx="1374" cy="1620"/>
              </a:xfrm>
            </p:grpSpPr>
            <p:sp>
              <p:nvSpPr>
                <p:cNvPr id="11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25" name="Picture 124"/>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69" name="Group 68"/>
          <p:cNvGrpSpPr/>
          <p:nvPr/>
        </p:nvGrpSpPr>
        <p:grpSpPr>
          <a:xfrm>
            <a:off x="4262822" y="4510263"/>
            <a:ext cx="618056" cy="618056"/>
            <a:chOff x="4266682" y="3822164"/>
            <a:chExt cx="618056" cy="618056"/>
          </a:xfrm>
        </p:grpSpPr>
        <p:grpSp>
          <p:nvGrpSpPr>
            <p:cNvPr id="71" name="Group 70"/>
            <p:cNvGrpSpPr/>
            <p:nvPr/>
          </p:nvGrpSpPr>
          <p:grpSpPr>
            <a:xfrm>
              <a:off x="4266682" y="3822164"/>
              <a:ext cx="618056" cy="618056"/>
              <a:chOff x="4202820" y="3792680"/>
              <a:chExt cx="707142" cy="707142"/>
            </a:xfrm>
          </p:grpSpPr>
          <p:sp>
            <p:nvSpPr>
              <p:cNvPr id="76" name="Oval 75"/>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81" name="Group 4"/>
              <p:cNvGrpSpPr>
                <a:grpSpLocks noChangeAspect="1"/>
              </p:cNvGrpSpPr>
              <p:nvPr/>
            </p:nvGrpSpPr>
            <p:grpSpPr bwMode="auto">
              <a:xfrm>
                <a:off x="4316523" y="3845687"/>
                <a:ext cx="475810" cy="560998"/>
                <a:chOff x="3230" y="1393"/>
                <a:chExt cx="1374" cy="1620"/>
              </a:xfrm>
            </p:grpSpPr>
            <p:sp>
              <p:nvSpPr>
                <p:cNvPr id="8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72" name="Picture 71"/>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sp>
        <p:nvSpPr>
          <p:cNvPr id="3" name="Rectangle 2"/>
          <p:cNvSpPr/>
          <p:nvPr/>
        </p:nvSpPr>
        <p:spPr bwMode="auto">
          <a:xfrm>
            <a:off x="6277122" y="5364686"/>
            <a:ext cx="655088" cy="162983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09" name="Group 108"/>
          <p:cNvGrpSpPr/>
          <p:nvPr/>
        </p:nvGrpSpPr>
        <p:grpSpPr>
          <a:xfrm>
            <a:off x="4262822" y="5158895"/>
            <a:ext cx="618056" cy="618056"/>
            <a:chOff x="4266682" y="3822164"/>
            <a:chExt cx="618056" cy="618056"/>
          </a:xfrm>
        </p:grpSpPr>
        <p:grpSp>
          <p:nvGrpSpPr>
            <p:cNvPr id="110" name="Group 109"/>
            <p:cNvGrpSpPr/>
            <p:nvPr/>
          </p:nvGrpSpPr>
          <p:grpSpPr>
            <a:xfrm>
              <a:off x="4266682" y="3822164"/>
              <a:ext cx="618056" cy="618056"/>
              <a:chOff x="4202820" y="3792680"/>
              <a:chExt cx="707142" cy="707142"/>
            </a:xfrm>
          </p:grpSpPr>
          <p:sp>
            <p:nvSpPr>
              <p:cNvPr id="112" name="Oval 111"/>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13" name="Group 4"/>
              <p:cNvGrpSpPr>
                <a:grpSpLocks noChangeAspect="1"/>
              </p:cNvGrpSpPr>
              <p:nvPr/>
            </p:nvGrpSpPr>
            <p:grpSpPr bwMode="auto">
              <a:xfrm>
                <a:off x="4316523" y="3845687"/>
                <a:ext cx="475810" cy="560998"/>
                <a:chOff x="3230" y="1393"/>
                <a:chExt cx="1374" cy="1620"/>
              </a:xfrm>
            </p:grpSpPr>
            <p:sp>
              <p:nvSpPr>
                <p:cNvPr id="114"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11" name="Picture 110"/>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27" name="Group 26"/>
          <p:cNvGrpSpPr/>
          <p:nvPr/>
        </p:nvGrpSpPr>
        <p:grpSpPr>
          <a:xfrm>
            <a:off x="8255000" y="1722578"/>
            <a:ext cx="4190509" cy="1464701"/>
            <a:chOff x="8255000" y="1722578"/>
            <a:chExt cx="4190509" cy="1464701"/>
          </a:xfrm>
        </p:grpSpPr>
        <p:sp>
          <p:nvSpPr>
            <p:cNvPr id="34" name="Rectangle 33"/>
            <p:cNvSpPr/>
            <p:nvPr/>
          </p:nvSpPr>
          <p:spPr bwMode="auto">
            <a:xfrm>
              <a:off x="8255000" y="1722578"/>
              <a:ext cx="4190509"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How do I integrate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with my </a:t>
              </a:r>
              <a:r>
                <a:rPr lang="en-US" sz="2400" spc="-50" dirty="0">
                  <a:gradFill>
                    <a:gsLst>
                      <a:gs pos="1250">
                        <a:schemeClr val="bg1"/>
                      </a:gs>
                      <a:gs pos="10417">
                        <a:schemeClr val="bg1"/>
                      </a:gs>
                    </a:gsLst>
                    <a:lin ang="5400000" scaled="0"/>
                  </a:gradFill>
                  <a:latin typeface="+mj-lt"/>
                </a:rPr>
                <a:t>existing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IT </a:t>
              </a:r>
              <a:r>
                <a:rPr lang="en-US" sz="2400" spc="-50" dirty="0">
                  <a:gradFill>
                    <a:gsLst>
                      <a:gs pos="1250">
                        <a:schemeClr val="bg1"/>
                      </a:gs>
                      <a:gs pos="10417">
                        <a:schemeClr val="bg1"/>
                      </a:gs>
                    </a:gsLst>
                    <a:lin ang="5400000" scaled="0"/>
                  </a:gradFill>
                  <a:latin typeface="+mj-lt"/>
                </a:rPr>
                <a:t>investments?</a:t>
              </a:r>
            </a:p>
          </p:txBody>
        </p:sp>
        <p:sp>
          <p:nvSpPr>
            <p:cNvPr id="25" name="Freeform 8"/>
            <p:cNvSpPr>
              <a:spLocks noEditPoints="1"/>
            </p:cNvSpPr>
            <p:nvPr/>
          </p:nvSpPr>
          <p:spPr bwMode="auto">
            <a:xfrm>
              <a:off x="8381151" y="2243879"/>
              <a:ext cx="813294" cy="422098"/>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8255001" y="3315121"/>
            <a:ext cx="4190508" cy="1464701"/>
            <a:chOff x="8255001" y="3315121"/>
            <a:chExt cx="4190508" cy="1464701"/>
          </a:xfrm>
        </p:grpSpPr>
        <p:sp>
          <p:nvSpPr>
            <p:cNvPr id="40" name="Rectangle 39"/>
            <p:cNvSpPr/>
            <p:nvPr/>
          </p:nvSpPr>
          <p:spPr bwMode="auto">
            <a:xfrm>
              <a:off x="8255001" y="3315121"/>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my </a:t>
              </a:r>
              <a:r>
                <a:rPr lang="en-US" sz="2400" spc="-50" dirty="0">
                  <a:gradFill>
                    <a:gsLst>
                      <a:gs pos="1250">
                        <a:schemeClr val="bg1"/>
                      </a:gs>
                      <a:gs pos="10417">
                        <a:schemeClr val="bg1"/>
                      </a:gs>
                    </a:gsLst>
                    <a:lin ang="5400000" scaled="0"/>
                  </a:gradFill>
                  <a:latin typeface="+mj-lt"/>
                </a:rPr>
                <a:t>h</a:t>
              </a:r>
              <a:r>
                <a:rPr lang="en-US" sz="2400" spc="-50" dirty="0" smtClean="0">
                  <a:gradFill>
                    <a:gsLst>
                      <a:gs pos="1250">
                        <a:schemeClr val="bg1"/>
                      </a:gs>
                      <a:gs pos="10417">
                        <a:schemeClr val="bg1"/>
                      </a:gs>
                    </a:gsLst>
                    <a:lin ang="5400000" scaled="0"/>
                  </a:gradFill>
                  <a:latin typeface="+mj-lt"/>
                </a:rPr>
                <a:t>eterogeneous</a:t>
              </a:r>
              <a:r>
                <a:rPr lang="en-US" sz="2400" spc="-50" dirty="0">
                  <a:gradFill>
                    <a:gsLst>
                      <a:gs pos="1250">
                        <a:schemeClr val="bg1"/>
                      </a:gs>
                      <a:gs pos="10417">
                        <a:schemeClr val="bg1"/>
                      </a:gs>
                    </a:gsLst>
                    <a:lin ang="5400000" scaled="0"/>
                  </a:gradFill>
                  <a:latin typeface="+mj-lt"/>
                </a:rPr>
                <a:t>,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complex </a:t>
              </a:r>
              <a:r>
                <a:rPr lang="en-US" sz="2400" spc="-50" dirty="0">
                  <a:gradFill>
                    <a:gsLst>
                      <a:gs pos="1250">
                        <a:schemeClr val="bg1"/>
                      </a:gs>
                      <a:gs pos="10417">
                        <a:schemeClr val="bg1"/>
                      </a:gs>
                    </a:gsLst>
                    <a:lin ang="5400000" scaled="0"/>
                  </a:gradFill>
                  <a:latin typeface="+mj-lt"/>
                </a:rPr>
                <a:t>IT </a:t>
              </a:r>
              <a:r>
                <a:rPr lang="en-US" sz="2400" spc="-50" dirty="0" smtClean="0">
                  <a:gradFill>
                    <a:gsLst>
                      <a:gs pos="1250">
                        <a:schemeClr val="bg1"/>
                      </a:gs>
                      <a:gs pos="10417">
                        <a:schemeClr val="bg1"/>
                      </a:gs>
                    </a:gsLst>
                    <a:lin ang="5400000" scaled="0"/>
                  </a:gradFill>
                  <a:latin typeface="+mj-lt"/>
                </a:rPr>
                <a:t>landscape?</a:t>
              </a:r>
              <a:endParaRPr lang="en-US" sz="2400" spc="-50" dirty="0">
                <a:gradFill>
                  <a:gsLst>
                    <a:gs pos="1250">
                      <a:schemeClr val="bg1"/>
                    </a:gs>
                    <a:gs pos="10417">
                      <a:schemeClr val="bg1"/>
                    </a:gs>
                  </a:gsLst>
                  <a:lin ang="5400000" scaled="0"/>
                </a:gradFill>
                <a:latin typeface="+mj-lt"/>
              </a:endParaRPr>
            </a:p>
          </p:txBody>
        </p:sp>
        <p:sp>
          <p:nvSpPr>
            <p:cNvPr id="44" name="Freeform 20"/>
            <p:cNvSpPr>
              <a:spLocks noEditPoints="1"/>
            </p:cNvSpPr>
            <p:nvPr/>
          </p:nvSpPr>
          <p:spPr bwMode="auto">
            <a:xfrm>
              <a:off x="8381151" y="3758884"/>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66947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9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400" fill="hold"/>
                                        <p:tgtEl>
                                          <p:spTgt spid="65"/>
                                        </p:tgtEl>
                                        <p:attrNameLst>
                                          <p:attrName>ppt_x</p:attrName>
                                        </p:attrNameLst>
                                      </p:cBhvr>
                                      <p:tavLst>
                                        <p:tav tm="0">
                                          <p:val>
                                            <p:strVal val="#ppt_x"/>
                                          </p:val>
                                        </p:tav>
                                        <p:tav tm="100000">
                                          <p:val>
                                            <p:strVal val="#ppt_x"/>
                                          </p:val>
                                        </p:tav>
                                      </p:tavLst>
                                    </p:anim>
                                    <p:anim calcmode="lin" valueType="num">
                                      <p:cBhvr additive="base">
                                        <p:cTn id="12" dur="4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8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 calcmode="lin" valueType="num">
                                      <p:cBhvr>
                                        <p:cTn id="25" dur="250" fill="hold"/>
                                        <p:tgtEl>
                                          <p:spTgt spid="2"/>
                                        </p:tgtEl>
                                        <p:attrNameLst>
                                          <p:attrName>ppt_w</p:attrName>
                                        </p:attrNameLst>
                                      </p:cBhvr>
                                      <p:tavLst>
                                        <p:tav tm="0">
                                          <p:val>
                                            <p:fltVal val="0"/>
                                          </p:val>
                                        </p:tav>
                                        <p:tav tm="100000">
                                          <p:val>
                                            <p:strVal val="#ppt_w"/>
                                          </p:val>
                                        </p:tav>
                                      </p:tavLst>
                                    </p:anim>
                                    <p:anim calcmode="lin" valueType="num">
                                      <p:cBhvr>
                                        <p:cTn id="26" dur="250" fill="hold"/>
                                        <p:tgtEl>
                                          <p:spTgt spid="2"/>
                                        </p:tgtEl>
                                        <p:attrNameLst>
                                          <p:attrName>ppt_h</p:attrName>
                                        </p:attrNameLst>
                                      </p:cBhvr>
                                      <p:tavLst>
                                        <p:tav tm="0">
                                          <p:val>
                                            <p:fltVal val="0"/>
                                          </p:val>
                                        </p:tav>
                                        <p:tav tm="100000">
                                          <p:val>
                                            <p:strVal val="#ppt_h"/>
                                          </p:val>
                                        </p:tav>
                                      </p:tavLst>
                                    </p:anim>
                                    <p:animEffect transition="in" filter="fade">
                                      <p:cBhvr>
                                        <p:cTn id="27" dur="250"/>
                                        <p:tgtEl>
                                          <p:spTgt spid="2"/>
                                        </p:tgtEl>
                                      </p:cBhvr>
                                    </p:animEffect>
                                  </p:childTnLst>
                                </p:cTn>
                              </p:par>
                              <p:par>
                                <p:cTn id="28" presetID="6" presetClass="emph" presetSubtype="0" decel="100000" fill="hold" nodeType="withEffect">
                                  <p:stCondLst>
                                    <p:cond delay="700"/>
                                  </p:stCondLst>
                                  <p:childTnLst>
                                    <p:animScale>
                                      <p:cBhvr>
                                        <p:cTn id="29" dur="250" fill="hold"/>
                                        <p:tgtEl>
                                          <p:spTgt spid="2"/>
                                        </p:tgtEl>
                                      </p:cBhvr>
                                      <p:by x="110000" y="110000"/>
                                    </p:animScale>
                                  </p:childTnLst>
                                </p:cTn>
                              </p:par>
                              <p:par>
                                <p:cTn id="30" presetID="6" presetClass="emph" presetSubtype="0" decel="100000" fill="hold" nodeType="withEffect">
                                  <p:stCondLst>
                                    <p:cond delay="800"/>
                                  </p:stCondLst>
                                  <p:childTnLst>
                                    <p:animScale>
                                      <p:cBhvr>
                                        <p:cTn id="31" dur="250" fill="hold"/>
                                        <p:tgtEl>
                                          <p:spTgt spid="2"/>
                                        </p:tgtEl>
                                      </p:cBhvr>
                                      <p:by x="91000" y="91000"/>
                                    </p:animScale>
                                  </p:childTnLst>
                                </p:cTn>
                              </p:par>
                              <p:par>
                                <p:cTn id="32" presetID="53" presetClass="entr" presetSubtype="16" fill="hold" nodeType="withEffect">
                                  <p:stCondLst>
                                    <p:cond delay="500"/>
                                  </p:stCondLst>
                                  <p:childTnLst>
                                    <p:set>
                                      <p:cBhvr>
                                        <p:cTn id="33" dur="1" fill="hold">
                                          <p:stCondLst>
                                            <p:cond delay="0"/>
                                          </p:stCondLst>
                                        </p:cTn>
                                        <p:tgtEl>
                                          <p:spTgt spid="69"/>
                                        </p:tgtEl>
                                        <p:attrNameLst>
                                          <p:attrName>style.visibility</p:attrName>
                                        </p:attrNameLst>
                                      </p:cBhvr>
                                      <p:to>
                                        <p:strVal val="visible"/>
                                      </p:to>
                                    </p:set>
                                    <p:anim calcmode="lin" valueType="num">
                                      <p:cBhvr>
                                        <p:cTn id="34" dur="250" fill="hold"/>
                                        <p:tgtEl>
                                          <p:spTgt spid="69"/>
                                        </p:tgtEl>
                                        <p:attrNameLst>
                                          <p:attrName>ppt_w</p:attrName>
                                        </p:attrNameLst>
                                      </p:cBhvr>
                                      <p:tavLst>
                                        <p:tav tm="0">
                                          <p:val>
                                            <p:fltVal val="0"/>
                                          </p:val>
                                        </p:tav>
                                        <p:tav tm="100000">
                                          <p:val>
                                            <p:strVal val="#ppt_w"/>
                                          </p:val>
                                        </p:tav>
                                      </p:tavLst>
                                    </p:anim>
                                    <p:anim calcmode="lin" valueType="num">
                                      <p:cBhvr>
                                        <p:cTn id="35" dur="250" fill="hold"/>
                                        <p:tgtEl>
                                          <p:spTgt spid="69"/>
                                        </p:tgtEl>
                                        <p:attrNameLst>
                                          <p:attrName>ppt_h</p:attrName>
                                        </p:attrNameLst>
                                      </p:cBhvr>
                                      <p:tavLst>
                                        <p:tav tm="0">
                                          <p:val>
                                            <p:fltVal val="0"/>
                                          </p:val>
                                        </p:tav>
                                        <p:tav tm="100000">
                                          <p:val>
                                            <p:strVal val="#ppt_h"/>
                                          </p:val>
                                        </p:tav>
                                      </p:tavLst>
                                    </p:anim>
                                    <p:animEffect transition="in" filter="fade">
                                      <p:cBhvr>
                                        <p:cTn id="36" dur="250"/>
                                        <p:tgtEl>
                                          <p:spTgt spid="69"/>
                                        </p:tgtEl>
                                      </p:cBhvr>
                                    </p:animEffect>
                                  </p:childTnLst>
                                </p:cTn>
                              </p:par>
                              <p:par>
                                <p:cTn id="37" presetID="6" presetClass="emph" presetSubtype="0" decel="100000" fill="hold" nodeType="withEffect">
                                  <p:stCondLst>
                                    <p:cond delay="700"/>
                                  </p:stCondLst>
                                  <p:childTnLst>
                                    <p:animScale>
                                      <p:cBhvr>
                                        <p:cTn id="38" dur="250" fill="hold"/>
                                        <p:tgtEl>
                                          <p:spTgt spid="69"/>
                                        </p:tgtEl>
                                      </p:cBhvr>
                                      <p:by x="110000" y="110000"/>
                                    </p:animScale>
                                  </p:childTnLst>
                                </p:cTn>
                              </p:par>
                              <p:par>
                                <p:cTn id="39" presetID="6" presetClass="emph" presetSubtype="0" decel="100000" fill="hold" nodeType="withEffect">
                                  <p:stCondLst>
                                    <p:cond delay="800"/>
                                  </p:stCondLst>
                                  <p:childTnLst>
                                    <p:animScale>
                                      <p:cBhvr>
                                        <p:cTn id="40" dur="250" fill="hold"/>
                                        <p:tgtEl>
                                          <p:spTgt spid="69"/>
                                        </p:tgtEl>
                                      </p:cBhvr>
                                      <p:by x="91000" y="91000"/>
                                    </p:animScale>
                                  </p:childTnLst>
                                </p:cTn>
                              </p:par>
                              <p:par>
                                <p:cTn id="41" presetID="53" presetClass="entr" presetSubtype="16" fill="hold" nodeType="withEffect">
                                  <p:stCondLst>
                                    <p:cond delay="500"/>
                                  </p:stCondLst>
                                  <p:childTnLst>
                                    <p:set>
                                      <p:cBhvr>
                                        <p:cTn id="42" dur="1" fill="hold">
                                          <p:stCondLst>
                                            <p:cond delay="0"/>
                                          </p:stCondLst>
                                        </p:cTn>
                                        <p:tgtEl>
                                          <p:spTgt spid="98"/>
                                        </p:tgtEl>
                                        <p:attrNameLst>
                                          <p:attrName>style.visibility</p:attrName>
                                        </p:attrNameLst>
                                      </p:cBhvr>
                                      <p:to>
                                        <p:strVal val="visible"/>
                                      </p:to>
                                    </p:set>
                                    <p:anim calcmode="lin" valueType="num">
                                      <p:cBhvr>
                                        <p:cTn id="43" dur="250" fill="hold"/>
                                        <p:tgtEl>
                                          <p:spTgt spid="98"/>
                                        </p:tgtEl>
                                        <p:attrNameLst>
                                          <p:attrName>ppt_w</p:attrName>
                                        </p:attrNameLst>
                                      </p:cBhvr>
                                      <p:tavLst>
                                        <p:tav tm="0">
                                          <p:val>
                                            <p:fltVal val="0"/>
                                          </p:val>
                                        </p:tav>
                                        <p:tav tm="100000">
                                          <p:val>
                                            <p:strVal val="#ppt_w"/>
                                          </p:val>
                                        </p:tav>
                                      </p:tavLst>
                                    </p:anim>
                                    <p:anim calcmode="lin" valueType="num">
                                      <p:cBhvr>
                                        <p:cTn id="44" dur="250" fill="hold"/>
                                        <p:tgtEl>
                                          <p:spTgt spid="98"/>
                                        </p:tgtEl>
                                        <p:attrNameLst>
                                          <p:attrName>ppt_h</p:attrName>
                                        </p:attrNameLst>
                                      </p:cBhvr>
                                      <p:tavLst>
                                        <p:tav tm="0">
                                          <p:val>
                                            <p:fltVal val="0"/>
                                          </p:val>
                                        </p:tav>
                                        <p:tav tm="100000">
                                          <p:val>
                                            <p:strVal val="#ppt_h"/>
                                          </p:val>
                                        </p:tav>
                                      </p:tavLst>
                                    </p:anim>
                                    <p:animEffect transition="in" filter="fade">
                                      <p:cBhvr>
                                        <p:cTn id="45" dur="250"/>
                                        <p:tgtEl>
                                          <p:spTgt spid="98"/>
                                        </p:tgtEl>
                                      </p:cBhvr>
                                    </p:animEffect>
                                  </p:childTnLst>
                                </p:cTn>
                              </p:par>
                              <p:par>
                                <p:cTn id="46" presetID="6" presetClass="emph" presetSubtype="0" decel="100000" fill="hold" nodeType="withEffect">
                                  <p:stCondLst>
                                    <p:cond delay="700"/>
                                  </p:stCondLst>
                                  <p:childTnLst>
                                    <p:animScale>
                                      <p:cBhvr>
                                        <p:cTn id="47" dur="250" fill="hold"/>
                                        <p:tgtEl>
                                          <p:spTgt spid="98"/>
                                        </p:tgtEl>
                                      </p:cBhvr>
                                      <p:by x="110000" y="110000"/>
                                    </p:animScale>
                                  </p:childTnLst>
                                </p:cTn>
                              </p:par>
                              <p:par>
                                <p:cTn id="48" presetID="6" presetClass="emph" presetSubtype="0" decel="100000" fill="hold" nodeType="withEffect">
                                  <p:stCondLst>
                                    <p:cond delay="800"/>
                                  </p:stCondLst>
                                  <p:childTnLst>
                                    <p:animScale>
                                      <p:cBhvr>
                                        <p:cTn id="49" dur="250" fill="hold"/>
                                        <p:tgtEl>
                                          <p:spTgt spid="98"/>
                                        </p:tgtEl>
                                      </p:cBhvr>
                                      <p:by x="91000" y="91000"/>
                                    </p:animScale>
                                  </p:childTnLst>
                                </p:cTn>
                              </p:par>
                              <p:par>
                                <p:cTn id="50" presetID="53" presetClass="entr" presetSubtype="16" fill="hold" nodeType="withEffect">
                                  <p:stCondLst>
                                    <p:cond delay="50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250" fill="hold"/>
                                        <p:tgtEl>
                                          <p:spTgt spid="109"/>
                                        </p:tgtEl>
                                        <p:attrNameLst>
                                          <p:attrName>ppt_w</p:attrName>
                                        </p:attrNameLst>
                                      </p:cBhvr>
                                      <p:tavLst>
                                        <p:tav tm="0">
                                          <p:val>
                                            <p:fltVal val="0"/>
                                          </p:val>
                                        </p:tav>
                                        <p:tav tm="100000">
                                          <p:val>
                                            <p:strVal val="#ppt_w"/>
                                          </p:val>
                                        </p:tav>
                                      </p:tavLst>
                                    </p:anim>
                                    <p:anim calcmode="lin" valueType="num">
                                      <p:cBhvr>
                                        <p:cTn id="53" dur="250" fill="hold"/>
                                        <p:tgtEl>
                                          <p:spTgt spid="109"/>
                                        </p:tgtEl>
                                        <p:attrNameLst>
                                          <p:attrName>ppt_h</p:attrName>
                                        </p:attrNameLst>
                                      </p:cBhvr>
                                      <p:tavLst>
                                        <p:tav tm="0">
                                          <p:val>
                                            <p:fltVal val="0"/>
                                          </p:val>
                                        </p:tav>
                                        <p:tav tm="100000">
                                          <p:val>
                                            <p:strVal val="#ppt_h"/>
                                          </p:val>
                                        </p:tav>
                                      </p:tavLst>
                                    </p:anim>
                                    <p:animEffect transition="in" filter="fade">
                                      <p:cBhvr>
                                        <p:cTn id="54" dur="250"/>
                                        <p:tgtEl>
                                          <p:spTgt spid="109"/>
                                        </p:tgtEl>
                                      </p:cBhvr>
                                    </p:animEffect>
                                  </p:childTnLst>
                                </p:cTn>
                              </p:par>
                              <p:par>
                                <p:cTn id="55" presetID="6" presetClass="emph" presetSubtype="0" decel="100000" fill="hold" nodeType="withEffect">
                                  <p:stCondLst>
                                    <p:cond delay="700"/>
                                  </p:stCondLst>
                                  <p:childTnLst>
                                    <p:animScale>
                                      <p:cBhvr>
                                        <p:cTn id="56" dur="250" fill="hold"/>
                                        <p:tgtEl>
                                          <p:spTgt spid="109"/>
                                        </p:tgtEl>
                                      </p:cBhvr>
                                      <p:by x="110000" y="110000"/>
                                    </p:animScale>
                                  </p:childTnLst>
                                </p:cTn>
                              </p:par>
                              <p:par>
                                <p:cTn id="57" presetID="6" presetClass="emph" presetSubtype="0" decel="100000" fill="hold" nodeType="withEffect">
                                  <p:stCondLst>
                                    <p:cond delay="800"/>
                                  </p:stCondLst>
                                  <p:childTnLst>
                                    <p:animScale>
                                      <p:cBhvr>
                                        <p:cTn id="58" dur="250" fill="hold"/>
                                        <p:tgtEl>
                                          <p:spTgt spid="109"/>
                                        </p:tgtEl>
                                      </p:cBhvr>
                                      <p:by x="91000" y="91000"/>
                                    </p:animScale>
                                  </p:childTnLst>
                                </p:cTn>
                              </p:par>
                            </p:childTnLst>
                          </p:cTn>
                        </p:par>
                      </p:childTnLst>
                    </p:cTn>
                  </p:par>
                  <p:par>
                    <p:cTn id="59" fill="hold">
                      <p:stCondLst>
                        <p:cond delay="indefinite"/>
                      </p:stCondLst>
                      <p:childTnLst>
                        <p:par>
                          <p:cTn id="60" fill="hold">
                            <p:stCondLst>
                              <p:cond delay="0"/>
                            </p:stCondLst>
                            <p:childTnLst>
                              <p:par>
                                <p:cTn id="61" presetID="2" presetClass="entr" presetSubtype="2" decel="10000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1+#ppt_w/2"/>
                                          </p:val>
                                        </p:tav>
                                        <p:tav tm="100000">
                                          <p:val>
                                            <p:strVal val="#ppt_x"/>
                                          </p:val>
                                        </p:tav>
                                      </p:tavLst>
                                    </p:anim>
                                    <p:anim calcmode="lin" valueType="num">
                                      <p:cBhvr additive="base">
                                        <p:cTn id="64" dur="500" fill="hold"/>
                                        <p:tgtEl>
                                          <p:spTgt spid="7"/>
                                        </p:tgtEl>
                                        <p:attrNameLst>
                                          <p:attrName>ppt_y</p:attrName>
                                        </p:attrNameLst>
                                      </p:cBhvr>
                                      <p:tavLst>
                                        <p:tav tm="0">
                                          <p:val>
                                            <p:strVal val="#ppt_y"/>
                                          </p:val>
                                        </p:tav>
                                        <p:tav tm="100000">
                                          <p:val>
                                            <p:strVal val="#ppt_y"/>
                                          </p:val>
                                        </p:tav>
                                      </p:tavLst>
                                    </p:anim>
                                  </p:childTnLst>
                                </p:cTn>
                              </p:par>
                              <p:par>
                                <p:cTn id="65" presetID="53" presetClass="entr" presetSubtype="16" fill="hold" nodeType="withEffect">
                                  <p:stCondLst>
                                    <p:cond delay="500"/>
                                  </p:stCondLst>
                                  <p:childTnLst>
                                    <p:set>
                                      <p:cBhvr>
                                        <p:cTn id="66" dur="1" fill="hold">
                                          <p:stCondLst>
                                            <p:cond delay="0"/>
                                          </p:stCondLst>
                                        </p:cTn>
                                        <p:tgtEl>
                                          <p:spTgt spid="4"/>
                                        </p:tgtEl>
                                        <p:attrNameLst>
                                          <p:attrName>style.visibility</p:attrName>
                                        </p:attrNameLst>
                                      </p:cBhvr>
                                      <p:to>
                                        <p:strVal val="visible"/>
                                      </p:to>
                                    </p:set>
                                    <p:anim calcmode="lin" valueType="num">
                                      <p:cBhvr>
                                        <p:cTn id="67" dur="250" fill="hold"/>
                                        <p:tgtEl>
                                          <p:spTgt spid="4"/>
                                        </p:tgtEl>
                                        <p:attrNameLst>
                                          <p:attrName>ppt_w</p:attrName>
                                        </p:attrNameLst>
                                      </p:cBhvr>
                                      <p:tavLst>
                                        <p:tav tm="0">
                                          <p:val>
                                            <p:fltVal val="0"/>
                                          </p:val>
                                        </p:tav>
                                        <p:tav tm="100000">
                                          <p:val>
                                            <p:strVal val="#ppt_w"/>
                                          </p:val>
                                        </p:tav>
                                      </p:tavLst>
                                    </p:anim>
                                    <p:anim calcmode="lin" valueType="num">
                                      <p:cBhvr>
                                        <p:cTn id="68" dur="250" fill="hold"/>
                                        <p:tgtEl>
                                          <p:spTgt spid="4"/>
                                        </p:tgtEl>
                                        <p:attrNameLst>
                                          <p:attrName>ppt_h</p:attrName>
                                        </p:attrNameLst>
                                      </p:cBhvr>
                                      <p:tavLst>
                                        <p:tav tm="0">
                                          <p:val>
                                            <p:fltVal val="0"/>
                                          </p:val>
                                        </p:tav>
                                        <p:tav tm="100000">
                                          <p:val>
                                            <p:strVal val="#ppt_h"/>
                                          </p:val>
                                        </p:tav>
                                      </p:tavLst>
                                    </p:anim>
                                    <p:animEffect transition="in" filter="fade">
                                      <p:cBhvr>
                                        <p:cTn id="69" dur="250"/>
                                        <p:tgtEl>
                                          <p:spTgt spid="4"/>
                                        </p:tgtEl>
                                      </p:cBhvr>
                                    </p:animEffect>
                                  </p:childTnLst>
                                </p:cTn>
                              </p:par>
                              <p:par>
                                <p:cTn id="70" presetID="6" presetClass="emph" presetSubtype="0" decel="100000" fill="hold" nodeType="withEffect">
                                  <p:stCondLst>
                                    <p:cond delay="700"/>
                                  </p:stCondLst>
                                  <p:childTnLst>
                                    <p:animScale>
                                      <p:cBhvr>
                                        <p:cTn id="71" dur="250" fill="hold"/>
                                        <p:tgtEl>
                                          <p:spTgt spid="4"/>
                                        </p:tgtEl>
                                      </p:cBhvr>
                                      <p:by x="110000" y="110000"/>
                                    </p:animScale>
                                  </p:childTnLst>
                                </p:cTn>
                              </p:par>
                              <p:par>
                                <p:cTn id="72" presetID="6" presetClass="emph" presetSubtype="0" decel="100000" fill="hold" nodeType="withEffect">
                                  <p:stCondLst>
                                    <p:cond delay="800"/>
                                  </p:stCondLst>
                                  <p:childTnLst>
                                    <p:animScale>
                                      <p:cBhvr>
                                        <p:cTn id="73" dur="250" fill="hold"/>
                                        <p:tgtEl>
                                          <p:spTgt spid="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2" y="292538"/>
            <a:ext cx="11373923" cy="866243"/>
          </a:xfrm>
        </p:spPr>
        <p:txBody>
          <a:bodyPr/>
          <a:lstStyle/>
          <a:p>
            <a:r>
              <a:rPr lang="en-US" sz="4799" dirty="0">
                <a:gradFill>
                  <a:gsLst>
                    <a:gs pos="12245">
                      <a:srgbClr val="FFFFFF"/>
                    </a:gs>
                    <a:gs pos="54000">
                      <a:srgbClr val="FFFFFF"/>
                    </a:gs>
                  </a:gsLst>
                  <a:lin ang="5400000" scaled="0"/>
                </a:gradFill>
              </a:rPr>
              <a:t>Identity as the control point</a:t>
            </a:r>
            <a:endParaRPr lang="en-US" sz="5999" dirty="0">
              <a:gradFill>
                <a:gsLst>
                  <a:gs pos="12245">
                    <a:srgbClr val="FFFFFF"/>
                  </a:gs>
                  <a:gs pos="54000">
                    <a:srgbClr val="FFFFFF"/>
                  </a:gs>
                </a:gsLst>
                <a:lin ang="5400000" scaled="0"/>
              </a:gradFill>
            </a:endParaRPr>
          </a:p>
        </p:txBody>
      </p:sp>
      <p:grpSp>
        <p:nvGrpSpPr>
          <p:cNvPr id="182" name="Group 181"/>
          <p:cNvGrpSpPr/>
          <p:nvPr/>
        </p:nvGrpSpPr>
        <p:grpSpPr>
          <a:xfrm>
            <a:off x="3042985" y="1779071"/>
            <a:ext cx="5665869" cy="2469619"/>
            <a:chOff x="3384901" y="1919409"/>
            <a:chExt cx="5666673" cy="2469969"/>
          </a:xfrm>
        </p:grpSpPr>
        <p:sp>
          <p:nvSpPr>
            <p:cNvPr id="70" name="Freeform 128"/>
            <p:cNvSpPr>
              <a:spLocks noChangeAspect="1"/>
            </p:cNvSpPr>
            <p:nvPr/>
          </p:nvSpPr>
          <p:spPr bwMode="black">
            <a:xfrm>
              <a:off x="4860293" y="1919409"/>
              <a:ext cx="4191281"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8" name="Freeform 128"/>
            <p:cNvSpPr>
              <a:spLocks noChangeAspect="1"/>
            </p:cNvSpPr>
            <p:nvPr/>
          </p:nvSpPr>
          <p:spPr bwMode="black">
            <a:xfrm>
              <a:off x="3384901" y="2074058"/>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sp>
        <p:nvSpPr>
          <p:cNvPr id="3" name="Isosceles Triangle 2"/>
          <p:cNvSpPr/>
          <p:nvPr/>
        </p:nvSpPr>
        <p:spPr bwMode="auto">
          <a:xfrm>
            <a:off x="5148928" y="2688250"/>
            <a:ext cx="1349927" cy="1163730"/>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 name="Group 5"/>
          <p:cNvGrpSpPr/>
          <p:nvPr/>
        </p:nvGrpSpPr>
        <p:grpSpPr>
          <a:xfrm>
            <a:off x="5877107" y="4892239"/>
            <a:ext cx="2706240" cy="1720024"/>
            <a:chOff x="6271459" y="4892436"/>
            <a:chExt cx="2706624" cy="1720268"/>
          </a:xfrm>
        </p:grpSpPr>
        <p:sp>
          <p:nvSpPr>
            <p:cNvPr id="58" name="Rectangle 57"/>
            <p:cNvSpPr/>
            <p:nvPr/>
          </p:nvSpPr>
          <p:spPr bwMode="auto">
            <a:xfrm>
              <a:off x="6271459"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7" name="Group 56"/>
            <p:cNvGrpSpPr/>
            <p:nvPr/>
          </p:nvGrpSpPr>
          <p:grpSpPr>
            <a:xfrm>
              <a:off x="6570572" y="5082223"/>
              <a:ext cx="2108399" cy="1432554"/>
              <a:chOff x="9890625" y="1914080"/>
              <a:chExt cx="2538351" cy="1724686"/>
            </a:xfrm>
          </p:grpSpPr>
          <p:sp>
            <p:nvSpPr>
              <p:cNvPr id="77" name="TextBox 76"/>
              <p:cNvSpPr txBox="1"/>
              <p:nvPr/>
            </p:nvSpPr>
            <p:spPr>
              <a:xfrm>
                <a:off x="9890625" y="3434820"/>
                <a:ext cx="2538351" cy="203946"/>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Consumer identity providers</a:t>
                </a:r>
              </a:p>
            </p:txBody>
          </p:sp>
          <p:grpSp>
            <p:nvGrpSpPr>
              <p:cNvPr id="56" name="Group 55"/>
              <p:cNvGrpSpPr/>
              <p:nvPr/>
            </p:nvGrpSpPr>
            <p:grpSpPr>
              <a:xfrm>
                <a:off x="10515206" y="1914080"/>
                <a:ext cx="1362360" cy="1265443"/>
                <a:chOff x="6038380" y="5079391"/>
                <a:chExt cx="1362360" cy="1265443"/>
              </a:xfrm>
            </p:grpSpPr>
            <p:sp>
              <p:nvSpPr>
                <p:cNvPr id="25" name="Freeform 5"/>
                <p:cNvSpPr>
                  <a:spLocks noEditPoints="1"/>
                </p:cNvSpPr>
                <p:nvPr/>
              </p:nvSpPr>
              <p:spPr bwMode="auto">
                <a:xfrm>
                  <a:off x="6400916" y="5079391"/>
                  <a:ext cx="999824" cy="698479"/>
                </a:xfrm>
                <a:custGeom>
                  <a:avLst/>
                  <a:gdLst>
                    <a:gd name="T0" fmla="*/ 891 w 1994"/>
                    <a:gd name="T1" fmla="*/ 343 h 1392"/>
                    <a:gd name="T2" fmla="*/ 1319 w 1994"/>
                    <a:gd name="T3" fmla="*/ 343 h 1392"/>
                    <a:gd name="T4" fmla="*/ 1349 w 1994"/>
                    <a:gd name="T5" fmla="*/ 308 h 1392"/>
                    <a:gd name="T6" fmla="*/ 1319 w 1994"/>
                    <a:gd name="T7" fmla="*/ 277 h 1392"/>
                    <a:gd name="T8" fmla="*/ 891 w 1994"/>
                    <a:gd name="T9" fmla="*/ 277 h 1392"/>
                    <a:gd name="T10" fmla="*/ 856 w 1994"/>
                    <a:gd name="T11" fmla="*/ 308 h 1392"/>
                    <a:gd name="T12" fmla="*/ 891 w 1994"/>
                    <a:gd name="T13" fmla="*/ 343 h 1392"/>
                    <a:gd name="T14" fmla="*/ 891 w 1994"/>
                    <a:gd name="T15" fmla="*/ 212 h 1392"/>
                    <a:gd name="T16" fmla="*/ 1747 w 1994"/>
                    <a:gd name="T17" fmla="*/ 212 h 1392"/>
                    <a:gd name="T18" fmla="*/ 1777 w 1994"/>
                    <a:gd name="T19" fmla="*/ 181 h 1392"/>
                    <a:gd name="T20" fmla="*/ 1747 w 1994"/>
                    <a:gd name="T21" fmla="*/ 146 h 1392"/>
                    <a:gd name="T22" fmla="*/ 891 w 1994"/>
                    <a:gd name="T23" fmla="*/ 146 h 1392"/>
                    <a:gd name="T24" fmla="*/ 856 w 1994"/>
                    <a:gd name="T25" fmla="*/ 181 h 1392"/>
                    <a:gd name="T26" fmla="*/ 891 w 1994"/>
                    <a:gd name="T27" fmla="*/ 212 h 1392"/>
                    <a:gd name="T28" fmla="*/ 1964 w 1994"/>
                    <a:gd name="T29" fmla="*/ 0 h 1392"/>
                    <a:gd name="T30" fmla="*/ 675 w 1994"/>
                    <a:gd name="T31" fmla="*/ 0 h 1392"/>
                    <a:gd name="T32" fmla="*/ 645 w 1994"/>
                    <a:gd name="T33" fmla="*/ 30 h 1392"/>
                    <a:gd name="T34" fmla="*/ 645 w 1994"/>
                    <a:gd name="T35" fmla="*/ 373 h 1392"/>
                    <a:gd name="T36" fmla="*/ 710 w 1994"/>
                    <a:gd name="T37" fmla="*/ 373 h 1392"/>
                    <a:gd name="T38" fmla="*/ 710 w 1994"/>
                    <a:gd name="T39" fmla="*/ 60 h 1392"/>
                    <a:gd name="T40" fmla="*/ 1928 w 1994"/>
                    <a:gd name="T41" fmla="*/ 60 h 1392"/>
                    <a:gd name="T42" fmla="*/ 1928 w 1994"/>
                    <a:gd name="T43" fmla="*/ 858 h 1392"/>
                    <a:gd name="T44" fmla="*/ 1279 w 1994"/>
                    <a:gd name="T45" fmla="*/ 858 h 1392"/>
                    <a:gd name="T46" fmla="*/ 1279 w 1994"/>
                    <a:gd name="T47" fmla="*/ 923 h 1392"/>
                    <a:gd name="T48" fmla="*/ 1964 w 1994"/>
                    <a:gd name="T49" fmla="*/ 923 h 1392"/>
                    <a:gd name="T50" fmla="*/ 1994 w 1994"/>
                    <a:gd name="T51" fmla="*/ 888 h 1392"/>
                    <a:gd name="T52" fmla="*/ 1994 w 1994"/>
                    <a:gd name="T53" fmla="*/ 30 h 1392"/>
                    <a:gd name="T54" fmla="*/ 1964 w 1994"/>
                    <a:gd name="T55" fmla="*/ 0 h 1392"/>
                    <a:gd name="T56" fmla="*/ 1279 w 1994"/>
                    <a:gd name="T57" fmla="*/ 706 h 1392"/>
                    <a:gd name="T58" fmla="*/ 1747 w 1994"/>
                    <a:gd name="T59" fmla="*/ 706 h 1392"/>
                    <a:gd name="T60" fmla="*/ 1777 w 1994"/>
                    <a:gd name="T61" fmla="*/ 676 h 1392"/>
                    <a:gd name="T62" fmla="*/ 1777 w 1994"/>
                    <a:gd name="T63" fmla="*/ 469 h 1392"/>
                    <a:gd name="T64" fmla="*/ 1767 w 1994"/>
                    <a:gd name="T65" fmla="*/ 444 h 1392"/>
                    <a:gd name="T66" fmla="*/ 1742 w 1994"/>
                    <a:gd name="T67" fmla="*/ 439 h 1392"/>
                    <a:gd name="T68" fmla="*/ 1611 w 1994"/>
                    <a:gd name="T69" fmla="*/ 464 h 1392"/>
                    <a:gd name="T70" fmla="*/ 1596 w 1994"/>
                    <a:gd name="T71" fmla="*/ 469 h 1392"/>
                    <a:gd name="T72" fmla="*/ 1485 w 1994"/>
                    <a:gd name="T73" fmla="*/ 560 h 1392"/>
                    <a:gd name="T74" fmla="*/ 1375 w 1994"/>
                    <a:gd name="T75" fmla="*/ 514 h 1392"/>
                    <a:gd name="T76" fmla="*/ 1365 w 1994"/>
                    <a:gd name="T77" fmla="*/ 514 h 1392"/>
                    <a:gd name="T78" fmla="*/ 1344 w 1994"/>
                    <a:gd name="T79" fmla="*/ 519 h 1392"/>
                    <a:gd name="T80" fmla="*/ 1344 w 1994"/>
                    <a:gd name="T81" fmla="*/ 519 h 1392"/>
                    <a:gd name="T82" fmla="*/ 1279 w 1994"/>
                    <a:gd name="T83" fmla="*/ 560 h 1392"/>
                    <a:gd name="T84" fmla="*/ 1279 w 1994"/>
                    <a:gd name="T85" fmla="*/ 570 h 1392"/>
                    <a:gd name="T86" fmla="*/ 1279 w 1994"/>
                    <a:gd name="T87" fmla="*/ 706 h 1392"/>
                    <a:gd name="T88" fmla="*/ 1083 w 1994"/>
                    <a:gd name="T89" fmla="*/ 429 h 1392"/>
                    <a:gd name="T90" fmla="*/ 141 w 1994"/>
                    <a:gd name="T91" fmla="*/ 429 h 1392"/>
                    <a:gd name="T92" fmla="*/ 0 w 1994"/>
                    <a:gd name="T93" fmla="*/ 570 h 1392"/>
                    <a:gd name="T94" fmla="*/ 0 w 1994"/>
                    <a:gd name="T95" fmla="*/ 1125 h 1392"/>
                    <a:gd name="T96" fmla="*/ 141 w 1994"/>
                    <a:gd name="T97" fmla="*/ 1266 h 1392"/>
                    <a:gd name="T98" fmla="*/ 192 w 1994"/>
                    <a:gd name="T99" fmla="*/ 1266 h 1392"/>
                    <a:gd name="T100" fmla="*/ 192 w 1994"/>
                    <a:gd name="T101" fmla="*/ 1362 h 1392"/>
                    <a:gd name="T102" fmla="*/ 212 w 1994"/>
                    <a:gd name="T103" fmla="*/ 1392 h 1392"/>
                    <a:gd name="T104" fmla="*/ 227 w 1994"/>
                    <a:gd name="T105" fmla="*/ 1392 h 1392"/>
                    <a:gd name="T106" fmla="*/ 242 w 1994"/>
                    <a:gd name="T107" fmla="*/ 1387 h 1392"/>
                    <a:gd name="T108" fmla="*/ 428 w 1994"/>
                    <a:gd name="T109" fmla="*/ 1266 h 1392"/>
                    <a:gd name="T110" fmla="*/ 1083 w 1994"/>
                    <a:gd name="T111" fmla="*/ 1266 h 1392"/>
                    <a:gd name="T112" fmla="*/ 1224 w 1994"/>
                    <a:gd name="T113" fmla="*/ 1125 h 1392"/>
                    <a:gd name="T114" fmla="*/ 1224 w 1994"/>
                    <a:gd name="T115" fmla="*/ 570 h 1392"/>
                    <a:gd name="T116" fmla="*/ 1083 w 1994"/>
                    <a:gd name="T117" fmla="*/ 429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4" h="1392">
                      <a:moveTo>
                        <a:pt x="891" y="343"/>
                      </a:moveTo>
                      <a:cubicBezTo>
                        <a:pt x="1319" y="343"/>
                        <a:pt x="1319" y="343"/>
                        <a:pt x="1319" y="343"/>
                      </a:cubicBezTo>
                      <a:cubicBezTo>
                        <a:pt x="1334" y="343"/>
                        <a:pt x="1349" y="328"/>
                        <a:pt x="1349" y="308"/>
                      </a:cubicBezTo>
                      <a:cubicBezTo>
                        <a:pt x="1349" y="292"/>
                        <a:pt x="1334" y="277"/>
                        <a:pt x="1319" y="277"/>
                      </a:cubicBezTo>
                      <a:cubicBezTo>
                        <a:pt x="891" y="277"/>
                        <a:pt x="891" y="277"/>
                        <a:pt x="891" y="277"/>
                      </a:cubicBezTo>
                      <a:cubicBezTo>
                        <a:pt x="871" y="277"/>
                        <a:pt x="856" y="292"/>
                        <a:pt x="856" y="308"/>
                      </a:cubicBezTo>
                      <a:cubicBezTo>
                        <a:pt x="856" y="328"/>
                        <a:pt x="871" y="343"/>
                        <a:pt x="891" y="343"/>
                      </a:cubicBezTo>
                      <a:close/>
                      <a:moveTo>
                        <a:pt x="891" y="212"/>
                      </a:moveTo>
                      <a:cubicBezTo>
                        <a:pt x="1747" y="212"/>
                        <a:pt x="1747" y="212"/>
                        <a:pt x="1747" y="212"/>
                      </a:cubicBezTo>
                      <a:cubicBezTo>
                        <a:pt x="1767" y="212"/>
                        <a:pt x="1777" y="197"/>
                        <a:pt x="1777" y="181"/>
                      </a:cubicBezTo>
                      <a:cubicBezTo>
                        <a:pt x="1777" y="161"/>
                        <a:pt x="1767" y="146"/>
                        <a:pt x="1747" y="146"/>
                      </a:cubicBezTo>
                      <a:cubicBezTo>
                        <a:pt x="891" y="146"/>
                        <a:pt x="891" y="146"/>
                        <a:pt x="891" y="146"/>
                      </a:cubicBezTo>
                      <a:cubicBezTo>
                        <a:pt x="871" y="146"/>
                        <a:pt x="856" y="161"/>
                        <a:pt x="856" y="181"/>
                      </a:cubicBezTo>
                      <a:cubicBezTo>
                        <a:pt x="856" y="197"/>
                        <a:pt x="871" y="212"/>
                        <a:pt x="891" y="212"/>
                      </a:cubicBezTo>
                      <a:close/>
                      <a:moveTo>
                        <a:pt x="1964" y="0"/>
                      </a:moveTo>
                      <a:cubicBezTo>
                        <a:pt x="675" y="0"/>
                        <a:pt x="675" y="0"/>
                        <a:pt x="675" y="0"/>
                      </a:cubicBezTo>
                      <a:cubicBezTo>
                        <a:pt x="660" y="0"/>
                        <a:pt x="645" y="10"/>
                        <a:pt x="645" y="30"/>
                      </a:cubicBezTo>
                      <a:cubicBezTo>
                        <a:pt x="645" y="373"/>
                        <a:pt x="645" y="373"/>
                        <a:pt x="645" y="373"/>
                      </a:cubicBezTo>
                      <a:cubicBezTo>
                        <a:pt x="710" y="373"/>
                        <a:pt x="710" y="373"/>
                        <a:pt x="710" y="373"/>
                      </a:cubicBezTo>
                      <a:cubicBezTo>
                        <a:pt x="710" y="60"/>
                        <a:pt x="710" y="60"/>
                        <a:pt x="710" y="60"/>
                      </a:cubicBezTo>
                      <a:cubicBezTo>
                        <a:pt x="1928" y="60"/>
                        <a:pt x="1928" y="60"/>
                        <a:pt x="1928" y="60"/>
                      </a:cubicBezTo>
                      <a:cubicBezTo>
                        <a:pt x="1928" y="858"/>
                        <a:pt x="1928" y="858"/>
                        <a:pt x="1928" y="858"/>
                      </a:cubicBezTo>
                      <a:cubicBezTo>
                        <a:pt x="1279" y="858"/>
                        <a:pt x="1279" y="858"/>
                        <a:pt x="1279" y="858"/>
                      </a:cubicBezTo>
                      <a:cubicBezTo>
                        <a:pt x="1279" y="923"/>
                        <a:pt x="1279" y="923"/>
                        <a:pt x="1279" y="923"/>
                      </a:cubicBezTo>
                      <a:cubicBezTo>
                        <a:pt x="1964" y="923"/>
                        <a:pt x="1964" y="923"/>
                        <a:pt x="1964" y="923"/>
                      </a:cubicBezTo>
                      <a:cubicBezTo>
                        <a:pt x="1979" y="923"/>
                        <a:pt x="1994" y="908"/>
                        <a:pt x="1994" y="888"/>
                      </a:cubicBezTo>
                      <a:cubicBezTo>
                        <a:pt x="1994" y="30"/>
                        <a:pt x="1994" y="30"/>
                        <a:pt x="1994" y="30"/>
                      </a:cubicBezTo>
                      <a:cubicBezTo>
                        <a:pt x="1994" y="10"/>
                        <a:pt x="1979" y="0"/>
                        <a:pt x="1964" y="0"/>
                      </a:cubicBezTo>
                      <a:close/>
                      <a:moveTo>
                        <a:pt x="1279" y="706"/>
                      </a:moveTo>
                      <a:cubicBezTo>
                        <a:pt x="1747" y="706"/>
                        <a:pt x="1747" y="706"/>
                        <a:pt x="1747" y="706"/>
                      </a:cubicBezTo>
                      <a:cubicBezTo>
                        <a:pt x="1767" y="706"/>
                        <a:pt x="1777" y="691"/>
                        <a:pt x="1777" y="676"/>
                      </a:cubicBezTo>
                      <a:cubicBezTo>
                        <a:pt x="1777" y="469"/>
                        <a:pt x="1777" y="469"/>
                        <a:pt x="1777" y="469"/>
                      </a:cubicBezTo>
                      <a:cubicBezTo>
                        <a:pt x="1777" y="459"/>
                        <a:pt x="1777" y="449"/>
                        <a:pt x="1767" y="444"/>
                      </a:cubicBezTo>
                      <a:cubicBezTo>
                        <a:pt x="1762" y="439"/>
                        <a:pt x="1752" y="434"/>
                        <a:pt x="1742" y="439"/>
                      </a:cubicBezTo>
                      <a:cubicBezTo>
                        <a:pt x="1611" y="464"/>
                        <a:pt x="1611" y="464"/>
                        <a:pt x="1611" y="464"/>
                      </a:cubicBezTo>
                      <a:cubicBezTo>
                        <a:pt x="1606" y="464"/>
                        <a:pt x="1601" y="464"/>
                        <a:pt x="1596" y="469"/>
                      </a:cubicBezTo>
                      <a:cubicBezTo>
                        <a:pt x="1485" y="560"/>
                        <a:pt x="1485" y="560"/>
                        <a:pt x="1485" y="560"/>
                      </a:cubicBezTo>
                      <a:cubicBezTo>
                        <a:pt x="1375" y="514"/>
                        <a:pt x="1375" y="514"/>
                        <a:pt x="1375" y="514"/>
                      </a:cubicBezTo>
                      <a:cubicBezTo>
                        <a:pt x="1375" y="514"/>
                        <a:pt x="1370" y="514"/>
                        <a:pt x="1365" y="514"/>
                      </a:cubicBezTo>
                      <a:cubicBezTo>
                        <a:pt x="1359" y="514"/>
                        <a:pt x="1349" y="514"/>
                        <a:pt x="1344" y="519"/>
                      </a:cubicBezTo>
                      <a:cubicBezTo>
                        <a:pt x="1344" y="519"/>
                        <a:pt x="1344" y="519"/>
                        <a:pt x="1344" y="519"/>
                      </a:cubicBezTo>
                      <a:cubicBezTo>
                        <a:pt x="1279" y="560"/>
                        <a:pt x="1279" y="560"/>
                        <a:pt x="1279" y="560"/>
                      </a:cubicBezTo>
                      <a:cubicBezTo>
                        <a:pt x="1279" y="560"/>
                        <a:pt x="1279" y="565"/>
                        <a:pt x="1279" y="570"/>
                      </a:cubicBezTo>
                      <a:cubicBezTo>
                        <a:pt x="1279" y="706"/>
                        <a:pt x="1279" y="706"/>
                        <a:pt x="1279" y="706"/>
                      </a:cubicBezTo>
                      <a:close/>
                      <a:moveTo>
                        <a:pt x="1083" y="429"/>
                      </a:moveTo>
                      <a:cubicBezTo>
                        <a:pt x="141" y="429"/>
                        <a:pt x="141" y="429"/>
                        <a:pt x="141" y="429"/>
                      </a:cubicBezTo>
                      <a:cubicBezTo>
                        <a:pt x="66" y="429"/>
                        <a:pt x="0" y="489"/>
                        <a:pt x="0" y="570"/>
                      </a:cubicBezTo>
                      <a:cubicBezTo>
                        <a:pt x="0" y="1125"/>
                        <a:pt x="0" y="1125"/>
                        <a:pt x="0" y="1125"/>
                      </a:cubicBezTo>
                      <a:cubicBezTo>
                        <a:pt x="0" y="1201"/>
                        <a:pt x="66" y="1266"/>
                        <a:pt x="141" y="1266"/>
                      </a:cubicBezTo>
                      <a:cubicBezTo>
                        <a:pt x="192" y="1266"/>
                        <a:pt x="192" y="1266"/>
                        <a:pt x="192" y="1266"/>
                      </a:cubicBezTo>
                      <a:cubicBezTo>
                        <a:pt x="192" y="1362"/>
                        <a:pt x="192" y="1362"/>
                        <a:pt x="192" y="1362"/>
                      </a:cubicBezTo>
                      <a:cubicBezTo>
                        <a:pt x="192" y="1372"/>
                        <a:pt x="202" y="1387"/>
                        <a:pt x="212" y="1392"/>
                      </a:cubicBezTo>
                      <a:cubicBezTo>
                        <a:pt x="217" y="1392"/>
                        <a:pt x="222" y="1392"/>
                        <a:pt x="227" y="1392"/>
                      </a:cubicBezTo>
                      <a:cubicBezTo>
                        <a:pt x="232" y="1392"/>
                        <a:pt x="237" y="1392"/>
                        <a:pt x="242" y="1387"/>
                      </a:cubicBezTo>
                      <a:cubicBezTo>
                        <a:pt x="428" y="1266"/>
                        <a:pt x="428" y="1266"/>
                        <a:pt x="428" y="1266"/>
                      </a:cubicBezTo>
                      <a:cubicBezTo>
                        <a:pt x="1083" y="1266"/>
                        <a:pt x="1083" y="1266"/>
                        <a:pt x="1083" y="1266"/>
                      </a:cubicBezTo>
                      <a:cubicBezTo>
                        <a:pt x="1163" y="1266"/>
                        <a:pt x="1224" y="1201"/>
                        <a:pt x="1224" y="1125"/>
                      </a:cubicBezTo>
                      <a:cubicBezTo>
                        <a:pt x="1224" y="570"/>
                        <a:pt x="1224" y="570"/>
                        <a:pt x="1224" y="570"/>
                      </a:cubicBezTo>
                      <a:cubicBezTo>
                        <a:pt x="1224" y="489"/>
                        <a:pt x="1163" y="429"/>
                        <a:pt x="1083" y="42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nvGrpSpPr>
                <p:cNvPr id="55" name="Group 54"/>
                <p:cNvGrpSpPr/>
                <p:nvPr/>
              </p:nvGrpSpPr>
              <p:grpSpPr>
                <a:xfrm>
                  <a:off x="6038380" y="5776778"/>
                  <a:ext cx="856676" cy="568056"/>
                  <a:chOff x="3067050" y="1341438"/>
                  <a:chExt cx="6219826" cy="4124325"/>
                </a:xfrm>
                <a:solidFill>
                  <a:srgbClr val="FFFFFF"/>
                </a:solidFill>
              </p:grpSpPr>
              <p:sp>
                <p:nvSpPr>
                  <p:cNvPr id="48" name="Freeform 21"/>
                  <p:cNvSpPr>
                    <a:spLocks/>
                  </p:cNvSpPr>
                  <p:nvPr/>
                </p:nvSpPr>
                <p:spPr bwMode="auto">
                  <a:xfrm>
                    <a:off x="7073902" y="1728786"/>
                    <a:ext cx="2212974" cy="3281361"/>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49" name="Freeform 22"/>
                  <p:cNvSpPr>
                    <a:spLocks/>
                  </p:cNvSpPr>
                  <p:nvPr/>
                </p:nvSpPr>
                <p:spPr bwMode="auto">
                  <a:xfrm>
                    <a:off x="3067050" y="1600198"/>
                    <a:ext cx="2239966" cy="3332164"/>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53" name="Freeform 23"/>
                  <p:cNvSpPr>
                    <a:spLocks/>
                  </p:cNvSpPr>
                  <p:nvPr/>
                </p:nvSpPr>
                <p:spPr bwMode="auto">
                  <a:xfrm>
                    <a:off x="4443415" y="1341438"/>
                    <a:ext cx="3475042" cy="4124325"/>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grpSp>
      <p:sp>
        <p:nvSpPr>
          <p:cNvPr id="190" name="Freeform 189"/>
          <p:cNvSpPr/>
          <p:nvPr/>
        </p:nvSpPr>
        <p:spPr bwMode="auto">
          <a:xfrm>
            <a:off x="2758864" y="3198106"/>
            <a:ext cx="2752334" cy="4934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175" name="Group 174"/>
          <p:cNvGrpSpPr/>
          <p:nvPr/>
        </p:nvGrpSpPr>
        <p:grpSpPr>
          <a:xfrm rot="900000">
            <a:off x="3044326" y="2762993"/>
            <a:ext cx="801814" cy="791785"/>
            <a:chOff x="3242937" y="2319398"/>
            <a:chExt cx="796924" cy="786956"/>
          </a:xfrm>
        </p:grpSpPr>
        <p:sp>
          <p:nvSpPr>
            <p:cNvPr id="174" name="Oval 173"/>
            <p:cNvSpPr/>
            <p:nvPr/>
          </p:nvSpPr>
          <p:spPr bwMode="auto">
            <a:xfrm>
              <a:off x="3247921" y="2319398"/>
              <a:ext cx="786956" cy="78695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72" name="Freeform 31"/>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nvGrpSpPr>
          <p:cNvPr id="81" name="Group 4"/>
          <p:cNvGrpSpPr>
            <a:grpSpLocks noChangeAspect="1"/>
          </p:cNvGrpSpPr>
          <p:nvPr/>
        </p:nvGrpSpPr>
        <p:grpSpPr bwMode="auto">
          <a:xfrm>
            <a:off x="5511199" y="3139395"/>
            <a:ext cx="647854" cy="643771"/>
            <a:chOff x="3125" y="1415"/>
            <a:chExt cx="1586" cy="1576"/>
          </a:xfrm>
          <a:solidFill>
            <a:schemeClr val="tx2"/>
          </a:solidFill>
        </p:grpSpPr>
        <p:sp>
          <p:nvSpPr>
            <p:cNvPr id="82"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3"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6"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grpSp>
      <p:grpSp>
        <p:nvGrpSpPr>
          <p:cNvPr id="21" name="Group 20"/>
          <p:cNvGrpSpPr/>
          <p:nvPr/>
        </p:nvGrpSpPr>
        <p:grpSpPr>
          <a:xfrm>
            <a:off x="218916" y="2298872"/>
            <a:ext cx="2444532" cy="1720024"/>
            <a:chOff x="218065" y="2298702"/>
            <a:chExt cx="2444879" cy="1720268"/>
          </a:xfrm>
        </p:grpSpPr>
        <p:sp>
          <p:nvSpPr>
            <p:cNvPr id="93" name="Rectangle 92"/>
            <p:cNvSpPr/>
            <p:nvPr/>
          </p:nvSpPr>
          <p:spPr bwMode="auto">
            <a:xfrm>
              <a:off x="218065" y="2298702"/>
              <a:ext cx="2444879"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9" name="Group 8"/>
            <p:cNvGrpSpPr/>
            <p:nvPr/>
          </p:nvGrpSpPr>
          <p:grpSpPr>
            <a:xfrm>
              <a:off x="494706" y="2587730"/>
              <a:ext cx="1891596" cy="1144308"/>
              <a:chOff x="792242" y="2805236"/>
              <a:chExt cx="1891596" cy="1144308"/>
            </a:xfrm>
          </p:grpSpPr>
          <p:sp>
            <p:nvSpPr>
              <p:cNvPr id="92" name="Rectangle 91"/>
              <p:cNvSpPr/>
              <p:nvPr/>
            </p:nvSpPr>
            <p:spPr>
              <a:xfrm>
                <a:off x="984914" y="3729911"/>
                <a:ext cx="1698924" cy="219633"/>
              </a:xfrm>
              <a:prstGeom prst="rect">
                <a:avLst/>
              </a:prstGeom>
              <a:ln>
                <a:noFill/>
              </a:ln>
            </p:spPr>
            <p:txBody>
              <a:bodyPr wrap="square" lIns="0" tIns="0" rIns="0" bIns="0" anchor="ctr">
                <a:spAutoFit/>
              </a:bodyPr>
              <a:lstStyle/>
              <a:p>
                <a:pPr algn="ctr" defTabSz="1096269" fontAlgn="base">
                  <a:spcBef>
                    <a:spcPts val="1440"/>
                  </a:spcBef>
                  <a:spcAft>
                    <a:spcPct val="0"/>
                  </a:spcAft>
                </a:pPr>
                <a:r>
                  <a:rPr lang="en-US" sz="1399" dirty="0">
                    <a:ln>
                      <a:solidFill>
                        <a:srgbClr val="FFFFFF">
                          <a:alpha val="0"/>
                        </a:srgbClr>
                      </a:solidFill>
                    </a:ln>
                    <a:solidFill>
                      <a:srgbClr val="EFEFEF"/>
                    </a:solidFill>
                  </a:rPr>
                  <a:t>Active Directory</a:t>
                </a:r>
              </a:p>
            </p:txBody>
          </p:sp>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242" y="3427459"/>
                <a:ext cx="1838351" cy="469446"/>
              </a:xfrm>
              <a:prstGeom prst="rect">
                <a:avLst/>
              </a:prstGeom>
            </p:spPr>
          </p:pic>
        </p:grpSp>
      </p:grpSp>
      <p:grpSp>
        <p:nvGrpSpPr>
          <p:cNvPr id="13" name="Group 12"/>
          <p:cNvGrpSpPr/>
          <p:nvPr/>
        </p:nvGrpSpPr>
        <p:grpSpPr>
          <a:xfrm>
            <a:off x="3064438" y="4892239"/>
            <a:ext cx="2706240" cy="1720024"/>
            <a:chOff x="3063990" y="4892436"/>
            <a:chExt cx="2706624" cy="1720268"/>
          </a:xfrm>
        </p:grpSpPr>
        <p:sp>
          <p:nvSpPr>
            <p:cNvPr id="164" name="Rectangle 163"/>
            <p:cNvSpPr/>
            <p:nvPr/>
          </p:nvSpPr>
          <p:spPr bwMode="auto">
            <a:xfrm>
              <a:off x="3063990"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8" name="TextBox 77"/>
            <p:cNvSpPr txBox="1"/>
            <p:nvPr/>
          </p:nvSpPr>
          <p:spPr>
            <a:xfrm>
              <a:off x="3366714" y="6345376"/>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PCs and devices</a:t>
              </a:r>
            </a:p>
          </p:txBody>
        </p:sp>
        <p:sp>
          <p:nvSpPr>
            <p:cNvPr id="84" name="Freeform 27"/>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6" name="Freeform 27"/>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7" name="Freeform 27"/>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pic>
          <p:nvPicPr>
            <p:cNvPr id="75" name="Picture 74"/>
            <p:cNvPicPr>
              <a:picLocks noChangeAspect="1"/>
            </p:cNvPicPr>
            <p:nvPr/>
          </p:nvPicPr>
          <p:blipFill rotWithShape="1">
            <a:blip r:embed="rId5" cstate="print">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108" name="Picture 107"/>
            <p:cNvPicPr>
              <a:picLocks noChangeAspect="1"/>
            </p:cNvPicPr>
            <p:nvPr/>
          </p:nvPicPr>
          <p:blipFill rotWithShape="1">
            <a:blip r:embed="rId6" cstate="print">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110" name="Picture 109"/>
            <p:cNvPicPr>
              <a:picLocks noChangeAspect="1"/>
            </p:cNvPicPr>
            <p:nvPr/>
          </p:nvPicPr>
          <p:blipFill rotWithShape="1">
            <a:blip r:embed="rId7" cstate="print">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129" name="Freeform 6"/>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7" name="TextBox 6"/>
          <p:cNvSpPr txBox="1"/>
          <p:nvPr/>
        </p:nvSpPr>
        <p:spPr>
          <a:xfrm>
            <a:off x="4575671" y="3781753"/>
            <a:ext cx="2301677" cy="516894"/>
          </a:xfrm>
          <a:prstGeom prst="rect">
            <a:avLst/>
          </a:prstGeom>
          <a:noFill/>
        </p:spPr>
        <p:txBody>
          <a:bodyPr wrap="square" lIns="182854" tIns="146283" rIns="182854" bIns="146283" rtlCol="0">
            <a:spAutoFit/>
          </a:bodyPr>
          <a:lstStyle/>
          <a:p>
            <a:pPr defTabSz="932324">
              <a:lnSpc>
                <a:spcPct val="90000"/>
              </a:lnSpc>
            </a:pPr>
            <a:r>
              <a:rPr lang="en-US" sz="1599" spc="-50" dirty="0" smtClean="0">
                <a:gradFill>
                  <a:gsLst>
                    <a:gs pos="2917">
                      <a:srgbClr val="00188F"/>
                    </a:gs>
                    <a:gs pos="30000">
                      <a:srgbClr val="00188F"/>
                    </a:gs>
                  </a:gsLst>
                  <a:lin ang="5400000" scaled="0"/>
                </a:gradFill>
              </a:rPr>
              <a:t>Azure Active Directory</a:t>
            </a:r>
            <a:endParaRPr lang="en-US" sz="2400" spc="-50" dirty="0">
              <a:gradFill>
                <a:gsLst>
                  <a:gs pos="2917">
                    <a:srgbClr val="00188F"/>
                  </a:gs>
                  <a:gs pos="30000">
                    <a:srgbClr val="00188F"/>
                  </a:gs>
                </a:gsLst>
                <a:lin ang="5400000" scaled="0"/>
              </a:gradFill>
            </a:endParaRPr>
          </a:p>
        </p:txBody>
      </p:sp>
      <p:sp>
        <p:nvSpPr>
          <p:cNvPr id="79" name="Freeform 78"/>
          <p:cNvSpPr/>
          <p:nvPr/>
        </p:nvSpPr>
        <p:spPr bwMode="auto">
          <a:xfrm flipH="1">
            <a:off x="8905439" y="2361146"/>
            <a:ext cx="180949" cy="1715472"/>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a:solidFill>
              <a:schemeClr val="accent2"/>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0" name="Freeform 79"/>
          <p:cNvSpPr/>
          <p:nvPr/>
        </p:nvSpPr>
        <p:spPr bwMode="auto">
          <a:xfrm flipH="1" flipV="1">
            <a:off x="6320100" y="3240826"/>
            <a:ext cx="2468530" cy="6580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5" name="Freeform 84"/>
          <p:cNvSpPr/>
          <p:nvPr/>
        </p:nvSpPr>
        <p:spPr bwMode="auto">
          <a:xfrm flipH="1" flipV="1">
            <a:off x="6096172" y="3065844"/>
            <a:ext cx="2742810" cy="10580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9" name="Freeform 88"/>
          <p:cNvSpPr/>
          <p:nvPr/>
        </p:nvSpPr>
        <p:spPr bwMode="auto">
          <a:xfrm>
            <a:off x="4401058" y="3696664"/>
            <a:ext cx="1077639" cy="1183732"/>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24" name="Group 23"/>
          <p:cNvGrpSpPr/>
          <p:nvPr/>
        </p:nvGrpSpPr>
        <p:grpSpPr>
          <a:xfrm>
            <a:off x="9094619" y="1141879"/>
            <a:ext cx="2778131" cy="3799638"/>
            <a:chOff x="9095026" y="1141545"/>
            <a:chExt cx="2778525" cy="3800176"/>
          </a:xfrm>
        </p:grpSpPr>
        <p:grpSp>
          <p:nvGrpSpPr>
            <p:cNvPr id="12" name="Group 11"/>
            <p:cNvGrpSpPr/>
            <p:nvPr/>
          </p:nvGrpSpPr>
          <p:grpSpPr>
            <a:xfrm>
              <a:off x="9095026" y="1141545"/>
              <a:ext cx="2778525" cy="3800176"/>
              <a:chOff x="9095026" y="1141545"/>
              <a:chExt cx="2778525" cy="3800176"/>
            </a:xfrm>
          </p:grpSpPr>
          <p:sp>
            <p:nvSpPr>
              <p:cNvPr id="126" name="Rectangle 125"/>
              <p:cNvSpPr/>
              <p:nvPr/>
            </p:nvSpPr>
            <p:spPr bwMode="auto">
              <a:xfrm>
                <a:off x="9095026" y="1141545"/>
                <a:ext cx="2778525" cy="1823211"/>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95" name="Freeform 128"/>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27" name="Rectangle 126"/>
              <p:cNvSpPr/>
              <p:nvPr/>
            </p:nvSpPr>
            <p:spPr bwMode="auto">
              <a:xfrm>
                <a:off x="9095026" y="3062993"/>
                <a:ext cx="2778525" cy="187872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7" name="TextBox 66"/>
              <p:cNvSpPr txBox="1"/>
              <p:nvPr/>
            </p:nvSpPr>
            <p:spPr>
              <a:xfrm>
                <a:off x="9606056" y="2694919"/>
                <a:ext cx="188534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15000">
                          <a:srgbClr val="EFEFEF"/>
                        </a:gs>
                        <a:gs pos="51000">
                          <a:srgbClr val="EFEFEF"/>
                        </a:gs>
                      </a:gsLst>
                      <a:lin ang="5400000" scaled="0"/>
                    </a:gradFill>
                  </a:rPr>
                  <a:t>Microsoft apps</a:t>
                </a:r>
              </a:p>
            </p:txBody>
          </p:sp>
          <p:sp>
            <p:nvSpPr>
              <p:cNvPr id="71" name="TextBox 70"/>
              <p:cNvSpPr txBox="1"/>
              <p:nvPr/>
            </p:nvSpPr>
            <p:spPr>
              <a:xfrm>
                <a:off x="9390366" y="4674238"/>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3rd party clouds/hosting</a:t>
                </a:r>
              </a:p>
            </p:txBody>
          </p:sp>
          <p:sp>
            <p:nvSpPr>
              <p:cNvPr id="76" name="Freeform 128"/>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46" name="TextBox 145"/>
              <p:cNvSpPr txBox="1"/>
              <p:nvPr/>
            </p:nvSpPr>
            <p:spPr>
              <a:xfrm>
                <a:off x="10510856" y="4215261"/>
                <a:ext cx="665281"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ISV/CSV apps</a:t>
                </a:r>
              </a:p>
            </p:txBody>
          </p:sp>
          <p:sp>
            <p:nvSpPr>
              <p:cNvPr id="147" name="TextBox 146"/>
              <p:cNvSpPr txBox="1"/>
              <p:nvPr/>
            </p:nvSpPr>
            <p:spPr>
              <a:xfrm>
                <a:off x="9699575" y="4215261"/>
                <a:ext cx="906479"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Custom </a:t>
                </a:r>
                <a:br>
                  <a:rPr lang="en-US" sz="1049" dirty="0">
                    <a:gradFill>
                      <a:gsLst>
                        <a:gs pos="11250">
                          <a:srgbClr val="EFEFEF">
                            <a:lumMod val="50000"/>
                          </a:srgbClr>
                        </a:gs>
                        <a:gs pos="34000">
                          <a:srgbClr val="EFEFEF">
                            <a:lumMod val="50000"/>
                          </a:srgbClr>
                        </a:gs>
                      </a:gsLst>
                      <a:lin ang="5400000" scaled="0"/>
                    </a:gradFill>
                  </a:rPr>
                </a:br>
                <a:r>
                  <a:rPr lang="en-US" sz="1049" dirty="0">
                    <a:gradFill>
                      <a:gsLst>
                        <a:gs pos="11250">
                          <a:srgbClr val="EFEFEF">
                            <a:lumMod val="50000"/>
                          </a:srgbClr>
                        </a:gs>
                        <a:gs pos="34000">
                          <a:srgbClr val="EFEFEF">
                            <a:lumMod val="50000"/>
                          </a:srgbClr>
                        </a:gs>
                      </a:gsLst>
                      <a:lin ang="5400000" scaled="0"/>
                    </a:gradFill>
                  </a:rPr>
                  <a:t>LOB apps</a:t>
                </a:r>
              </a:p>
            </p:txBody>
          </p:sp>
          <p:sp>
            <p:nvSpPr>
              <p:cNvPr id="54" name="Rectangle 53"/>
              <p:cNvSpPr/>
              <p:nvPr/>
            </p:nvSpPr>
            <p:spPr bwMode="auto">
              <a:xfrm>
                <a:off x="9831580" y="3700386"/>
                <a:ext cx="642469" cy="814102"/>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sp>
            <p:nvSpPr>
              <p:cNvPr id="148" name="Rectangle 147"/>
              <p:cNvSpPr/>
              <p:nvPr/>
            </p:nvSpPr>
            <p:spPr bwMode="auto">
              <a:xfrm>
                <a:off x="10523456" y="3700386"/>
                <a:ext cx="640080" cy="817495"/>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grpSp>
            <p:nvGrpSpPr>
              <p:cNvPr id="17" name="Group 16"/>
              <p:cNvGrpSpPr/>
              <p:nvPr/>
            </p:nvGrpSpPr>
            <p:grpSpPr>
              <a:xfrm>
                <a:off x="9688017" y="1819585"/>
                <a:ext cx="1889705" cy="761830"/>
                <a:chOff x="9872235" y="1519039"/>
                <a:chExt cx="2631523" cy="1060893"/>
              </a:xfrm>
            </p:grpSpPr>
            <p:pic>
              <p:nvPicPr>
                <p:cNvPr id="14" name="Picture 1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41425" y="1519039"/>
                  <a:ext cx="2462333" cy="284679"/>
                </a:xfrm>
                <a:prstGeom prst="rect">
                  <a:avLst/>
                </a:prstGeom>
              </p:spPr>
            </p:pic>
            <p:pic>
              <p:nvPicPr>
                <p:cNvPr id="15" name="Picture 14"/>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04285" y="1693436"/>
                  <a:ext cx="1545751" cy="535445"/>
                </a:xfrm>
                <a:prstGeom prst="rect">
                  <a:avLst/>
                </a:prstGeom>
              </p:spPr>
            </p:pic>
            <p:pic>
              <p:nvPicPr>
                <p:cNvPr id="16" name="Picture 15"/>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72235" y="2038806"/>
                  <a:ext cx="2138523" cy="541126"/>
                </a:xfrm>
                <a:prstGeom prst="rect">
                  <a:avLst/>
                </a:prstGeom>
              </p:spPr>
            </p:pic>
          </p:grpSp>
        </p:grpSp>
        <p:pic>
          <p:nvPicPr>
            <p:cNvPr id="23" name="Picture 22"/>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9940293" y="3749040"/>
              <a:ext cx="425042" cy="411480"/>
            </a:xfrm>
            <a:prstGeom prst="rect">
              <a:avLst/>
            </a:prstGeom>
          </p:spPr>
        </p:pic>
        <p:pic>
          <p:nvPicPr>
            <p:cNvPr id="94" name="Picture 93"/>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10630656" y="3749040"/>
              <a:ext cx="425042" cy="411480"/>
            </a:xfrm>
            <a:prstGeom prst="rect">
              <a:avLst/>
            </a:prstGeom>
          </p:spPr>
        </p:pic>
      </p:grpSp>
      <p:pic>
        <p:nvPicPr>
          <p:cNvPr id="69" name="Picture 6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84860" y="3328853"/>
            <a:ext cx="249197" cy="491424"/>
          </a:xfrm>
          <a:prstGeom prst="rect">
            <a:avLst/>
          </a:prstGeom>
        </p:spPr>
      </p:pic>
      <p:sp>
        <p:nvSpPr>
          <p:cNvPr id="87" name="Freeform 86"/>
          <p:cNvSpPr/>
          <p:nvPr/>
        </p:nvSpPr>
        <p:spPr bwMode="auto">
          <a:xfrm flipH="1">
            <a:off x="6054846" y="3692282"/>
            <a:ext cx="1075296" cy="1188114"/>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Tree>
    <p:extLst>
      <p:ext uri="{BB962C8B-B14F-4D97-AF65-F5344CB8AC3E}">
        <p14:creationId xmlns:p14="http://schemas.microsoft.com/office/powerpoint/2010/main" val="2782166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nodeType="withEffect">
                                  <p:stCondLst>
                                    <p:cond delay="200"/>
                                  </p:stCondLst>
                                  <p:childTnLst>
                                    <p:animScale>
                                      <p:cBhvr>
                                        <p:cTn id="11" dur="250" fill="hold"/>
                                        <p:tgtEl>
                                          <p:spTgt spid="21"/>
                                        </p:tgtEl>
                                      </p:cBhvr>
                                      <p:by x="110000" y="110000"/>
                                    </p:animScale>
                                  </p:childTnLst>
                                </p:cTn>
                              </p:par>
                              <p:par>
                                <p:cTn id="12" presetID="6" presetClass="emph" presetSubtype="0" decel="100000" fill="hold" nodeType="withEffect">
                                  <p:stCondLst>
                                    <p:cond delay="300"/>
                                  </p:stCondLst>
                                  <p:childTnLst>
                                    <p:animScale>
                                      <p:cBhvr>
                                        <p:cTn id="13" dur="250" fill="hold"/>
                                        <p:tgtEl>
                                          <p:spTgt spid="21"/>
                                        </p:tgtEl>
                                      </p:cBhvr>
                                      <p:by x="91000" y="91000"/>
                                    </p:animScale>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50" fill="hold"/>
                                        <p:tgtEl>
                                          <p:spTgt spid="24"/>
                                        </p:tgtEl>
                                        <p:attrNameLst>
                                          <p:attrName>ppt_w</p:attrName>
                                        </p:attrNameLst>
                                      </p:cBhvr>
                                      <p:tavLst>
                                        <p:tav tm="0">
                                          <p:val>
                                            <p:fltVal val="0"/>
                                          </p:val>
                                        </p:tav>
                                        <p:tav tm="100000">
                                          <p:val>
                                            <p:strVal val="#ppt_w"/>
                                          </p:val>
                                        </p:tav>
                                      </p:tavLst>
                                    </p:anim>
                                    <p:anim calcmode="lin" valueType="num">
                                      <p:cBhvr>
                                        <p:cTn id="19" dur="250" fill="hold"/>
                                        <p:tgtEl>
                                          <p:spTgt spid="24"/>
                                        </p:tgtEl>
                                        <p:attrNameLst>
                                          <p:attrName>ppt_h</p:attrName>
                                        </p:attrNameLst>
                                      </p:cBhvr>
                                      <p:tavLst>
                                        <p:tav tm="0">
                                          <p:val>
                                            <p:fltVal val="0"/>
                                          </p:val>
                                        </p:tav>
                                        <p:tav tm="100000">
                                          <p:val>
                                            <p:strVal val="#ppt_h"/>
                                          </p:val>
                                        </p:tav>
                                      </p:tavLst>
                                    </p:anim>
                                    <p:animEffect transition="in" filter="fade">
                                      <p:cBhvr>
                                        <p:cTn id="20" dur="250"/>
                                        <p:tgtEl>
                                          <p:spTgt spid="24"/>
                                        </p:tgtEl>
                                      </p:cBhvr>
                                    </p:animEffect>
                                  </p:childTnLst>
                                </p:cTn>
                              </p:par>
                              <p:par>
                                <p:cTn id="21" presetID="6" presetClass="emph" presetSubtype="0" decel="100000" fill="hold" nodeType="withEffect">
                                  <p:stCondLst>
                                    <p:cond delay="200"/>
                                  </p:stCondLst>
                                  <p:childTnLst>
                                    <p:animScale>
                                      <p:cBhvr>
                                        <p:cTn id="22" dur="250" fill="hold"/>
                                        <p:tgtEl>
                                          <p:spTgt spid="24"/>
                                        </p:tgtEl>
                                      </p:cBhvr>
                                      <p:by x="110000" y="110000"/>
                                    </p:animScale>
                                  </p:childTnLst>
                                </p:cTn>
                              </p:par>
                              <p:par>
                                <p:cTn id="23" presetID="6" presetClass="emph" presetSubtype="0" decel="100000" fill="hold" nodeType="withEffect">
                                  <p:stCondLst>
                                    <p:cond delay="300"/>
                                  </p:stCondLst>
                                  <p:childTnLst>
                                    <p:animScale>
                                      <p:cBhvr>
                                        <p:cTn id="24" dur="250" fill="hold"/>
                                        <p:tgtEl>
                                          <p:spTgt spid="24"/>
                                        </p:tgtEl>
                                      </p:cBhvr>
                                      <p:by x="91000" y="91000"/>
                                    </p:animScale>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250" fill="hold"/>
                                        <p:tgtEl>
                                          <p:spTgt spid="6"/>
                                        </p:tgtEl>
                                        <p:attrNameLst>
                                          <p:attrName>ppt_w</p:attrName>
                                        </p:attrNameLst>
                                      </p:cBhvr>
                                      <p:tavLst>
                                        <p:tav tm="0">
                                          <p:val>
                                            <p:fltVal val="0"/>
                                          </p:val>
                                        </p:tav>
                                        <p:tav tm="100000">
                                          <p:val>
                                            <p:strVal val="#ppt_w"/>
                                          </p:val>
                                        </p:tav>
                                      </p:tavLst>
                                    </p:anim>
                                    <p:anim calcmode="lin" valueType="num">
                                      <p:cBhvr>
                                        <p:cTn id="30" dur="250" fill="hold"/>
                                        <p:tgtEl>
                                          <p:spTgt spid="6"/>
                                        </p:tgtEl>
                                        <p:attrNameLst>
                                          <p:attrName>ppt_h</p:attrName>
                                        </p:attrNameLst>
                                      </p:cBhvr>
                                      <p:tavLst>
                                        <p:tav tm="0">
                                          <p:val>
                                            <p:fltVal val="0"/>
                                          </p:val>
                                        </p:tav>
                                        <p:tav tm="100000">
                                          <p:val>
                                            <p:strVal val="#ppt_h"/>
                                          </p:val>
                                        </p:tav>
                                      </p:tavLst>
                                    </p:anim>
                                    <p:animEffect transition="in" filter="fade">
                                      <p:cBhvr>
                                        <p:cTn id="31" dur="250"/>
                                        <p:tgtEl>
                                          <p:spTgt spid="6"/>
                                        </p:tgtEl>
                                      </p:cBhvr>
                                    </p:animEffect>
                                  </p:childTnLst>
                                </p:cTn>
                              </p:par>
                              <p:par>
                                <p:cTn id="32" presetID="6" presetClass="emph" presetSubtype="0" decel="100000" fill="hold" nodeType="withEffect">
                                  <p:stCondLst>
                                    <p:cond delay="200"/>
                                  </p:stCondLst>
                                  <p:childTnLst>
                                    <p:animScale>
                                      <p:cBhvr>
                                        <p:cTn id="33" dur="250" fill="hold"/>
                                        <p:tgtEl>
                                          <p:spTgt spid="6"/>
                                        </p:tgtEl>
                                      </p:cBhvr>
                                      <p:by x="110000" y="110000"/>
                                    </p:animScale>
                                  </p:childTnLst>
                                </p:cTn>
                              </p:par>
                              <p:par>
                                <p:cTn id="34" presetID="6" presetClass="emph" presetSubtype="0" decel="100000" fill="hold" nodeType="withEffect">
                                  <p:stCondLst>
                                    <p:cond delay="300"/>
                                  </p:stCondLst>
                                  <p:childTnLst>
                                    <p:animScale>
                                      <p:cBhvr>
                                        <p:cTn id="35" dur="250" fill="hold"/>
                                        <p:tgtEl>
                                          <p:spTgt spid="6"/>
                                        </p:tgtEl>
                                      </p:cBhvr>
                                      <p:by x="91000" y="91000"/>
                                    </p:animScale>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250" fill="hold"/>
                                        <p:tgtEl>
                                          <p:spTgt spid="13"/>
                                        </p:tgtEl>
                                        <p:attrNameLst>
                                          <p:attrName>ppt_w</p:attrName>
                                        </p:attrNameLst>
                                      </p:cBhvr>
                                      <p:tavLst>
                                        <p:tav tm="0">
                                          <p:val>
                                            <p:fltVal val="0"/>
                                          </p:val>
                                        </p:tav>
                                        <p:tav tm="100000">
                                          <p:val>
                                            <p:strVal val="#ppt_w"/>
                                          </p:val>
                                        </p:tav>
                                      </p:tavLst>
                                    </p:anim>
                                    <p:anim calcmode="lin" valueType="num">
                                      <p:cBhvr>
                                        <p:cTn id="41" dur="250" fill="hold"/>
                                        <p:tgtEl>
                                          <p:spTgt spid="13"/>
                                        </p:tgtEl>
                                        <p:attrNameLst>
                                          <p:attrName>ppt_h</p:attrName>
                                        </p:attrNameLst>
                                      </p:cBhvr>
                                      <p:tavLst>
                                        <p:tav tm="0">
                                          <p:val>
                                            <p:fltVal val="0"/>
                                          </p:val>
                                        </p:tav>
                                        <p:tav tm="100000">
                                          <p:val>
                                            <p:strVal val="#ppt_h"/>
                                          </p:val>
                                        </p:tav>
                                      </p:tavLst>
                                    </p:anim>
                                    <p:animEffect transition="in" filter="fade">
                                      <p:cBhvr>
                                        <p:cTn id="42" dur="250"/>
                                        <p:tgtEl>
                                          <p:spTgt spid="13"/>
                                        </p:tgtEl>
                                      </p:cBhvr>
                                    </p:animEffect>
                                  </p:childTnLst>
                                </p:cTn>
                              </p:par>
                              <p:par>
                                <p:cTn id="43" presetID="6" presetClass="emph" presetSubtype="0" decel="100000" fill="hold" nodeType="withEffect">
                                  <p:stCondLst>
                                    <p:cond delay="200"/>
                                  </p:stCondLst>
                                  <p:childTnLst>
                                    <p:animScale>
                                      <p:cBhvr>
                                        <p:cTn id="44" dur="250" fill="hold"/>
                                        <p:tgtEl>
                                          <p:spTgt spid="13"/>
                                        </p:tgtEl>
                                      </p:cBhvr>
                                      <p:by x="110000" y="110000"/>
                                    </p:animScale>
                                  </p:childTnLst>
                                </p:cTn>
                              </p:par>
                              <p:par>
                                <p:cTn id="45" presetID="6" presetClass="emph" presetSubtype="0" decel="100000" fill="hold" nodeType="withEffect">
                                  <p:stCondLst>
                                    <p:cond delay="300"/>
                                  </p:stCondLst>
                                  <p:childTnLst>
                                    <p:animScale>
                                      <p:cBhvr>
                                        <p:cTn id="46" dur="250" fill="hold"/>
                                        <p:tgtEl>
                                          <p:spTgt spid="13"/>
                                        </p:tgtEl>
                                      </p:cBhvr>
                                      <p:by x="91000" y="91000"/>
                                    </p:animScale>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250" fill="hold"/>
                                        <p:tgtEl>
                                          <p:spTgt spid="3"/>
                                        </p:tgtEl>
                                        <p:attrNameLst>
                                          <p:attrName>ppt_w</p:attrName>
                                        </p:attrNameLst>
                                      </p:cBhvr>
                                      <p:tavLst>
                                        <p:tav tm="0">
                                          <p:val>
                                            <p:fltVal val="0"/>
                                          </p:val>
                                        </p:tav>
                                        <p:tav tm="100000">
                                          <p:val>
                                            <p:strVal val="#ppt_w"/>
                                          </p:val>
                                        </p:tav>
                                      </p:tavLst>
                                    </p:anim>
                                    <p:anim calcmode="lin" valueType="num">
                                      <p:cBhvr>
                                        <p:cTn id="52" dur="250" fill="hold"/>
                                        <p:tgtEl>
                                          <p:spTgt spid="3"/>
                                        </p:tgtEl>
                                        <p:attrNameLst>
                                          <p:attrName>ppt_h</p:attrName>
                                        </p:attrNameLst>
                                      </p:cBhvr>
                                      <p:tavLst>
                                        <p:tav tm="0">
                                          <p:val>
                                            <p:fltVal val="0"/>
                                          </p:val>
                                        </p:tav>
                                        <p:tav tm="100000">
                                          <p:val>
                                            <p:strVal val="#ppt_h"/>
                                          </p:val>
                                        </p:tav>
                                      </p:tavLst>
                                    </p:anim>
                                    <p:animEffect transition="in" filter="fade">
                                      <p:cBhvr>
                                        <p:cTn id="53" dur="250"/>
                                        <p:tgtEl>
                                          <p:spTgt spid="3"/>
                                        </p:tgtEl>
                                      </p:cBhvr>
                                    </p:animEffect>
                                  </p:childTnLst>
                                </p:cTn>
                              </p:par>
                              <p:par>
                                <p:cTn id="54" presetID="6" presetClass="emph" presetSubtype="0" decel="100000" fill="hold" grpId="1" nodeType="withEffect">
                                  <p:stCondLst>
                                    <p:cond delay="200"/>
                                  </p:stCondLst>
                                  <p:childTnLst>
                                    <p:animScale>
                                      <p:cBhvr>
                                        <p:cTn id="55" dur="250" fill="hold"/>
                                        <p:tgtEl>
                                          <p:spTgt spid="3"/>
                                        </p:tgtEl>
                                      </p:cBhvr>
                                      <p:by x="110000" y="110000"/>
                                    </p:animScale>
                                  </p:childTnLst>
                                </p:cTn>
                              </p:par>
                              <p:par>
                                <p:cTn id="56" presetID="6" presetClass="emph" presetSubtype="0" decel="100000" fill="hold" grpId="2" nodeType="withEffect">
                                  <p:stCondLst>
                                    <p:cond delay="300"/>
                                  </p:stCondLst>
                                  <p:childTnLst>
                                    <p:animScale>
                                      <p:cBhvr>
                                        <p:cTn id="57" dur="250" fill="hold"/>
                                        <p:tgtEl>
                                          <p:spTgt spid="3"/>
                                        </p:tgtEl>
                                      </p:cBhvr>
                                      <p:by x="91000" y="91000"/>
                                    </p:animScale>
                                  </p:childTnLst>
                                </p:cTn>
                              </p:par>
                              <p:par>
                                <p:cTn id="58" presetID="10" presetClass="entr" presetSubtype="0" fill="hold" nodeType="withEffect">
                                  <p:stCondLst>
                                    <p:cond delay="30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500"/>
                                  </p:stCondLst>
                                  <p:childTnLst>
                                    <p:set>
                                      <p:cBhvr>
                                        <p:cTn id="64" dur="1" fill="hold">
                                          <p:stCondLst>
                                            <p:cond delay="0"/>
                                          </p:stCondLst>
                                        </p:cTn>
                                        <p:tgtEl>
                                          <p:spTgt spid="190"/>
                                        </p:tgtEl>
                                        <p:attrNameLst>
                                          <p:attrName>style.visibility</p:attrName>
                                        </p:attrNameLst>
                                      </p:cBhvr>
                                      <p:to>
                                        <p:strVal val="visible"/>
                                      </p:to>
                                    </p:set>
                                    <p:animEffect transition="in" filter="wipe(left)">
                                      <p:cBhvr>
                                        <p:cTn id="65" dur="500"/>
                                        <p:tgtEl>
                                          <p:spTgt spid="190"/>
                                        </p:tgtEl>
                                      </p:cBhvr>
                                    </p:animEffect>
                                  </p:childTnLst>
                                </p:cTn>
                              </p:par>
                              <p:par>
                                <p:cTn id="66" presetID="10" presetClass="entr" presetSubtype="0" fill="hold" nodeType="withEffect">
                                  <p:stCondLst>
                                    <p:cond delay="1000"/>
                                  </p:stCondLst>
                                  <p:childTnLst>
                                    <p:set>
                                      <p:cBhvr>
                                        <p:cTn id="67" dur="1" fill="hold">
                                          <p:stCondLst>
                                            <p:cond delay="0"/>
                                          </p:stCondLst>
                                        </p:cTn>
                                        <p:tgtEl>
                                          <p:spTgt spid="175"/>
                                        </p:tgtEl>
                                        <p:attrNameLst>
                                          <p:attrName>style.visibility</p:attrName>
                                        </p:attrNameLst>
                                      </p:cBhvr>
                                      <p:to>
                                        <p:strVal val="visible"/>
                                      </p:to>
                                    </p:set>
                                    <p:animEffect transition="in" filter="fade">
                                      <p:cBhvr>
                                        <p:cTn id="68" dur="500"/>
                                        <p:tgtEl>
                                          <p:spTgt spid="175"/>
                                        </p:tgtEl>
                                      </p:cBhvr>
                                    </p:animEffect>
                                  </p:childTnLst>
                                </p:cTn>
                              </p:par>
                              <p:par>
                                <p:cTn id="69" presetID="8" presetClass="emph" presetSubtype="0" fill="hold" nodeType="withEffect">
                                  <p:stCondLst>
                                    <p:cond delay="1000"/>
                                  </p:stCondLst>
                                  <p:childTnLst>
                                    <p:animRot by="21600000">
                                      <p:cBhvr>
                                        <p:cTn id="70" dur="1500" fill="hold"/>
                                        <p:tgtEl>
                                          <p:spTgt spid="175"/>
                                        </p:tgtEl>
                                        <p:attrNameLst>
                                          <p:attrName>r</p:attrName>
                                        </p:attrNameLst>
                                      </p:cBhvr>
                                    </p:animRot>
                                  </p:childTnLst>
                                </p:cTn>
                              </p:par>
                            </p:childTnLst>
                          </p:cTn>
                        </p:par>
                        <p:par>
                          <p:cTn id="71" fill="hold">
                            <p:stCondLst>
                              <p:cond delay="2500"/>
                            </p:stCondLst>
                            <p:childTnLst>
                              <p:par>
                                <p:cTn id="72" presetID="10" presetClass="exit" presetSubtype="0" fill="hold" nodeType="afterEffect">
                                  <p:stCondLst>
                                    <p:cond delay="0"/>
                                  </p:stCondLst>
                                  <p:childTnLst>
                                    <p:animEffect transition="out" filter="fade">
                                      <p:cBhvr>
                                        <p:cTn id="73" dur="500"/>
                                        <p:tgtEl>
                                          <p:spTgt spid="175"/>
                                        </p:tgtEl>
                                      </p:cBhvr>
                                    </p:animEffect>
                                    <p:set>
                                      <p:cBhvr>
                                        <p:cTn id="74" dur="1" fill="hold">
                                          <p:stCondLst>
                                            <p:cond delay="499"/>
                                          </p:stCondLst>
                                        </p:cTn>
                                        <p:tgtEl>
                                          <p:spTgt spid="175"/>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90"/>
                                        </p:tgtEl>
                                      </p:cBhvr>
                                    </p:animEffect>
                                    <p:set>
                                      <p:cBhvr>
                                        <p:cTn id="77" dur="1" fill="hold">
                                          <p:stCondLst>
                                            <p:cond delay="499"/>
                                          </p:stCondLst>
                                        </p:cTn>
                                        <p:tgtEl>
                                          <p:spTgt spid="19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childTnLst>
                          </p:cTn>
                        </p:par>
                        <p:par>
                          <p:cTn id="83" fill="hold">
                            <p:stCondLst>
                              <p:cond delay="500"/>
                            </p:stCondLst>
                            <p:childTnLst>
                              <p:par>
                                <p:cTn id="84" presetID="22" presetClass="entr" presetSubtype="2" fill="hold" grpId="0" nodeType="after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right)">
                                      <p:cBhvr>
                                        <p:cTn id="86" dur="1250"/>
                                        <p:tgtEl>
                                          <p:spTgt spid="80"/>
                                        </p:tgtEl>
                                      </p:cBhvr>
                                    </p:animEffect>
                                  </p:childTnLst>
                                </p:cTn>
                              </p:par>
                              <p:par>
                                <p:cTn id="87" presetID="22" presetClass="exit" presetSubtype="2" fill="hold" grpId="1" nodeType="withEffect">
                                  <p:stCondLst>
                                    <p:cond delay="1250"/>
                                  </p:stCondLst>
                                  <p:childTnLst>
                                    <p:animEffect transition="out" filter="wipe(right)">
                                      <p:cBhvr>
                                        <p:cTn id="88" dur="500"/>
                                        <p:tgtEl>
                                          <p:spTgt spid="80"/>
                                        </p:tgtEl>
                                      </p:cBhvr>
                                    </p:animEffect>
                                    <p:set>
                                      <p:cBhvr>
                                        <p:cTn id="89" dur="1" fill="hold">
                                          <p:stCondLst>
                                            <p:cond delay="499"/>
                                          </p:stCondLst>
                                        </p:cTn>
                                        <p:tgtEl>
                                          <p:spTgt spid="80"/>
                                        </p:tgtEl>
                                        <p:attrNameLst>
                                          <p:attrName>style.visibility</p:attrName>
                                        </p:attrNameLst>
                                      </p:cBhvr>
                                      <p:to>
                                        <p:strVal val="hidden"/>
                                      </p:to>
                                    </p:set>
                                  </p:childTnLst>
                                </p:cTn>
                              </p:par>
                              <p:par>
                                <p:cTn id="90" presetID="22" presetClass="entr" presetSubtype="8"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wipe(left)">
                                      <p:cBhvr>
                                        <p:cTn id="92" dur="1250"/>
                                        <p:tgtEl>
                                          <p:spTgt spid="85"/>
                                        </p:tgtEl>
                                      </p:cBhvr>
                                    </p:animEffect>
                                  </p:childTnLst>
                                </p:cTn>
                              </p:par>
                              <p:par>
                                <p:cTn id="93" presetID="22" presetClass="exit" presetSubtype="8" fill="hold" grpId="1" nodeType="withEffect">
                                  <p:stCondLst>
                                    <p:cond delay="1250"/>
                                  </p:stCondLst>
                                  <p:childTnLst>
                                    <p:animEffect transition="out" filter="wipe(left)">
                                      <p:cBhvr>
                                        <p:cTn id="94" dur="500"/>
                                        <p:tgtEl>
                                          <p:spTgt spid="85"/>
                                        </p:tgtEl>
                                      </p:cBhvr>
                                    </p:animEffect>
                                    <p:set>
                                      <p:cBhvr>
                                        <p:cTn id="95" dur="1" fill="hold">
                                          <p:stCondLst>
                                            <p:cond delay="499"/>
                                          </p:stCondLst>
                                        </p:cTn>
                                        <p:tgtEl>
                                          <p:spTgt spid="85"/>
                                        </p:tgtEl>
                                        <p:attrNameLst>
                                          <p:attrName>style.visibility</p:attrName>
                                        </p:attrNameLst>
                                      </p:cBhvr>
                                      <p:to>
                                        <p:strVal val="hidden"/>
                                      </p:to>
                                    </p:set>
                                  </p:childTnLst>
                                </p:cTn>
                              </p:par>
                              <p:par>
                                <p:cTn id="96" presetID="10" presetClass="exit" presetSubtype="0" fill="hold" grpId="1" nodeType="withEffect">
                                  <p:stCondLst>
                                    <p:cond delay="1000"/>
                                  </p:stCondLst>
                                  <p:childTnLst>
                                    <p:animEffect transition="out" filter="fade">
                                      <p:cBhvr>
                                        <p:cTn id="97" dur="500"/>
                                        <p:tgtEl>
                                          <p:spTgt spid="79"/>
                                        </p:tgtEl>
                                      </p:cBhvr>
                                    </p:animEffect>
                                    <p:set>
                                      <p:cBhvr>
                                        <p:cTn id="98" dur="1" fill="hold">
                                          <p:stCondLst>
                                            <p:cond delay="499"/>
                                          </p:stCondLst>
                                        </p:cTn>
                                        <p:tgtEl>
                                          <p:spTgt spid="7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wipe(down)">
                                      <p:cBhvr>
                                        <p:cTn id="103" dur="1000"/>
                                        <p:tgtEl>
                                          <p:spTgt spid="89"/>
                                        </p:tgtEl>
                                      </p:cBhvr>
                                    </p:animEffect>
                                  </p:childTnLst>
                                </p:cTn>
                              </p:par>
                              <p:par>
                                <p:cTn id="104" presetID="22" presetClass="exit" presetSubtype="4" fill="hold" grpId="1" nodeType="withEffect">
                                  <p:stCondLst>
                                    <p:cond delay="1000"/>
                                  </p:stCondLst>
                                  <p:childTnLst>
                                    <p:animEffect transition="out" filter="wipe(down)">
                                      <p:cBhvr>
                                        <p:cTn id="105" dur="500"/>
                                        <p:tgtEl>
                                          <p:spTgt spid="89"/>
                                        </p:tgtEl>
                                      </p:cBhvr>
                                    </p:animEffect>
                                    <p:set>
                                      <p:cBhvr>
                                        <p:cTn id="106" dur="1" fill="hold">
                                          <p:stCondLst>
                                            <p:cond delay="499"/>
                                          </p:stCondLst>
                                        </p:cTn>
                                        <p:tgtEl>
                                          <p:spTgt spid="8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wipe(down)">
                                      <p:cBhvr>
                                        <p:cTn id="111" dur="1000"/>
                                        <p:tgtEl>
                                          <p:spTgt spid="87"/>
                                        </p:tgtEl>
                                      </p:cBhvr>
                                    </p:animEffect>
                                  </p:childTnLst>
                                </p:cTn>
                              </p:par>
                              <p:par>
                                <p:cTn id="112" presetID="22" presetClass="exit" presetSubtype="4" fill="hold" grpId="1" nodeType="withEffect">
                                  <p:stCondLst>
                                    <p:cond delay="1000"/>
                                  </p:stCondLst>
                                  <p:childTnLst>
                                    <p:animEffect transition="out" filter="wipe(down)">
                                      <p:cBhvr>
                                        <p:cTn id="113" dur="500"/>
                                        <p:tgtEl>
                                          <p:spTgt spid="87"/>
                                        </p:tgtEl>
                                      </p:cBhvr>
                                    </p:animEffect>
                                    <p:set>
                                      <p:cBhvr>
                                        <p:cTn id="114"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90" grpId="0" animBg="1"/>
      <p:bldP spid="190" grpId="1" animBg="1"/>
      <p:bldP spid="79" grpId="0" animBg="1"/>
      <p:bldP spid="79" grpId="1" animBg="1"/>
      <p:bldP spid="80" grpId="0" animBg="1"/>
      <p:bldP spid="80" grpId="1" animBg="1"/>
      <p:bldP spid="85" grpId="0" animBg="1"/>
      <p:bldP spid="85" grpId="1" animBg="1"/>
      <p:bldP spid="89" grpId="0" animBg="1"/>
      <p:bldP spid="89" grpId="1" animBg="1"/>
      <p:bldP spid="87" grpId="0" animBg="1"/>
      <p:bldP spid="8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247297" y="1515332"/>
            <a:ext cx="7143935"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smtClean="0">
                <a:gradFill>
                  <a:gsLst>
                    <a:gs pos="2917">
                      <a:schemeClr val="tx2"/>
                    </a:gs>
                    <a:gs pos="30000">
                      <a:schemeClr val="tx2"/>
                    </a:gs>
                  </a:gsLst>
                  <a:lin ang="5400000" scaled="0"/>
                </a:gradFill>
                <a:latin typeface="+mj-lt"/>
              </a:rPr>
              <a:t>Microsoft Azure </a:t>
            </a:r>
            <a:r>
              <a:rPr lang="en-US" sz="3200" spc="-50" dirty="0">
                <a:gradFill>
                  <a:gsLst>
                    <a:gs pos="2917">
                      <a:schemeClr val="tx2"/>
                    </a:gs>
                    <a:gs pos="30000">
                      <a:schemeClr val="tx2"/>
                    </a:gs>
                  </a:gsLst>
                  <a:lin ang="5400000" scaled="0"/>
                </a:gradFill>
                <a:latin typeface="+mj-lt"/>
              </a:rPr>
              <a:t>Infrastructure </a:t>
            </a:r>
            <a:r>
              <a:rPr lang="en-US" sz="3200" spc="-50" dirty="0" smtClean="0">
                <a:gradFill>
                  <a:gsLst>
                    <a:gs pos="2917">
                      <a:schemeClr val="tx2"/>
                    </a:gs>
                    <a:gs pos="30000">
                      <a:schemeClr val="tx2"/>
                    </a:gs>
                  </a:gsLst>
                  <a:lin ang="5400000" scaled="0"/>
                </a:gradFill>
                <a:latin typeface="+mj-lt"/>
              </a:rPr>
              <a:t>Services</a:t>
            </a:r>
            <a:endParaRPr lang="en-US" sz="3200" spc="-50" dirty="0">
              <a:gradFill>
                <a:gsLst>
                  <a:gs pos="2917">
                    <a:schemeClr val="tx2"/>
                  </a:gs>
                  <a:gs pos="30000">
                    <a:schemeClr val="tx2"/>
                  </a:gs>
                </a:gsLst>
                <a:lin ang="5400000" scaled="0"/>
              </a:gradFill>
              <a:latin typeface="+mj-lt"/>
            </a:endParaRPr>
          </a:p>
        </p:txBody>
      </p:sp>
      <p:sp>
        <p:nvSpPr>
          <p:cNvPr id="3" name="Freeform 128"/>
          <p:cNvSpPr>
            <a:spLocks noChangeAspect="1"/>
          </p:cNvSpPr>
          <p:nvPr/>
        </p:nvSpPr>
        <p:spPr bwMode="black">
          <a:xfrm>
            <a:off x="5079412" y="1891324"/>
            <a:ext cx="6570762" cy="361827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p:nvGrpSpPr>
        <p:grpSpPr>
          <a:xfrm>
            <a:off x="6745490" y="2920528"/>
            <a:ext cx="4725267" cy="2310702"/>
            <a:chOff x="6745490" y="2920528"/>
            <a:chExt cx="4725267" cy="2310702"/>
          </a:xfrm>
        </p:grpSpPr>
        <p:sp>
          <p:nvSpPr>
            <p:cNvPr id="28" name="Freeform 27"/>
            <p:cNvSpPr/>
            <p:nvPr/>
          </p:nvSpPr>
          <p:spPr bwMode="auto">
            <a:xfrm>
              <a:off x="6745490" y="2920528"/>
              <a:ext cx="4725267" cy="2310702"/>
            </a:xfrm>
            <a:custGeom>
              <a:avLst/>
              <a:gdLst>
                <a:gd name="connsiteX0" fmla="*/ 224346 w 4725267"/>
                <a:gd name="connsiteY0" fmla="*/ 0 h 2310702"/>
                <a:gd name="connsiteX1" fmla="*/ 2168811 w 4725267"/>
                <a:gd name="connsiteY1" fmla="*/ 0 h 2310702"/>
                <a:gd name="connsiteX2" fmla="*/ 3487460 w 4725267"/>
                <a:gd name="connsiteY2" fmla="*/ 0 h 2310702"/>
                <a:gd name="connsiteX3" fmla="*/ 3569916 w 4725267"/>
                <a:gd name="connsiteY3" fmla="*/ 0 h 2310702"/>
                <a:gd name="connsiteX4" fmla="*/ 4725267 w 4725267"/>
                <a:gd name="connsiteY4" fmla="*/ 1155351 h 2310702"/>
                <a:gd name="connsiteX5" fmla="*/ 4725266 w 4725267"/>
                <a:gd name="connsiteY5" fmla="*/ 1155351 h 2310702"/>
                <a:gd name="connsiteX6" fmla="*/ 3569915 w 4725267"/>
                <a:gd name="connsiteY6" fmla="*/ 2310702 h 2310702"/>
                <a:gd name="connsiteX7" fmla="*/ 2168811 w 4725267"/>
                <a:gd name="connsiteY7" fmla="*/ 2310701 h 2310702"/>
                <a:gd name="connsiteX8" fmla="*/ 224346 w 4725267"/>
                <a:gd name="connsiteY8" fmla="*/ 2310701 h 2310702"/>
                <a:gd name="connsiteX9" fmla="*/ 0 w 4725267"/>
                <a:gd name="connsiteY9" fmla="*/ 2086355 h 2310702"/>
                <a:gd name="connsiteX10" fmla="*/ 0 w 4725267"/>
                <a:gd name="connsiteY10" fmla="*/ 224346 h 2310702"/>
                <a:gd name="connsiteX11" fmla="*/ 224346 w 4725267"/>
                <a:gd name="connsiteY11" fmla="*/ 0 h 231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267" h="2310702">
                  <a:moveTo>
                    <a:pt x="224346" y="0"/>
                  </a:moveTo>
                  <a:lnTo>
                    <a:pt x="2168811" y="0"/>
                  </a:lnTo>
                  <a:lnTo>
                    <a:pt x="3487460" y="0"/>
                  </a:lnTo>
                  <a:lnTo>
                    <a:pt x="3569916" y="0"/>
                  </a:lnTo>
                  <a:cubicBezTo>
                    <a:pt x="4207999" y="0"/>
                    <a:pt x="4725267" y="517268"/>
                    <a:pt x="4725267" y="1155351"/>
                  </a:cubicBezTo>
                  <a:lnTo>
                    <a:pt x="4725266" y="1155351"/>
                  </a:lnTo>
                  <a:cubicBezTo>
                    <a:pt x="4725266" y="1793434"/>
                    <a:pt x="4207998" y="2310702"/>
                    <a:pt x="3569915" y="2310702"/>
                  </a:cubicBezTo>
                  <a:lnTo>
                    <a:pt x="2168811" y="2310701"/>
                  </a:lnTo>
                  <a:lnTo>
                    <a:pt x="224346" y="2310701"/>
                  </a:lnTo>
                  <a:cubicBezTo>
                    <a:pt x="100443" y="2310701"/>
                    <a:pt x="0" y="2210258"/>
                    <a:pt x="0" y="2086355"/>
                  </a:cubicBezTo>
                  <a:lnTo>
                    <a:pt x="0" y="224346"/>
                  </a:lnTo>
                  <a:cubicBezTo>
                    <a:pt x="0" y="100443"/>
                    <a:pt x="100443" y="0"/>
                    <a:pt x="224346" y="0"/>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33" name="TextBox 32"/>
            <p:cNvSpPr txBox="1"/>
            <p:nvPr/>
          </p:nvSpPr>
          <p:spPr>
            <a:xfrm>
              <a:off x="7667191" y="4962581"/>
              <a:ext cx="1870760" cy="221599"/>
            </a:xfrm>
            <a:prstGeom prst="rect">
              <a:avLst/>
            </a:prstGeom>
            <a:noFill/>
          </p:spPr>
          <p:txBody>
            <a:bodyPr wrap="square" lIns="0" tIns="0" rIns="0" bIns="0" rtlCol="0">
              <a:spAutoFit/>
            </a:bodyPr>
            <a:lstStyle/>
            <a:p>
              <a:pPr algn="ctr">
                <a:lnSpc>
                  <a:spcPct val="90000"/>
                </a:lnSpc>
              </a:pPr>
              <a:r>
                <a:rPr lang="en-US" sz="1600" spc="-50" dirty="0" smtClean="0">
                  <a:gradFill>
                    <a:gsLst>
                      <a:gs pos="2917">
                        <a:schemeClr val="tx1"/>
                      </a:gs>
                      <a:gs pos="30000">
                        <a:schemeClr val="tx1"/>
                      </a:gs>
                    </a:gsLst>
                    <a:lin ang="5400000" scaled="0"/>
                  </a:gradFill>
                </a:rPr>
                <a:t>Virtual Network</a:t>
              </a:r>
            </a:p>
          </p:txBody>
        </p:sp>
      </p:grpSp>
      <p:grpSp>
        <p:nvGrpSpPr>
          <p:cNvPr id="38" name="Group 37"/>
          <p:cNvGrpSpPr/>
          <p:nvPr/>
        </p:nvGrpSpPr>
        <p:grpSpPr>
          <a:xfrm>
            <a:off x="6881039" y="3060919"/>
            <a:ext cx="3440002" cy="1854647"/>
            <a:chOff x="6881039" y="3060919"/>
            <a:chExt cx="3440002" cy="1854647"/>
          </a:xfrm>
        </p:grpSpPr>
        <p:sp>
          <p:nvSpPr>
            <p:cNvPr id="6" name="Rounded Rectangle 5"/>
            <p:cNvSpPr/>
            <p:nvPr/>
          </p:nvSpPr>
          <p:spPr bwMode="auto">
            <a:xfrm>
              <a:off x="6881039"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0" name="Rounded Rectangle 19"/>
            <p:cNvSpPr/>
            <p:nvPr/>
          </p:nvSpPr>
          <p:spPr bwMode="auto">
            <a:xfrm>
              <a:off x="9225771"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9" name="Rounded Rectangle 18"/>
            <p:cNvSpPr/>
            <p:nvPr/>
          </p:nvSpPr>
          <p:spPr bwMode="auto">
            <a:xfrm>
              <a:off x="8053405"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9" name="TextBox 28"/>
            <p:cNvSpPr txBox="1"/>
            <p:nvPr/>
          </p:nvSpPr>
          <p:spPr>
            <a:xfrm>
              <a:off x="6992151" y="3060919"/>
              <a:ext cx="873046"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&lt;subnet 1&gt;</a:t>
              </a:r>
            </a:p>
          </p:txBody>
        </p:sp>
        <p:sp>
          <p:nvSpPr>
            <p:cNvPr id="30" name="TextBox 29"/>
            <p:cNvSpPr txBox="1"/>
            <p:nvPr/>
          </p:nvSpPr>
          <p:spPr>
            <a:xfrm>
              <a:off x="8164517" y="3060919"/>
              <a:ext cx="873046"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&lt;subnet 2&gt;</a:t>
              </a:r>
            </a:p>
          </p:txBody>
        </p:sp>
        <p:sp>
          <p:nvSpPr>
            <p:cNvPr id="31" name="TextBox 30"/>
            <p:cNvSpPr txBox="1"/>
            <p:nvPr/>
          </p:nvSpPr>
          <p:spPr>
            <a:xfrm>
              <a:off x="9336883" y="3060919"/>
              <a:ext cx="873046"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&lt;subnet 3&gt;</a:t>
              </a:r>
            </a:p>
          </p:txBody>
        </p:sp>
      </p:grpSp>
      <p:sp>
        <p:nvSpPr>
          <p:cNvPr id="2" name="Title 1"/>
          <p:cNvSpPr>
            <a:spLocks noGrp="1"/>
          </p:cNvSpPr>
          <p:nvPr>
            <p:ph type="title"/>
          </p:nvPr>
        </p:nvSpPr>
        <p:spPr>
          <a:xfrm>
            <a:off x="274638" y="292082"/>
            <a:ext cx="11375536" cy="946413"/>
          </a:xfrm>
        </p:spPr>
        <p:txBody>
          <a:bodyPr/>
          <a:lstStyle/>
          <a:p>
            <a:r>
              <a:rPr lang="en-US" dirty="0" smtClean="0"/>
              <a:t>Extend your </a:t>
            </a:r>
            <a:r>
              <a:rPr lang="en-US" dirty="0"/>
              <a:t>i</a:t>
            </a:r>
            <a:r>
              <a:rPr lang="en-US" dirty="0" smtClean="0"/>
              <a:t>nfrastructure</a:t>
            </a:r>
            <a:endParaRPr lang="en-US" dirty="0"/>
          </a:p>
        </p:txBody>
      </p:sp>
      <p:grpSp>
        <p:nvGrpSpPr>
          <p:cNvPr id="23" name="Group 22"/>
          <p:cNvGrpSpPr/>
          <p:nvPr/>
        </p:nvGrpSpPr>
        <p:grpSpPr>
          <a:xfrm>
            <a:off x="6957782" y="3350779"/>
            <a:ext cx="941784" cy="1450200"/>
            <a:chOff x="4910287" y="3352799"/>
            <a:chExt cx="941784" cy="1450200"/>
          </a:xfrm>
        </p:grpSpPr>
        <p:sp>
          <p:nvSpPr>
            <p:cNvPr id="5" name="Freeform 5"/>
            <p:cNvSpPr>
              <a:spLocks noEditPoints="1"/>
            </p:cNvSpPr>
            <p:nvPr/>
          </p:nvSpPr>
          <p:spPr bwMode="auto">
            <a:xfrm>
              <a:off x="4910287"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noEditPoints="1"/>
            </p:cNvSpPr>
            <p:nvPr/>
          </p:nvSpPr>
          <p:spPr bwMode="auto">
            <a:xfrm>
              <a:off x="4910287"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noEditPoints="1"/>
            </p:cNvSpPr>
            <p:nvPr/>
          </p:nvSpPr>
          <p:spPr bwMode="auto">
            <a:xfrm>
              <a:off x="4910287"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9302514" y="3350779"/>
            <a:ext cx="941784" cy="1450200"/>
            <a:chOff x="7255725" y="3352799"/>
            <a:chExt cx="941784" cy="1450200"/>
          </a:xfrm>
        </p:grpSpPr>
        <p:sp>
          <p:nvSpPr>
            <p:cNvPr id="15" name="Freeform 5"/>
            <p:cNvSpPr>
              <a:spLocks noEditPoints="1"/>
            </p:cNvSpPr>
            <p:nvPr/>
          </p:nvSpPr>
          <p:spPr bwMode="auto">
            <a:xfrm>
              <a:off x="7255725"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noEditPoints="1"/>
            </p:cNvSpPr>
            <p:nvPr/>
          </p:nvSpPr>
          <p:spPr bwMode="auto">
            <a:xfrm>
              <a:off x="7255725"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
            <p:cNvSpPr>
              <a:spLocks noEditPoints="1"/>
            </p:cNvSpPr>
            <p:nvPr/>
          </p:nvSpPr>
          <p:spPr bwMode="auto">
            <a:xfrm>
              <a:off x="7255725"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8130148" y="3350779"/>
            <a:ext cx="941784" cy="1450200"/>
            <a:chOff x="6083006" y="3352799"/>
            <a:chExt cx="941784" cy="1450200"/>
          </a:xfrm>
        </p:grpSpPr>
        <p:sp>
          <p:nvSpPr>
            <p:cNvPr id="12" name="Freeform 5"/>
            <p:cNvSpPr>
              <a:spLocks noEditPoints="1"/>
            </p:cNvSpPr>
            <p:nvPr/>
          </p:nvSpPr>
          <p:spPr bwMode="auto">
            <a:xfrm>
              <a:off x="6083006"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noEditPoints="1"/>
            </p:cNvSpPr>
            <p:nvPr/>
          </p:nvSpPr>
          <p:spPr bwMode="auto">
            <a:xfrm>
              <a:off x="6083006"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
            <p:cNvSpPr>
              <a:spLocks noEditPoints="1"/>
            </p:cNvSpPr>
            <p:nvPr/>
          </p:nvSpPr>
          <p:spPr bwMode="auto">
            <a:xfrm>
              <a:off x="6083006"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p:nvPr/>
        </p:nvGrpSpPr>
        <p:grpSpPr>
          <a:xfrm>
            <a:off x="10395800" y="3662616"/>
            <a:ext cx="941784" cy="613985"/>
            <a:chOff x="10395800" y="3662616"/>
            <a:chExt cx="941784" cy="613985"/>
          </a:xfrm>
        </p:grpSpPr>
        <p:sp>
          <p:nvSpPr>
            <p:cNvPr id="32" name="TextBox 31"/>
            <p:cNvSpPr txBox="1"/>
            <p:nvPr/>
          </p:nvSpPr>
          <p:spPr>
            <a:xfrm>
              <a:off x="10434892" y="3662616"/>
              <a:ext cx="867568"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DNS Server</a:t>
              </a:r>
            </a:p>
          </p:txBody>
        </p:sp>
        <p:sp>
          <p:nvSpPr>
            <p:cNvPr id="34" name="Rounded Rectangle 33"/>
            <p:cNvSpPr/>
            <p:nvPr/>
          </p:nvSpPr>
          <p:spPr bwMode="auto">
            <a:xfrm>
              <a:off x="10395800" y="3875157"/>
              <a:ext cx="941784" cy="401444"/>
            </a:xfrm>
            <a:prstGeom prst="roundRect">
              <a:avLst>
                <a:gd name="adj" fmla="val 35082"/>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4"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6" name="TextBox 35"/>
          <p:cNvSpPr txBox="1"/>
          <p:nvPr/>
        </p:nvSpPr>
        <p:spPr>
          <a:xfrm>
            <a:off x="267864" y="2495527"/>
            <a:ext cx="5698666" cy="1990027"/>
          </a:xfrm>
          <a:prstGeom prst="rect">
            <a:avLst/>
          </a:prstGeom>
          <a:noFill/>
        </p:spPr>
        <p:txBody>
          <a:bodyPr wrap="square" lIns="182880" tIns="146304" rIns="182880" bIns="146304" rtlCol="0">
            <a:noAutofit/>
          </a:bodyPr>
          <a:lstStyle/>
          <a:p>
            <a:pPr>
              <a:lnSpc>
                <a:spcPct val="90000"/>
              </a:lnSpc>
              <a:spcBef>
                <a:spcPct val="20000"/>
              </a:spcBef>
              <a:spcAft>
                <a:spcPts val="1200"/>
              </a:spcAft>
              <a:buSzPct val="80000"/>
            </a:pPr>
            <a:r>
              <a:rPr lang="en-US" sz="2400" dirty="0" smtClean="0">
                <a:gradFill>
                  <a:gsLst>
                    <a:gs pos="0">
                      <a:schemeClr val="tx2"/>
                    </a:gs>
                    <a:gs pos="100000">
                      <a:schemeClr val="tx2"/>
                    </a:gs>
                  </a:gsLst>
                  <a:lin ang="5400000" scaled="1"/>
                </a:gradFill>
              </a:rPr>
              <a:t>Microsoft Azure </a:t>
            </a:r>
            <a:r>
              <a:rPr lang="en-US" sz="2400" dirty="0">
                <a:gradFill>
                  <a:gsLst>
                    <a:gs pos="0">
                      <a:schemeClr val="tx2"/>
                    </a:gs>
                    <a:gs pos="100000">
                      <a:schemeClr val="tx2"/>
                    </a:gs>
                  </a:gsLst>
                  <a:lin ang="5400000" scaled="1"/>
                </a:gradFill>
              </a:rPr>
              <a:t>Virtual Network</a:t>
            </a:r>
          </a:p>
          <a:p>
            <a:pPr>
              <a:spcAft>
                <a:spcPts val="600"/>
              </a:spcAft>
            </a:pPr>
            <a:r>
              <a:rPr lang="en-US" sz="2000" spc="-50" dirty="0">
                <a:gradFill>
                  <a:gsLst>
                    <a:gs pos="0">
                      <a:schemeClr val="tx1"/>
                    </a:gs>
                    <a:gs pos="100000">
                      <a:schemeClr val="tx1"/>
                    </a:gs>
                  </a:gsLst>
                  <a:lin ang="0" scaled="0"/>
                </a:gradFill>
              </a:rPr>
              <a:t>Logical isolation with control over network</a:t>
            </a:r>
          </a:p>
          <a:p>
            <a:pPr>
              <a:spcAft>
                <a:spcPts val="600"/>
              </a:spcAft>
            </a:pPr>
            <a:r>
              <a:rPr lang="en-US" sz="2000" spc="-50" dirty="0">
                <a:gradFill>
                  <a:gsLst>
                    <a:gs pos="0">
                      <a:schemeClr val="tx1"/>
                    </a:gs>
                    <a:gs pos="100000">
                      <a:schemeClr val="tx1"/>
                    </a:gs>
                  </a:gsLst>
                  <a:lin ang="0" scaled="0"/>
                </a:gradFill>
              </a:rPr>
              <a:t>Create Subnets, Private IP addresses</a:t>
            </a:r>
          </a:p>
          <a:p>
            <a:pPr>
              <a:spcAft>
                <a:spcPts val="600"/>
              </a:spcAft>
            </a:pPr>
            <a:r>
              <a:rPr lang="en-US" sz="2000" spc="-50" dirty="0">
                <a:gradFill>
                  <a:gsLst>
                    <a:gs pos="0">
                      <a:schemeClr val="tx1"/>
                    </a:gs>
                    <a:gs pos="100000">
                      <a:schemeClr val="tx1"/>
                    </a:gs>
                  </a:gsLst>
                  <a:lin ang="0" scaled="0"/>
                </a:gradFill>
              </a:rPr>
              <a:t>Bring your own DNS</a:t>
            </a:r>
          </a:p>
        </p:txBody>
      </p:sp>
    </p:spTree>
    <p:extLst>
      <p:ext uri="{BB962C8B-B14F-4D97-AF65-F5344CB8AC3E}">
        <p14:creationId xmlns:p14="http://schemas.microsoft.com/office/powerpoint/2010/main" val="2773695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250" fill="hold"/>
                                        <p:tgtEl>
                                          <p:spTgt spid="3"/>
                                        </p:tgtEl>
                                        <p:attrNameLst>
                                          <p:attrName>ppt_w</p:attrName>
                                        </p:attrNameLst>
                                      </p:cBhvr>
                                      <p:tavLst>
                                        <p:tav tm="0">
                                          <p:val>
                                            <p:fltVal val="0"/>
                                          </p:val>
                                        </p:tav>
                                        <p:tav tm="100000">
                                          <p:val>
                                            <p:strVal val="#ppt_w"/>
                                          </p:val>
                                        </p:tav>
                                      </p:tavLst>
                                    </p:anim>
                                    <p:anim calcmode="lin" valueType="num">
                                      <p:cBhvr>
                                        <p:cTn id="11" dur="250" fill="hold"/>
                                        <p:tgtEl>
                                          <p:spTgt spid="3"/>
                                        </p:tgtEl>
                                        <p:attrNameLst>
                                          <p:attrName>ppt_h</p:attrName>
                                        </p:attrNameLst>
                                      </p:cBhvr>
                                      <p:tavLst>
                                        <p:tav tm="0">
                                          <p:val>
                                            <p:fltVal val="0"/>
                                          </p:val>
                                        </p:tav>
                                        <p:tav tm="100000">
                                          <p:val>
                                            <p:strVal val="#ppt_h"/>
                                          </p:val>
                                        </p:tav>
                                      </p:tavLst>
                                    </p:anim>
                                    <p:animEffect transition="in" filter="fade">
                                      <p:cBhvr>
                                        <p:cTn id="12" dur="250"/>
                                        <p:tgtEl>
                                          <p:spTgt spid="3"/>
                                        </p:tgtEl>
                                      </p:cBhvr>
                                    </p:animEffect>
                                  </p:childTnLst>
                                </p:cTn>
                              </p:par>
                              <p:par>
                                <p:cTn id="13" presetID="6" presetClass="emph" presetSubtype="0" decel="100000" fill="hold" grpId="1" nodeType="withEffect">
                                  <p:stCondLst>
                                    <p:cond delay="200"/>
                                  </p:stCondLst>
                                  <p:childTnLst>
                                    <p:animScale>
                                      <p:cBhvr>
                                        <p:cTn id="14" dur="250" fill="hold"/>
                                        <p:tgtEl>
                                          <p:spTgt spid="3"/>
                                        </p:tgtEl>
                                      </p:cBhvr>
                                      <p:by x="110000" y="110000"/>
                                    </p:animScale>
                                  </p:childTnLst>
                                </p:cTn>
                              </p:par>
                              <p:par>
                                <p:cTn id="15" presetID="6" presetClass="emph" presetSubtype="0" decel="100000" fill="hold" grpId="2" nodeType="withEffect">
                                  <p:stCondLst>
                                    <p:cond delay="300"/>
                                  </p:stCondLst>
                                  <p:childTnLst>
                                    <p:animScale>
                                      <p:cBhvr>
                                        <p:cTn id="16" dur="250" fill="hold"/>
                                        <p:tgtEl>
                                          <p:spTgt spid="3"/>
                                        </p:tgtEl>
                                      </p:cBhvr>
                                      <p:by x="91000" y="91000"/>
                                    </p:animScale>
                                  </p:childTnLst>
                                </p:cTn>
                              </p:par>
                            </p:childTnLst>
                          </p:cTn>
                        </p:par>
                        <p:par>
                          <p:cTn id="17" fill="hold">
                            <p:stCondLst>
                              <p:cond delay="8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25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nodeType="withEffect">
                                  <p:stCondLst>
                                    <p:cond delay="75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8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9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9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5078116" y="1888264"/>
            <a:ext cx="6572058" cy="3621338"/>
          </a:xfrm>
          <a:prstGeom prst="rect">
            <a:avLst/>
          </a:prstGeom>
        </p:spPr>
      </p:pic>
      <p:grpSp>
        <p:nvGrpSpPr>
          <p:cNvPr id="54" name="Group 53"/>
          <p:cNvGrpSpPr/>
          <p:nvPr/>
        </p:nvGrpSpPr>
        <p:grpSpPr>
          <a:xfrm>
            <a:off x="274639" y="4179009"/>
            <a:ext cx="5643561" cy="2515385"/>
            <a:chOff x="274639" y="4179009"/>
            <a:chExt cx="5643561" cy="2515385"/>
          </a:xfrm>
        </p:grpSpPr>
        <p:sp>
          <p:nvSpPr>
            <p:cNvPr id="55"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903852" y="4469639"/>
              <a:ext cx="3626069" cy="2017932"/>
              <a:chOff x="903852" y="4469639"/>
              <a:chExt cx="3626069" cy="2017932"/>
            </a:xfrm>
          </p:grpSpPr>
          <p:sp>
            <p:nvSpPr>
              <p:cNvPr id="57" name="Rounded Rectangle 56"/>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58" name="Group 57"/>
              <p:cNvGrpSpPr/>
              <p:nvPr/>
            </p:nvGrpSpPr>
            <p:grpSpPr>
              <a:xfrm>
                <a:off x="1194847" y="4694779"/>
                <a:ext cx="3087733" cy="1573112"/>
                <a:chOff x="1247099" y="4680514"/>
                <a:chExt cx="3087733" cy="1573112"/>
              </a:xfrm>
            </p:grpSpPr>
            <p:sp>
              <p:nvSpPr>
                <p:cNvPr id="59"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p:cNvSpPr>
            <a:spLocks noGrp="1"/>
          </p:cNvSpPr>
          <p:nvPr>
            <p:ph type="title"/>
          </p:nvPr>
        </p:nvSpPr>
        <p:spPr/>
        <p:txBody>
          <a:bodyPr/>
          <a:lstStyle/>
          <a:p>
            <a:r>
              <a:rPr lang="en-US" dirty="0" smtClean="0"/>
              <a:t>Extend your </a:t>
            </a:r>
            <a:r>
              <a:rPr lang="en-US" dirty="0"/>
              <a:t>i</a:t>
            </a:r>
            <a:r>
              <a:rPr lang="en-US" dirty="0" smtClean="0"/>
              <a:t>nfrastructure</a:t>
            </a:r>
            <a:endParaRPr lang="en-US" dirty="0"/>
          </a:p>
        </p:txBody>
      </p:sp>
      <p:cxnSp>
        <p:nvCxnSpPr>
          <p:cNvPr id="10" name="Straight Arrow Connector 9"/>
          <p:cNvCxnSpPr/>
          <p:nvPr/>
        </p:nvCxnSpPr>
        <p:spPr>
          <a:xfrm>
            <a:off x="7896358" y="3951538"/>
            <a:ext cx="0" cy="1485163"/>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781675" y="5499211"/>
            <a:ext cx="2114683"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553830" y="5175753"/>
            <a:ext cx="2259818"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smtClean="0">
                <a:gradFill>
                  <a:gsLst>
                    <a:gs pos="69027">
                      <a:srgbClr val="FFFFFF"/>
                    </a:gs>
                    <a:gs pos="56000">
                      <a:srgbClr val="FFFFFF"/>
                    </a:gs>
                  </a:gsLst>
                  <a:lin ang="5400000" scaled="0"/>
                </a:gradFill>
                <a:latin typeface="+mn-lt"/>
              </a:rPr>
              <a:t>Customer datacenter</a:t>
            </a:r>
            <a:endParaRPr lang="en-US" sz="2000" b="0" dirty="0">
              <a:gradFill>
                <a:gsLst>
                  <a:gs pos="69027">
                    <a:srgbClr val="FFFFFF"/>
                  </a:gs>
                  <a:gs pos="56000">
                    <a:srgbClr val="FFFFFF"/>
                  </a:gs>
                </a:gsLst>
                <a:lin ang="5400000" scaled="0"/>
              </a:gradFill>
              <a:latin typeface="+mn-lt"/>
            </a:endParaRPr>
          </a:p>
        </p:txBody>
      </p:sp>
      <p:grpSp>
        <p:nvGrpSpPr>
          <p:cNvPr id="25" name="Group 24"/>
          <p:cNvGrpSpPr/>
          <p:nvPr/>
        </p:nvGrpSpPr>
        <p:grpSpPr>
          <a:xfrm>
            <a:off x="7418523" y="3340841"/>
            <a:ext cx="854074" cy="854076"/>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8599148" y="5617684"/>
              <a:ext cx="605814" cy="373767"/>
            </a:xfrm>
            <a:prstGeom prst="rect">
              <a:avLst/>
            </a:prstGeom>
          </p:spPr>
          <p:txBody>
            <a:bodyPr wrap="none">
              <a:spAutoFit/>
            </a:bodyPr>
            <a:lstStyle/>
            <a:p>
              <a:pPr algn="ctr"/>
              <a:r>
                <a:rPr lang="en-US" sz="1400" b="1" spc="-50" dirty="0">
                  <a:gradFill>
                    <a:gsLst>
                      <a:gs pos="12389">
                        <a:schemeClr val="accent2"/>
                      </a:gs>
                      <a:gs pos="27000">
                        <a:schemeClr val="accent2"/>
                      </a:gs>
                    </a:gsLst>
                    <a:lin ang="5400000" scaled="1"/>
                  </a:gradFill>
                  <a:latin typeface="Segoe UI Light"/>
                </a:rPr>
                <a:t>VPN</a:t>
              </a:r>
            </a:p>
          </p:txBody>
        </p:sp>
      </p:grpSp>
      <p:sp>
        <p:nvSpPr>
          <p:cNvPr id="29" name="TextBox 28"/>
          <p:cNvSpPr txBox="1"/>
          <p:nvPr/>
        </p:nvSpPr>
        <p:spPr>
          <a:xfrm>
            <a:off x="277091" y="2118595"/>
            <a:ext cx="6231044" cy="1990027"/>
          </a:xfrm>
          <a:prstGeom prst="rect">
            <a:avLst/>
          </a:prstGeom>
          <a:noFill/>
        </p:spPr>
        <p:txBody>
          <a:bodyPr wrap="square" lIns="182880" tIns="146304" rIns="182880" bIns="146304" rtlCol="0">
            <a:noAutofit/>
          </a:bodyPr>
          <a:lstStyle/>
          <a:p>
            <a:pPr>
              <a:spcAft>
                <a:spcPts val="600"/>
              </a:spcAft>
            </a:pPr>
            <a:r>
              <a:rPr lang="en-US" sz="2000" spc="-50" dirty="0">
                <a:gradFill>
                  <a:gsLst>
                    <a:gs pos="0">
                      <a:schemeClr val="tx1"/>
                    </a:gs>
                    <a:gs pos="100000">
                      <a:schemeClr val="tx1"/>
                    </a:gs>
                  </a:gsLst>
                </a:gradFill>
              </a:rPr>
              <a:t>Virtual Network as your Datacenter extension</a:t>
            </a:r>
          </a:p>
          <a:p>
            <a:pPr>
              <a:spcAft>
                <a:spcPts val="600"/>
              </a:spcAft>
            </a:pPr>
            <a:r>
              <a:rPr lang="en-US" sz="2000" spc="-50" dirty="0">
                <a:gradFill>
                  <a:gsLst>
                    <a:gs pos="0">
                      <a:schemeClr val="tx1"/>
                    </a:gs>
                    <a:gs pos="100000">
                      <a:schemeClr val="tx1"/>
                    </a:gs>
                  </a:gsLst>
                </a:gradFill>
              </a:rPr>
              <a:t>Create Subnets, Private IP addresses</a:t>
            </a:r>
          </a:p>
          <a:p>
            <a:pPr>
              <a:spcAft>
                <a:spcPts val="600"/>
              </a:spcAft>
            </a:pPr>
            <a:r>
              <a:rPr lang="en-US" sz="2000" spc="-50" dirty="0">
                <a:gradFill>
                  <a:gsLst>
                    <a:gs pos="0">
                      <a:schemeClr val="tx1"/>
                    </a:gs>
                    <a:gs pos="100000">
                      <a:schemeClr val="tx1"/>
                    </a:gs>
                  </a:gsLst>
                </a:gradFill>
              </a:rPr>
              <a:t>Bring your own DNS</a:t>
            </a:r>
          </a:p>
          <a:p>
            <a:pPr>
              <a:spcAft>
                <a:spcPts val="600"/>
              </a:spcAft>
            </a:pPr>
            <a:r>
              <a:rPr lang="en-US" sz="2000" spc="-50" dirty="0">
                <a:gradFill>
                  <a:gsLst>
                    <a:gs pos="0">
                      <a:schemeClr val="tx1"/>
                    </a:gs>
                    <a:gs pos="100000">
                      <a:schemeClr val="tx1"/>
                    </a:gs>
                  </a:gsLst>
                </a:gradFill>
              </a:rPr>
              <a:t>Domain join your VMs</a:t>
            </a:r>
          </a:p>
        </p:txBody>
      </p:sp>
      <p:grpSp>
        <p:nvGrpSpPr>
          <p:cNvPr id="30" name="Group 29"/>
          <p:cNvGrpSpPr/>
          <p:nvPr/>
        </p:nvGrpSpPr>
        <p:grpSpPr>
          <a:xfrm>
            <a:off x="4806443" y="5017040"/>
            <a:ext cx="854074" cy="854076"/>
            <a:chOff x="8383457" y="4980611"/>
            <a:chExt cx="1037196" cy="1037198"/>
          </a:xfrm>
        </p:grpSpPr>
        <p:sp>
          <p:nvSpPr>
            <p:cNvPr id="31" name="Oval 30"/>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32"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p:cNvSpPr/>
            <p:nvPr/>
          </p:nvSpPr>
          <p:spPr>
            <a:xfrm>
              <a:off x="8599148" y="5617684"/>
              <a:ext cx="605814" cy="373767"/>
            </a:xfrm>
            <a:prstGeom prst="rect">
              <a:avLst/>
            </a:prstGeom>
          </p:spPr>
          <p:txBody>
            <a:bodyPr wrap="none">
              <a:spAutoFit/>
            </a:bodyPr>
            <a:lstStyle/>
            <a:p>
              <a:pPr algn="ctr"/>
              <a:r>
                <a:rPr lang="en-US" sz="1400" b="1" spc="-50" dirty="0" smtClean="0">
                  <a:gradFill>
                    <a:gsLst>
                      <a:gs pos="12389">
                        <a:schemeClr val="accent2"/>
                      </a:gs>
                      <a:gs pos="27000">
                        <a:schemeClr val="accent2"/>
                      </a:gs>
                    </a:gsLst>
                    <a:lin ang="5400000" scaled="1"/>
                  </a:gradFill>
                  <a:latin typeface="Segoe UI Light"/>
                </a:rPr>
                <a:t>VPN</a:t>
              </a:r>
              <a:endParaRPr lang="en-US" sz="1050" dirty="0">
                <a:gradFill>
                  <a:gsLst>
                    <a:gs pos="12389">
                      <a:schemeClr val="accent2"/>
                    </a:gs>
                    <a:gs pos="27000">
                      <a:schemeClr val="accent2"/>
                    </a:gs>
                  </a:gsLst>
                  <a:lin ang="5400000" scaled="1"/>
                </a:gradFill>
              </a:endParaRPr>
            </a:p>
          </p:txBody>
        </p:sp>
      </p:grpSp>
      <p:sp>
        <p:nvSpPr>
          <p:cNvPr id="35" name="TextBox 34"/>
          <p:cNvSpPr txBox="1"/>
          <p:nvPr/>
        </p:nvSpPr>
        <p:spPr>
          <a:xfrm>
            <a:off x="247297" y="1515332"/>
            <a:ext cx="7143935"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smtClean="0">
                <a:gradFill>
                  <a:gsLst>
                    <a:gs pos="2917">
                      <a:schemeClr val="tx2"/>
                    </a:gs>
                    <a:gs pos="30000">
                      <a:schemeClr val="tx2"/>
                    </a:gs>
                  </a:gsLst>
                  <a:lin ang="5400000" scaled="0"/>
                </a:gradFill>
                <a:latin typeface="+mj-lt"/>
              </a:rPr>
              <a:t>Microsoft Azure </a:t>
            </a:r>
            <a:r>
              <a:rPr lang="en-US" sz="3200" spc="-50" dirty="0">
                <a:gradFill>
                  <a:gsLst>
                    <a:gs pos="2917">
                      <a:schemeClr val="tx2"/>
                    </a:gs>
                    <a:gs pos="30000">
                      <a:schemeClr val="tx2"/>
                    </a:gs>
                  </a:gsLst>
                  <a:lin ang="5400000" scaled="0"/>
                </a:gradFill>
                <a:latin typeface="+mj-lt"/>
              </a:rPr>
              <a:t>Infrastructure </a:t>
            </a:r>
            <a:r>
              <a:rPr lang="en-US" sz="3200" spc="-50" dirty="0" smtClean="0">
                <a:gradFill>
                  <a:gsLst>
                    <a:gs pos="2917">
                      <a:schemeClr val="tx2"/>
                    </a:gs>
                    <a:gs pos="30000">
                      <a:schemeClr val="tx2"/>
                    </a:gs>
                  </a:gsLst>
                  <a:lin ang="5400000" scaled="0"/>
                </a:gradFill>
                <a:latin typeface="+mj-lt"/>
              </a:rPr>
              <a:t>Services</a:t>
            </a:r>
            <a:endParaRPr lang="en-US" sz="3200"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4218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30000" decel="70000" fill="hold" nodeType="afterEffect">
                                  <p:stCondLst>
                                    <p:cond delay="0"/>
                                  </p:stCondLst>
                                  <p:childTnLst>
                                    <p:animMotion origin="layout" path="M -1.05693E-6 -4.33046E-6 L 0.09153 -0.08987 " pathEditMode="relative" rAng="0" ptsTypes="AA">
                                      <p:cBhvr>
                                        <p:cTn id="6" dur="500" fill="hold"/>
                                        <p:tgtEl>
                                          <p:spTgt spid="73"/>
                                        </p:tgtEl>
                                        <p:attrNameLst>
                                          <p:attrName>ppt_x</p:attrName>
                                          <p:attrName>ppt_y</p:attrName>
                                        </p:attrNameLst>
                                      </p:cBhvr>
                                      <p:rCtr x="4238" y="-4380"/>
                                    </p:animMotion>
                                  </p:childTnLst>
                                </p:cTn>
                              </p:par>
                              <p:par>
                                <p:cTn id="7" presetID="6" presetClass="emph" presetSubtype="0" accel="30000" decel="70000" fill="hold" nodeType="withEffect">
                                  <p:stCondLst>
                                    <p:cond delay="0"/>
                                  </p:stCondLst>
                                  <p:childTnLst>
                                    <p:animScale>
                                      <p:cBhvr>
                                        <p:cTn id="8" dur="500" fill="hold"/>
                                        <p:tgtEl>
                                          <p:spTgt spid="73"/>
                                        </p:tgtEl>
                                      </p:cBhvr>
                                      <p:by x="65400" y="65400"/>
                                    </p:animScale>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par>
                          <p:cTn id="13" fill="hold">
                            <p:stCondLst>
                              <p:cond delay="75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25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50"/>
                                        <p:tgtEl>
                                          <p:spTgt spid="30"/>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p:cTn id="28" dur="250" fill="hold"/>
                                        <p:tgtEl>
                                          <p:spTgt spid="54"/>
                                        </p:tgtEl>
                                        <p:attrNameLst>
                                          <p:attrName>ppt_w</p:attrName>
                                        </p:attrNameLst>
                                      </p:cBhvr>
                                      <p:tavLst>
                                        <p:tav tm="0">
                                          <p:val>
                                            <p:fltVal val="0"/>
                                          </p:val>
                                        </p:tav>
                                        <p:tav tm="100000">
                                          <p:val>
                                            <p:strVal val="#ppt_w"/>
                                          </p:val>
                                        </p:tav>
                                      </p:tavLst>
                                    </p:anim>
                                    <p:anim calcmode="lin" valueType="num">
                                      <p:cBhvr>
                                        <p:cTn id="29" dur="250" fill="hold"/>
                                        <p:tgtEl>
                                          <p:spTgt spid="54"/>
                                        </p:tgtEl>
                                        <p:attrNameLst>
                                          <p:attrName>ppt_h</p:attrName>
                                        </p:attrNameLst>
                                      </p:cBhvr>
                                      <p:tavLst>
                                        <p:tav tm="0">
                                          <p:val>
                                            <p:fltVal val="0"/>
                                          </p:val>
                                        </p:tav>
                                        <p:tav tm="100000">
                                          <p:val>
                                            <p:strVal val="#ppt_h"/>
                                          </p:val>
                                        </p:tav>
                                      </p:tavLst>
                                    </p:anim>
                                    <p:animEffect transition="in" filter="fade">
                                      <p:cBhvr>
                                        <p:cTn id="30" dur="250"/>
                                        <p:tgtEl>
                                          <p:spTgt spid="54"/>
                                        </p:tgtEl>
                                      </p:cBhvr>
                                    </p:animEffect>
                                  </p:childTnLst>
                                </p:cTn>
                              </p:par>
                              <p:par>
                                <p:cTn id="31" presetID="6" presetClass="emph" presetSubtype="0" decel="100000" fill="hold" nodeType="withEffect">
                                  <p:stCondLst>
                                    <p:cond delay="200"/>
                                  </p:stCondLst>
                                  <p:childTnLst>
                                    <p:animScale>
                                      <p:cBhvr>
                                        <p:cTn id="32" dur="250" fill="hold"/>
                                        <p:tgtEl>
                                          <p:spTgt spid="54"/>
                                        </p:tgtEl>
                                      </p:cBhvr>
                                      <p:by x="110000" y="110000"/>
                                    </p:animScale>
                                  </p:childTnLst>
                                </p:cTn>
                              </p:par>
                              <p:par>
                                <p:cTn id="33" presetID="6" presetClass="emph" presetSubtype="0" decel="100000" fill="hold" nodeType="withEffect">
                                  <p:stCondLst>
                                    <p:cond delay="300"/>
                                  </p:stCondLst>
                                  <p:childTnLst>
                                    <p:animScale>
                                      <p:cBhvr>
                                        <p:cTn id="34" dur="250" fill="hold"/>
                                        <p:tgtEl>
                                          <p:spTgt spid="54"/>
                                        </p:tgtEl>
                                      </p:cBhvr>
                                      <p:by x="91000" y="91000"/>
                                    </p:animScale>
                                  </p:childTnLst>
                                </p:cTn>
                              </p:par>
                              <p:par>
                                <p:cTn id="35" presetID="10" presetClass="entr" presetSubtype="0" fill="hold" grpId="0" nodeType="withEffect">
                                  <p:stCondLst>
                                    <p:cond delay="3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600"/>
                                        <p:tgtEl>
                                          <p:spTgt spid="68"/>
                                        </p:tgtEl>
                                      </p:cBhvr>
                                    </p:animEffect>
                                  </p:childTnLst>
                                </p:cTn>
                              </p:par>
                              <p:par>
                                <p:cTn id="38" presetID="35" presetClass="path" presetSubtype="0" decel="100000" fill="hold" grpId="1" nodeType="withEffect">
                                  <p:stCondLst>
                                    <p:cond delay="100"/>
                                  </p:stCondLst>
                                  <p:childTnLst>
                                    <p:animMotion origin="layout" path="M -0.05553 0.00023 L 3.518E-6 0.00023 " pathEditMode="relative" rAng="0" ptsTypes="AA">
                                      <p:cBhvr>
                                        <p:cTn id="39" dur="800" fill="hold"/>
                                        <p:tgtEl>
                                          <p:spTgt spid="68"/>
                                        </p:tgtEl>
                                        <p:attrNameLst>
                                          <p:attrName>ppt_x</p:attrName>
                                          <p:attrName>ppt_y</p:attrName>
                                        </p:attrNameLst>
                                      </p:cBhvr>
                                      <p:rCtr x="2770" y="0"/>
                                    </p:animMotion>
                                  </p:childTnLst>
                                </p:cTn>
                              </p:par>
                              <p:par>
                                <p:cTn id="40" presetID="10" presetClass="entr" presetSubtype="0" fill="hold" grpId="0" nodeType="withEffect">
                                  <p:stCondLst>
                                    <p:cond delay="2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600"/>
                                        <p:tgtEl>
                                          <p:spTgt spid="29"/>
                                        </p:tgtEl>
                                      </p:cBhvr>
                                    </p:animEffect>
                                  </p:childTnLst>
                                </p:cTn>
                              </p:par>
                              <p:par>
                                <p:cTn id="43" presetID="35" presetClass="path" presetSubtype="0" decel="100000" fill="hold" grpId="1" nodeType="withEffect">
                                  <p:stCondLst>
                                    <p:cond delay="0"/>
                                  </p:stCondLst>
                                  <p:childTnLst>
                                    <p:animMotion origin="layout" path="M -0.05553 0.00023 L 4.70513E-6 0.00023 " pathEditMode="relative" rAng="0" ptsTypes="AA">
                                      <p:cBhvr>
                                        <p:cTn id="44"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P spid="29" grpId="0"/>
      <p:bldP spid="29"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75482" y="4178913"/>
            <a:ext cx="5642760" cy="2515028"/>
            <a:chOff x="274639" y="4179009"/>
            <a:chExt cx="5643561" cy="2515385"/>
          </a:xfrm>
        </p:grpSpPr>
        <p:sp>
          <p:nvSpPr>
            <p:cNvPr id="52"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34" name="TextBox 33"/>
            <p:cNvSpPr txBox="1"/>
            <p:nvPr/>
          </p:nvSpPr>
          <p:spPr>
            <a:xfrm>
              <a:off x="1971614" y="5294232"/>
              <a:ext cx="2249609" cy="973201"/>
            </a:xfrm>
            <a:prstGeom prst="rect">
              <a:avLst/>
            </a:prstGeom>
            <a:noFill/>
          </p:spPr>
          <p:txBody>
            <a:bodyPr wrap="square" lIns="0" tIns="146283" rIns="182854" bIns="146283" rtlCol="0">
              <a:spAutoFit/>
            </a:bodyPr>
            <a:lstStyle/>
            <a:p>
              <a:pPr defTabSz="932324">
                <a:lnSpc>
                  <a:spcPct val="90000"/>
                </a:lnSpc>
              </a:pPr>
              <a:r>
                <a:rPr lang="en-US" sz="1599" dirty="0">
                  <a:gradFill>
                    <a:gsLst>
                      <a:gs pos="2917">
                        <a:srgbClr val="EFEFEF"/>
                      </a:gs>
                      <a:gs pos="100000">
                        <a:srgbClr val="EFEFEF"/>
                      </a:gs>
                    </a:gsLst>
                    <a:lin ang="5400000" scaled="0"/>
                  </a:gradFill>
                </a:rPr>
                <a:t>Individual </a:t>
              </a:r>
              <a:br>
                <a:rPr lang="en-US" sz="1599" dirty="0">
                  <a:gradFill>
                    <a:gsLst>
                      <a:gs pos="2917">
                        <a:srgbClr val="EFEFEF"/>
                      </a:gs>
                      <a:gs pos="100000">
                        <a:srgbClr val="EFEFEF"/>
                      </a:gs>
                    </a:gsLst>
                    <a:lin ang="5400000" scaled="0"/>
                  </a:gradFill>
                </a:rPr>
              </a:br>
              <a:r>
                <a:rPr lang="en-US" sz="1599" dirty="0">
                  <a:gradFill>
                    <a:gsLst>
                      <a:gs pos="2917">
                        <a:srgbClr val="EFEFEF"/>
                      </a:gs>
                      <a:gs pos="100000">
                        <a:srgbClr val="EFEFEF"/>
                      </a:gs>
                    </a:gsLst>
                    <a:lin ang="5400000" scaled="0"/>
                  </a:gradFill>
                </a:rPr>
                <a:t>computers behind </a:t>
              </a:r>
              <a:br>
                <a:rPr lang="en-US" sz="1599" dirty="0">
                  <a:gradFill>
                    <a:gsLst>
                      <a:gs pos="2917">
                        <a:srgbClr val="EFEFEF"/>
                      </a:gs>
                      <a:gs pos="100000">
                        <a:srgbClr val="EFEFEF"/>
                      </a:gs>
                    </a:gsLst>
                    <a:lin ang="5400000" scaled="0"/>
                  </a:gradFill>
                </a:rPr>
              </a:br>
              <a:r>
                <a:rPr lang="en-US" sz="1599" dirty="0">
                  <a:gradFill>
                    <a:gsLst>
                      <a:gs pos="2917">
                        <a:srgbClr val="EFEFEF"/>
                      </a:gs>
                      <a:gs pos="100000">
                        <a:srgbClr val="EFEFEF"/>
                      </a:gs>
                    </a:gsLst>
                    <a:lin ang="5400000" scaled="0"/>
                  </a:gradFill>
                </a:rPr>
                <a:t>corporate firewall</a:t>
              </a:r>
            </a:p>
          </p:txBody>
        </p:sp>
        <p:sp>
          <p:nvSpPr>
            <p:cNvPr id="49" name="Freeform 34"/>
            <p:cNvSpPr>
              <a:spLocks noEditPoints="1"/>
            </p:cNvSpPr>
            <p:nvPr/>
          </p:nvSpPr>
          <p:spPr bwMode="auto">
            <a:xfrm>
              <a:off x="4685740" y="4995399"/>
              <a:ext cx="1040569" cy="70007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sp>
          <p:nvSpPr>
            <p:cNvPr id="50" name="Freeform 34"/>
            <p:cNvSpPr>
              <a:spLocks noEditPoints="1"/>
            </p:cNvSpPr>
            <p:nvPr/>
          </p:nvSpPr>
          <p:spPr bwMode="auto">
            <a:xfrm>
              <a:off x="4688513" y="5791329"/>
              <a:ext cx="1040569" cy="70007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grpSp>
        <p:nvGrpSpPr>
          <p:cNvPr id="9" name="Group 8"/>
          <p:cNvGrpSpPr/>
          <p:nvPr/>
        </p:nvGrpSpPr>
        <p:grpSpPr>
          <a:xfrm>
            <a:off x="275482" y="2483916"/>
            <a:ext cx="5642760" cy="2515028"/>
            <a:chOff x="274639" y="4179009"/>
            <a:chExt cx="5643561" cy="2515385"/>
          </a:xfrm>
        </p:grpSpPr>
        <p:grpSp>
          <p:nvGrpSpPr>
            <p:cNvPr id="83" name="Group 82"/>
            <p:cNvGrpSpPr/>
            <p:nvPr/>
          </p:nvGrpSpPr>
          <p:grpSpPr>
            <a:xfrm>
              <a:off x="274639" y="4179009"/>
              <a:ext cx="5643561" cy="2515385"/>
              <a:chOff x="274639" y="4179009"/>
              <a:chExt cx="5643561" cy="2515385"/>
            </a:xfrm>
          </p:grpSpPr>
          <p:sp>
            <p:nvSpPr>
              <p:cNvPr id="84"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nvGrpSpPr>
              <p:cNvPr id="85" name="Group 84"/>
              <p:cNvGrpSpPr/>
              <p:nvPr/>
            </p:nvGrpSpPr>
            <p:grpSpPr>
              <a:xfrm>
                <a:off x="903852" y="4469639"/>
                <a:ext cx="3626069" cy="2017932"/>
                <a:chOff x="903852" y="4469639"/>
                <a:chExt cx="3626069" cy="2017932"/>
              </a:xfrm>
            </p:grpSpPr>
            <p:sp>
              <p:nvSpPr>
                <p:cNvPr id="86" name="Rounded Rectangle 85"/>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87" name="Group 86"/>
                <p:cNvGrpSpPr/>
                <p:nvPr/>
              </p:nvGrpSpPr>
              <p:grpSpPr>
                <a:xfrm>
                  <a:off x="1194847" y="4694779"/>
                  <a:ext cx="3087733" cy="1573112"/>
                  <a:chOff x="1247099" y="4680514"/>
                  <a:chExt cx="3087733" cy="1573112"/>
                </a:xfrm>
              </p:grpSpPr>
              <p:sp>
                <p:nvSpPr>
                  <p:cNvPr id="88"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89" name="Freeform 88"/>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0" name="Freeform 89"/>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1"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2" name="Freeform 91"/>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3" name="Freeform 92"/>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4"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5" name="Freeform 94"/>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6" name="Freeform 95"/>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sp>
          <p:nvSpPr>
            <p:cNvPr id="97" name="TextBox 96"/>
            <p:cNvSpPr txBox="1"/>
            <p:nvPr/>
          </p:nvSpPr>
          <p:spPr>
            <a:xfrm rot="16200000">
              <a:off x="-561196" y="5171376"/>
              <a:ext cx="2275726" cy="572464"/>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324"/>
              <a:r>
                <a:rPr lang="en-US" sz="2000" b="0" dirty="0">
                  <a:gradFill>
                    <a:gsLst>
                      <a:gs pos="69027">
                        <a:srgbClr val="FFFFFF"/>
                      </a:gs>
                      <a:gs pos="56000">
                        <a:srgbClr val="FFFFFF"/>
                      </a:gs>
                    </a:gsLst>
                    <a:lin ang="5400000" scaled="0"/>
                  </a:gradFill>
                  <a:latin typeface="Segoe UI"/>
                </a:rPr>
                <a:t>Customer datacenter</a:t>
              </a:r>
            </a:p>
          </p:txBody>
        </p:sp>
        <p:grpSp>
          <p:nvGrpSpPr>
            <p:cNvPr id="98" name="Group 97"/>
            <p:cNvGrpSpPr/>
            <p:nvPr/>
          </p:nvGrpSpPr>
          <p:grpSpPr>
            <a:xfrm>
              <a:off x="4806443" y="5047862"/>
              <a:ext cx="854074" cy="854076"/>
              <a:chOff x="8383457" y="5018042"/>
              <a:chExt cx="1037196" cy="1037198"/>
            </a:xfrm>
          </p:grpSpPr>
          <p:sp>
            <p:nvSpPr>
              <p:cNvPr id="99" name="Oval 98"/>
              <p:cNvSpPr/>
              <p:nvPr/>
            </p:nvSpPr>
            <p:spPr bwMode="auto">
              <a:xfrm>
                <a:off x="8383457" y="5018042"/>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1" name="Rectangle 100"/>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endParaRPr lang="en-US" sz="1049" dirty="0">
                  <a:gradFill>
                    <a:gsLst>
                      <a:gs pos="12389">
                        <a:srgbClr val="7FBA00"/>
                      </a:gs>
                      <a:gs pos="27000">
                        <a:srgbClr val="7FBA00"/>
                      </a:gs>
                    </a:gsLst>
                    <a:lin ang="5400000" scaled="1"/>
                  </a:gradFill>
                </a:endParaRPr>
              </a:p>
            </p:txBody>
          </p:sp>
        </p:grpSp>
      </p:grpSp>
      <p:pic>
        <p:nvPicPr>
          <p:cNvPr id="73" name="Picture 72"/>
          <p:cNvPicPr>
            <a:picLocks noChangeAspect="1"/>
          </p:cNvPicPr>
          <p:nvPr/>
        </p:nvPicPr>
        <p:blipFill>
          <a:blip r:embed="rId3"/>
          <a:stretch>
            <a:fillRect/>
          </a:stretch>
        </p:blipFill>
        <p:spPr>
          <a:xfrm>
            <a:off x="7337809" y="1911232"/>
            <a:ext cx="4260952" cy="2347871"/>
          </a:xfrm>
          <a:prstGeom prst="rect">
            <a:avLst/>
          </a:prstGeom>
        </p:spPr>
      </p:pic>
      <p:grpSp>
        <p:nvGrpSpPr>
          <p:cNvPr id="25" name="Group 24"/>
          <p:cNvGrpSpPr/>
          <p:nvPr/>
        </p:nvGrpSpPr>
        <p:grpSpPr>
          <a:xfrm>
            <a:off x="7418353" y="3340864"/>
            <a:ext cx="853953" cy="853955"/>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28" name="Rectangle 27"/>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p>
          </p:txBody>
        </p:sp>
      </p:grpSp>
      <p:sp>
        <p:nvSpPr>
          <p:cNvPr id="35" name="TextBox 34"/>
          <p:cNvSpPr txBox="1"/>
          <p:nvPr/>
        </p:nvSpPr>
        <p:spPr>
          <a:xfrm>
            <a:off x="248145" y="1073887"/>
            <a:ext cx="7142922" cy="1305747"/>
          </a:xfrm>
          <a:prstGeom prst="rect">
            <a:avLst/>
          </a:prstGeom>
          <a:noFill/>
        </p:spPr>
        <p:txBody>
          <a:bodyPr wrap="square" lIns="182828" tIns="146262" rIns="182828" bIns="146262" rtlCol="0">
            <a:noAutofit/>
          </a:bodyPr>
          <a:lstStyle/>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Securely connect to Virtual Network from anywhere</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Uses VPN client in Windows OS</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Traverses firewalls</a:t>
            </a:r>
            <a:r>
              <a:rPr lang="en-US" sz="2000" spc="-50" dirty="0">
                <a:gradFill>
                  <a:gsLst>
                    <a:gs pos="0">
                      <a:srgbClr val="505050"/>
                    </a:gs>
                    <a:gs pos="100000">
                      <a:srgbClr val="505050"/>
                    </a:gs>
                  </a:gsLst>
                  <a:lin ang="0" scaled="0"/>
                </a:gradFill>
              </a:rPr>
              <a:t> and proxies</a:t>
            </a:r>
            <a:endParaRPr lang="en-US" sz="2000" spc="-50" dirty="0">
              <a:gradFill>
                <a:gsLst>
                  <a:gs pos="0">
                    <a:srgbClr val="505050"/>
                  </a:gs>
                  <a:gs pos="100000">
                    <a:srgbClr val="505050"/>
                  </a:gs>
                </a:gsLst>
              </a:gradFill>
            </a:endParaRPr>
          </a:p>
        </p:txBody>
      </p:sp>
      <p:cxnSp>
        <p:nvCxnSpPr>
          <p:cNvPr id="38" name="Straight Connector 37"/>
          <p:cNvCxnSpPr>
            <a:stCxn id="43" idx="10"/>
            <a:endCxn id="26" idx="4"/>
          </p:cNvCxnSpPr>
          <p:nvPr/>
        </p:nvCxnSpPr>
        <p:spPr>
          <a:xfrm flipH="1" flipV="1">
            <a:off x="7845329" y="4194817"/>
            <a:ext cx="741666" cy="1520725"/>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7" idx="9"/>
            <a:endCxn id="26" idx="5"/>
          </p:cNvCxnSpPr>
          <p:nvPr/>
        </p:nvCxnSpPr>
        <p:spPr>
          <a:xfrm flipH="1" flipV="1">
            <a:off x="8147248" y="4069760"/>
            <a:ext cx="1707229" cy="1667809"/>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50" idx="22"/>
            <a:endCxn id="26" idx="3"/>
          </p:cNvCxnSpPr>
          <p:nvPr/>
        </p:nvCxnSpPr>
        <p:spPr>
          <a:xfrm flipV="1">
            <a:off x="5657890" y="4069759"/>
            <a:ext cx="1885521" cy="1816156"/>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8466029" y="5272140"/>
            <a:ext cx="936330" cy="1159704"/>
            <a:chOff x="10937718" y="2035607"/>
            <a:chExt cx="863086" cy="1068988"/>
          </a:xfrm>
          <a:solidFill>
            <a:schemeClr val="tx2"/>
          </a:solidFill>
        </p:grpSpPr>
        <p:sp>
          <p:nvSpPr>
            <p:cNvPr id="41" name="Oval 742"/>
            <p:cNvSpPr>
              <a:spLocks noChangeArrowheads="1"/>
            </p:cNvSpPr>
            <p:nvPr/>
          </p:nvSpPr>
          <p:spPr bwMode="auto">
            <a:xfrm>
              <a:off x="11480295" y="2035607"/>
              <a:ext cx="239439" cy="241323"/>
            </a:xfrm>
            <a:prstGeom prst="ellipse">
              <a:avLst/>
            </a:pr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2"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3"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cxnSp>
        <p:nvCxnSpPr>
          <p:cNvPr id="36" name="Straight Connector 35"/>
          <p:cNvCxnSpPr>
            <a:stCxn id="49" idx="22"/>
          </p:cNvCxnSpPr>
          <p:nvPr/>
        </p:nvCxnSpPr>
        <p:spPr>
          <a:xfrm flipV="1">
            <a:off x="5655117" y="3947212"/>
            <a:ext cx="1853075" cy="1142887"/>
          </a:xfrm>
          <a:prstGeom prst="line">
            <a:avLst/>
          </a:prstGeom>
          <a:ln w="317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9750006" y="5272140"/>
            <a:ext cx="936330" cy="1159704"/>
            <a:chOff x="10937718" y="2035607"/>
            <a:chExt cx="863086" cy="1068988"/>
          </a:xfrm>
          <a:solidFill>
            <a:schemeClr val="tx2"/>
          </a:solidFill>
        </p:grpSpPr>
        <p:sp>
          <p:nvSpPr>
            <p:cNvPr id="45" name="Oval 742"/>
            <p:cNvSpPr>
              <a:spLocks noChangeArrowheads="1"/>
            </p:cNvSpPr>
            <p:nvPr/>
          </p:nvSpPr>
          <p:spPr bwMode="auto">
            <a:xfrm>
              <a:off x="11480295" y="2035607"/>
              <a:ext cx="239439" cy="241323"/>
            </a:xfrm>
            <a:prstGeom prst="ellipse">
              <a:avLst/>
            </a:pr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6"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7"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48" name="TextBox 47"/>
          <p:cNvSpPr txBox="1"/>
          <p:nvPr/>
        </p:nvSpPr>
        <p:spPr>
          <a:xfrm>
            <a:off x="8844635" y="6343834"/>
            <a:ext cx="1668162" cy="521303"/>
          </a:xfrm>
          <a:prstGeom prst="rect">
            <a:avLst/>
          </a:prstGeom>
          <a:noFill/>
        </p:spPr>
        <p:txBody>
          <a:bodyPr wrap="none" lIns="0" tIns="146283" rIns="182854" bIns="146283" rtlCol="0">
            <a:spAutoFit/>
          </a:bodyPr>
          <a:lstStyle/>
          <a:p>
            <a:pPr algn="ctr" defTabSz="932324">
              <a:lnSpc>
                <a:spcPct val="90000"/>
              </a:lnSpc>
            </a:pPr>
            <a:r>
              <a:rPr lang="en-US" sz="1599" dirty="0">
                <a:gradFill>
                  <a:gsLst>
                    <a:gs pos="2917">
                      <a:srgbClr val="505050"/>
                    </a:gs>
                    <a:gs pos="100000">
                      <a:srgbClr val="505050"/>
                    </a:gs>
                  </a:gsLst>
                  <a:lin ang="5400000" scaled="0"/>
                </a:gradFill>
              </a:rPr>
              <a:t>Remote workers</a:t>
            </a:r>
          </a:p>
        </p:txBody>
      </p:sp>
      <p:sp>
        <p:nvSpPr>
          <p:cNvPr id="81" name="TextBox 80"/>
          <p:cNvSpPr txBox="1"/>
          <p:nvPr/>
        </p:nvSpPr>
        <p:spPr>
          <a:xfrm>
            <a:off x="6029130" y="3266562"/>
            <a:ext cx="1349165" cy="461600"/>
          </a:xfrm>
          <a:prstGeom prst="rect">
            <a:avLst/>
          </a:prstGeom>
          <a:noFill/>
        </p:spPr>
        <p:txBody>
          <a:bodyPr wrap="square" lIns="0" tIns="146283" rIns="182854" bIns="146283" rtlCol="0">
            <a:spAutoFit/>
          </a:bodyPr>
          <a:lstStyle/>
          <a:p>
            <a:pPr algn="ctr" defTabSz="932324">
              <a:lnSpc>
                <a:spcPct val="90000"/>
              </a:lnSpc>
            </a:pPr>
            <a:r>
              <a:rPr lang="en-US" sz="1199" dirty="0">
                <a:gradFill>
                  <a:gsLst>
                    <a:gs pos="2917">
                      <a:srgbClr val="505050"/>
                    </a:gs>
                    <a:gs pos="100000">
                      <a:srgbClr val="505050"/>
                    </a:gs>
                  </a:gsLst>
                  <a:lin ang="5400000" scaled="0"/>
                </a:gradFill>
              </a:rPr>
              <a:t>Site-to-Site VPN</a:t>
            </a:r>
          </a:p>
        </p:txBody>
      </p:sp>
      <p:sp>
        <p:nvSpPr>
          <p:cNvPr id="82" name="TextBox 81"/>
          <p:cNvSpPr txBox="1"/>
          <p:nvPr/>
        </p:nvSpPr>
        <p:spPr>
          <a:xfrm>
            <a:off x="6836509" y="4870661"/>
            <a:ext cx="1496450" cy="461600"/>
          </a:xfrm>
          <a:prstGeom prst="rect">
            <a:avLst/>
          </a:prstGeom>
          <a:noFill/>
        </p:spPr>
        <p:txBody>
          <a:bodyPr wrap="square" lIns="0" tIns="146283" rIns="182854" bIns="146283" rtlCol="0">
            <a:spAutoFit/>
          </a:bodyPr>
          <a:lstStyle/>
          <a:p>
            <a:pPr algn="ctr" defTabSz="932324">
              <a:lnSpc>
                <a:spcPct val="90000"/>
              </a:lnSpc>
            </a:pPr>
            <a:r>
              <a:rPr lang="en-US" sz="1199" dirty="0">
                <a:gradFill>
                  <a:gsLst>
                    <a:gs pos="2917">
                      <a:srgbClr val="505050"/>
                    </a:gs>
                    <a:gs pos="100000">
                      <a:srgbClr val="505050"/>
                    </a:gs>
                  </a:gsLst>
                  <a:lin ang="5400000" scaled="0"/>
                </a:gradFill>
              </a:rPr>
              <a:t>Point-to-Site VPN</a:t>
            </a:r>
            <a:endParaRPr lang="en-US" sz="1199" i="1" dirty="0">
              <a:solidFill>
                <a:srgbClr val="FF0000"/>
              </a:solidFill>
            </a:endParaRPr>
          </a:p>
        </p:txBody>
      </p:sp>
      <p:cxnSp>
        <p:nvCxnSpPr>
          <p:cNvPr id="14" name="Straight Arrow Connector 13"/>
          <p:cNvCxnSpPr/>
          <p:nvPr/>
        </p:nvCxnSpPr>
        <p:spPr>
          <a:xfrm flipV="1">
            <a:off x="5681142" y="3767840"/>
            <a:ext cx="1757756" cy="11782"/>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bwMode="auto">
          <a:xfrm>
            <a:off x="1160573" y="2935034"/>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3" name="Rounded Rectangle 62"/>
          <p:cNvSpPr/>
          <p:nvPr/>
        </p:nvSpPr>
        <p:spPr bwMode="auto">
          <a:xfrm>
            <a:off x="2239610" y="2931212"/>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4" name="Rounded Rectangle 63"/>
          <p:cNvSpPr/>
          <p:nvPr/>
        </p:nvSpPr>
        <p:spPr bwMode="auto">
          <a:xfrm>
            <a:off x="3307410" y="2931211"/>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5" name="Rectangle 64"/>
          <p:cNvSpPr/>
          <p:nvPr/>
        </p:nvSpPr>
        <p:spPr bwMode="auto">
          <a:xfrm>
            <a:off x="7990852" y="1937131"/>
            <a:ext cx="2585442" cy="691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spc="-50" dirty="0" smtClean="0">
                <a:gradFill>
                  <a:gsLst>
                    <a:gs pos="69027">
                      <a:srgbClr val="FFFFFF"/>
                    </a:gs>
                    <a:gs pos="56000">
                      <a:srgbClr val="FFFFFF"/>
                    </a:gs>
                  </a:gsLst>
                  <a:lin ang="5400000" scaled="0"/>
                </a:gradFill>
                <a:latin typeface="Segoe UI"/>
              </a:rPr>
              <a:t>Microsoft</a:t>
            </a:r>
            <a:r>
              <a:rPr lang="en-US" sz="1399" spc="-50" dirty="0">
                <a:gradFill>
                  <a:gsLst>
                    <a:gs pos="69027">
                      <a:srgbClr val="FFFFFF"/>
                    </a:gs>
                    <a:gs pos="56000">
                      <a:srgbClr val="FFFFFF"/>
                    </a:gs>
                  </a:gsLst>
                  <a:lin ang="5400000" scaled="0"/>
                </a:gradFill>
                <a:latin typeface="Segoe UI"/>
              </a:rPr>
              <a:t/>
            </a:r>
            <a:br>
              <a:rPr lang="en-US" sz="1399" spc="-50" dirty="0">
                <a:gradFill>
                  <a:gsLst>
                    <a:gs pos="69027">
                      <a:srgbClr val="FFFFFF"/>
                    </a:gs>
                    <a:gs pos="56000">
                      <a:srgbClr val="FFFFFF"/>
                    </a:gs>
                  </a:gsLst>
                  <a:lin ang="5400000" scaled="0"/>
                </a:gradFill>
                <a:latin typeface="Segoe UI"/>
              </a:rPr>
            </a:br>
            <a:r>
              <a:rPr lang="en-US" sz="1399" spc="-50" dirty="0">
                <a:gradFill>
                  <a:gsLst>
                    <a:gs pos="69027">
                      <a:srgbClr val="FFFFFF"/>
                    </a:gs>
                    <a:gs pos="56000">
                      <a:srgbClr val="FFFFFF"/>
                    </a:gs>
                  </a:gsLst>
                  <a:lin ang="5400000" scaled="0"/>
                </a:gradFill>
                <a:latin typeface="Segoe UI"/>
              </a:rPr>
              <a:t>Azure datacenter</a:t>
            </a:r>
          </a:p>
        </p:txBody>
      </p:sp>
      <p:sp>
        <p:nvSpPr>
          <p:cNvPr id="55" name="Title 1"/>
          <p:cNvSpPr txBox="1">
            <a:spLocks/>
          </p:cNvSpPr>
          <p:nvPr/>
        </p:nvSpPr>
        <p:spPr>
          <a:xfrm>
            <a:off x="412795" y="276953"/>
            <a:ext cx="11088429" cy="1097146"/>
          </a:xfrm>
          <a:prstGeom prst="rect">
            <a:avLst/>
          </a:prstGeom>
        </p:spPr>
        <p:txBody>
          <a:bodyPr vert="horz" wrap="square" lIns="146118" tIns="91325" rIns="146118" bIns="91325" rtlCol="0" anchor="t">
            <a:noAutofit/>
          </a:bodyPr>
          <a:lstStyle>
            <a:lvl1pPr algn="l" defTabSz="913336" rtl="0" eaLnBrk="1" latinLnBrk="0" hangingPunct="1">
              <a:lnSpc>
                <a:spcPct val="90000"/>
              </a:lnSpc>
              <a:spcBef>
                <a:spcPct val="0"/>
              </a:spcBef>
              <a:buNone/>
              <a:defRPr lang="en-US" sz="5098" b="0" kern="1200" cap="none" spc="-100" baseline="0">
                <a:ln w="3175">
                  <a:noFill/>
                </a:ln>
                <a:solidFill>
                  <a:schemeClr val="tx2"/>
                </a:solidFill>
                <a:effectLst/>
                <a:latin typeface="+mj-lt"/>
                <a:ea typeface="+mn-ea"/>
                <a:cs typeface="Segoe UI" pitchFamily="34" charset="0"/>
              </a:defRPr>
            </a:lvl1pPr>
          </a:lstStyle>
          <a:p>
            <a:r>
              <a:rPr lang="en-US" sz="4896" dirty="0" smtClean="0"/>
              <a:t>Extend your infrastructure</a:t>
            </a:r>
            <a:endParaRPr lang="en-US" sz="4896" dirty="0"/>
          </a:p>
        </p:txBody>
      </p:sp>
    </p:spTree>
    <p:extLst>
      <p:ext uri="{BB962C8B-B14F-4D97-AF65-F5344CB8AC3E}">
        <p14:creationId xmlns:p14="http://schemas.microsoft.com/office/powerpoint/2010/main" val="2380090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par>
                                <p:cTn id="12" presetID="10"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down)">
                                      <p:cBhvr>
                                        <p:cTn id="21" dur="500"/>
                                        <p:tgtEl>
                                          <p:spTgt spid="37"/>
                                        </p:tgtEl>
                                      </p:cBhvr>
                                    </p:animEffect>
                                  </p:childTnLst>
                                </p:cTn>
                              </p:par>
                              <p:par>
                                <p:cTn id="22" presetID="22" presetClass="entr" presetSubtype="4"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par>
                                <p:cTn id="25" presetID="22" presetClass="entr" presetSubtype="4"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par>
                                <p:cTn id="28" presetID="22" presetClass="entr" presetSubtype="4"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down)">
                                      <p:cBhvr>
                                        <p:cTn id="30" dur="500"/>
                                        <p:tgtEl>
                                          <p:spTgt spid="39"/>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8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8030759" y="2688707"/>
            <a:ext cx="4260952" cy="2347871"/>
          </a:xfrm>
          <a:prstGeom prst="rect">
            <a:avLst/>
          </a:prstGeom>
        </p:spPr>
      </p:pic>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Extend your infrastructure</a:t>
            </a:r>
            <a:endParaRPr lang="en-US" dirty="0">
              <a:gradFill>
                <a:gsLst>
                  <a:gs pos="0">
                    <a:schemeClr val="tx2"/>
                  </a:gs>
                  <a:gs pos="100000">
                    <a:schemeClr val="tx2"/>
                  </a:gs>
                </a:gsLst>
                <a:lin ang="5400000" scaled="0"/>
              </a:gradFill>
            </a:endParaRPr>
          </a:p>
        </p:txBody>
      </p:sp>
      <p:grpSp>
        <p:nvGrpSpPr>
          <p:cNvPr id="25" name="Group 24"/>
          <p:cNvGrpSpPr/>
          <p:nvPr/>
        </p:nvGrpSpPr>
        <p:grpSpPr>
          <a:xfrm>
            <a:off x="8111303" y="4118339"/>
            <a:ext cx="853953" cy="853955"/>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28" name="Rectangle 27"/>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p>
          </p:txBody>
        </p:sp>
      </p:grpSp>
      <p:sp>
        <p:nvSpPr>
          <p:cNvPr id="35" name="TextBox 34"/>
          <p:cNvSpPr txBox="1"/>
          <p:nvPr/>
        </p:nvSpPr>
        <p:spPr>
          <a:xfrm>
            <a:off x="252129" y="1550854"/>
            <a:ext cx="6114049" cy="1305747"/>
          </a:xfrm>
          <a:prstGeom prst="rect">
            <a:avLst/>
          </a:prstGeom>
          <a:noFill/>
        </p:spPr>
        <p:txBody>
          <a:bodyPr wrap="square" lIns="182828" tIns="146262" rIns="182828" bIns="146262" rtlCol="0">
            <a:noAutofit/>
          </a:bodyPr>
          <a:lstStyle/>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Private, secure, fast connectivity </a:t>
            </a:r>
            <a:r>
              <a:rPr lang="en-US" sz="2000" spc="-50" dirty="0" smtClean="0">
                <a:solidFill>
                  <a:srgbClr val="7FBA00"/>
                </a:solidFill>
              </a:rPr>
              <a:t>(</a:t>
            </a:r>
            <a:r>
              <a:rPr lang="en-US" sz="2000" i="1" spc="-50" dirty="0">
                <a:solidFill>
                  <a:srgbClr val="7FBA00"/>
                </a:solidFill>
              </a:rPr>
              <a:t>Coming soon</a:t>
            </a:r>
            <a:r>
              <a:rPr lang="en-US" sz="2000" spc="-50" dirty="0">
                <a:solidFill>
                  <a:srgbClr val="7FBA00"/>
                </a:solidFill>
              </a:rPr>
              <a:t>)</a:t>
            </a:r>
          </a:p>
          <a:p>
            <a:pPr defTabSz="932324">
              <a:lnSpc>
                <a:spcPct val="90000"/>
              </a:lnSpc>
              <a:spcBef>
                <a:spcPct val="20000"/>
              </a:spcBef>
              <a:spcAft>
                <a:spcPts val="600"/>
              </a:spcAft>
              <a:buSzPct val="80000"/>
            </a:pPr>
            <a:r>
              <a:rPr lang="en-US" sz="2000" spc="-50" dirty="0" smtClean="0">
                <a:gradFill>
                  <a:gsLst>
                    <a:gs pos="0">
                      <a:srgbClr val="505050"/>
                    </a:gs>
                    <a:gs pos="100000">
                      <a:srgbClr val="505050"/>
                    </a:gs>
                  </a:gsLst>
                </a:gradFill>
              </a:rPr>
              <a:t>Microsoft Azure </a:t>
            </a:r>
            <a:r>
              <a:rPr lang="en-US" sz="2000" spc="-50" dirty="0">
                <a:gradFill>
                  <a:gsLst>
                    <a:gs pos="0">
                      <a:srgbClr val="505050"/>
                    </a:gs>
                    <a:gs pos="100000">
                      <a:srgbClr val="505050"/>
                    </a:gs>
                  </a:gsLst>
                </a:gradFill>
              </a:rPr>
              <a:t>as a node on customers MPLS VPN</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Directly connect to Windows Azure at peering exchange location</a:t>
            </a:r>
          </a:p>
        </p:txBody>
      </p:sp>
      <p:grpSp>
        <p:nvGrpSpPr>
          <p:cNvPr id="61" name="Group 60"/>
          <p:cNvGrpSpPr/>
          <p:nvPr/>
        </p:nvGrpSpPr>
        <p:grpSpPr>
          <a:xfrm>
            <a:off x="216875" y="3263627"/>
            <a:ext cx="5642760" cy="2515028"/>
            <a:chOff x="274639" y="4179009"/>
            <a:chExt cx="5643561" cy="2515385"/>
          </a:xfrm>
        </p:grpSpPr>
        <p:sp>
          <p:nvSpPr>
            <p:cNvPr id="62"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nvGrpSpPr>
            <p:cNvPr id="63" name="Group 62"/>
            <p:cNvGrpSpPr/>
            <p:nvPr/>
          </p:nvGrpSpPr>
          <p:grpSpPr>
            <a:xfrm>
              <a:off x="903852" y="4469639"/>
              <a:ext cx="3626069" cy="2017932"/>
              <a:chOff x="903852" y="4469639"/>
              <a:chExt cx="3626069" cy="2017932"/>
            </a:xfrm>
          </p:grpSpPr>
          <p:sp>
            <p:nvSpPr>
              <p:cNvPr id="64" name="Rounded Rectangle 63"/>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65" name="Group 64"/>
              <p:cNvGrpSpPr/>
              <p:nvPr/>
            </p:nvGrpSpPr>
            <p:grpSpPr>
              <a:xfrm>
                <a:off x="1194847" y="4694779"/>
                <a:ext cx="3087733" cy="1573112"/>
                <a:chOff x="1247099" y="4680514"/>
                <a:chExt cx="3087733" cy="1573112"/>
              </a:xfrm>
            </p:grpSpPr>
            <p:sp>
              <p:nvSpPr>
                <p:cNvPr id="66"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7" name="Freeform 66"/>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8" name="Freeform 67"/>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9"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2" name="Freeform 101"/>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3" name="Freeform 102"/>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4"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5" name="Freeform 104"/>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6" name="Freeform 105"/>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sp>
        <p:nvSpPr>
          <p:cNvPr id="107" name="TextBox 106"/>
          <p:cNvSpPr txBox="1"/>
          <p:nvPr/>
        </p:nvSpPr>
        <p:spPr>
          <a:xfrm rot="16200000">
            <a:off x="-627893" y="4162948"/>
            <a:ext cx="2292330" cy="572383"/>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324"/>
            <a:r>
              <a:rPr lang="en-US" sz="2000" b="0" dirty="0">
                <a:gradFill>
                  <a:gsLst>
                    <a:gs pos="69027">
                      <a:srgbClr val="FFFFFF"/>
                    </a:gs>
                    <a:gs pos="56000">
                      <a:srgbClr val="FFFFFF"/>
                    </a:gs>
                  </a:gsLst>
                  <a:lin ang="5400000" scaled="0"/>
                </a:gradFill>
                <a:latin typeface="Segoe UI"/>
              </a:rPr>
              <a:t>Customer datacenter</a:t>
            </a:r>
          </a:p>
        </p:txBody>
      </p:sp>
      <p:grpSp>
        <p:nvGrpSpPr>
          <p:cNvPr id="108" name="Group 107"/>
          <p:cNvGrpSpPr/>
          <p:nvPr/>
        </p:nvGrpSpPr>
        <p:grpSpPr>
          <a:xfrm>
            <a:off x="4748036" y="4101539"/>
            <a:ext cx="853953" cy="853955"/>
            <a:chOff x="8383457" y="4980611"/>
            <a:chExt cx="1037196" cy="1037198"/>
          </a:xfrm>
        </p:grpSpPr>
        <p:sp>
          <p:nvSpPr>
            <p:cNvPr id="109" name="Oval 108"/>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10"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11" name="Rectangle 110"/>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endParaRPr lang="en-US" sz="1049" dirty="0">
                <a:gradFill>
                  <a:gsLst>
                    <a:gs pos="12389">
                      <a:srgbClr val="7FBA00"/>
                    </a:gs>
                    <a:gs pos="27000">
                      <a:srgbClr val="7FBA00"/>
                    </a:gs>
                  </a:gsLst>
                  <a:lin ang="5400000" scaled="1"/>
                </a:gradFill>
              </a:endParaRPr>
            </a:p>
          </p:txBody>
        </p:sp>
      </p:grpSp>
      <p:cxnSp>
        <p:nvCxnSpPr>
          <p:cNvPr id="16" name="Elbow Connector 15"/>
          <p:cNvCxnSpPr>
            <a:stCxn id="109" idx="0"/>
            <a:endCxn id="26" idx="0"/>
          </p:cNvCxnSpPr>
          <p:nvPr/>
        </p:nvCxnSpPr>
        <p:spPr>
          <a:xfrm rot="16200000" flipH="1">
            <a:off x="6848246" y="2428305"/>
            <a:ext cx="16801" cy="3363267"/>
          </a:xfrm>
          <a:prstGeom prst="bentConnector3">
            <a:avLst>
              <a:gd name="adj1" fmla="val -5965143"/>
            </a:avLst>
          </a:prstGeom>
          <a:ln w="28575">
            <a:prstDash val="sysDash"/>
            <a:headEnd type="none"/>
            <a:tailEnd type="none"/>
          </a:ln>
        </p:spPr>
        <p:style>
          <a:lnRef idx="1">
            <a:schemeClr val="accent2"/>
          </a:lnRef>
          <a:fillRef idx="0">
            <a:schemeClr val="accent2"/>
          </a:fillRef>
          <a:effectRef idx="0">
            <a:schemeClr val="accent2"/>
          </a:effectRef>
          <a:fontRef idx="minor">
            <a:schemeClr val="tx1"/>
          </a:fontRef>
        </p:style>
      </p:cxnSp>
      <p:sp>
        <p:nvSpPr>
          <p:cNvPr id="112" name="Cloud 111"/>
          <p:cNvSpPr/>
          <p:nvPr/>
        </p:nvSpPr>
        <p:spPr bwMode="auto">
          <a:xfrm>
            <a:off x="6175647" y="2737945"/>
            <a:ext cx="1693676" cy="1060239"/>
          </a:xfrm>
          <a:prstGeom prst="cloud">
            <a:avLst/>
          </a:prstGeom>
          <a:solidFill>
            <a:schemeClr val="accent4">
              <a:lumMod val="10000"/>
              <a:lumOff val="9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r>
              <a:rPr lang="en-US" sz="1199" b="1" dirty="0">
                <a:solidFill>
                  <a:srgbClr val="969696">
                    <a:lumMod val="10000"/>
                  </a:srgbClr>
                </a:solidFill>
                <a:ea typeface="Segoe UI" pitchFamily="34" charset="0"/>
                <a:cs typeface="Segoe UI" pitchFamily="34" charset="0"/>
              </a:rPr>
              <a:t>Public Internet</a:t>
            </a:r>
          </a:p>
        </p:txBody>
      </p:sp>
      <p:sp>
        <p:nvSpPr>
          <p:cNvPr id="38" name="Rounded Rectangle 37"/>
          <p:cNvSpPr/>
          <p:nvPr/>
        </p:nvSpPr>
        <p:spPr bwMode="auto">
          <a:xfrm>
            <a:off x="1108030" y="3715895"/>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39" name="Rounded Rectangle 38"/>
          <p:cNvSpPr/>
          <p:nvPr/>
        </p:nvSpPr>
        <p:spPr bwMode="auto">
          <a:xfrm>
            <a:off x="2187068" y="3712073"/>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0" name="Rounded Rectangle 39"/>
          <p:cNvSpPr/>
          <p:nvPr/>
        </p:nvSpPr>
        <p:spPr bwMode="auto">
          <a:xfrm>
            <a:off x="3254867" y="3712072"/>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1" name="Rectangle 40"/>
          <p:cNvSpPr/>
          <p:nvPr/>
        </p:nvSpPr>
        <p:spPr bwMode="auto">
          <a:xfrm>
            <a:off x="8684436" y="2712474"/>
            <a:ext cx="2585442" cy="691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spc="-50" dirty="0" smtClean="0">
                <a:gradFill>
                  <a:gsLst>
                    <a:gs pos="69027">
                      <a:srgbClr val="FFFFFF"/>
                    </a:gs>
                    <a:gs pos="56000">
                      <a:srgbClr val="FFFFFF"/>
                    </a:gs>
                  </a:gsLst>
                  <a:lin ang="5400000" scaled="0"/>
                </a:gradFill>
                <a:latin typeface="Segoe UI"/>
              </a:rPr>
              <a:t>Microsoft</a:t>
            </a:r>
            <a:r>
              <a:rPr lang="en-US" sz="1399" spc="-50" dirty="0">
                <a:gradFill>
                  <a:gsLst>
                    <a:gs pos="69027">
                      <a:srgbClr val="FFFFFF"/>
                    </a:gs>
                    <a:gs pos="56000">
                      <a:srgbClr val="FFFFFF"/>
                    </a:gs>
                  </a:gsLst>
                  <a:lin ang="5400000" scaled="0"/>
                </a:gradFill>
                <a:latin typeface="Segoe UI"/>
              </a:rPr>
              <a:t/>
            </a:r>
            <a:br>
              <a:rPr lang="en-US" sz="1399" spc="-50" dirty="0">
                <a:gradFill>
                  <a:gsLst>
                    <a:gs pos="69027">
                      <a:srgbClr val="FFFFFF"/>
                    </a:gs>
                    <a:gs pos="56000">
                      <a:srgbClr val="FFFFFF"/>
                    </a:gs>
                  </a:gsLst>
                  <a:lin ang="5400000" scaled="0"/>
                </a:gradFill>
                <a:latin typeface="Segoe UI"/>
              </a:rPr>
            </a:br>
            <a:r>
              <a:rPr lang="en-US" sz="1399" spc="-50" dirty="0">
                <a:gradFill>
                  <a:gsLst>
                    <a:gs pos="69027">
                      <a:srgbClr val="FFFFFF"/>
                    </a:gs>
                    <a:gs pos="56000">
                      <a:srgbClr val="FFFFFF"/>
                    </a:gs>
                  </a:gsLst>
                  <a:lin ang="5400000" scaled="0"/>
                </a:gradFill>
                <a:latin typeface="Segoe UI"/>
              </a:rPr>
              <a:t>Azure datacenter</a:t>
            </a:r>
          </a:p>
        </p:txBody>
      </p:sp>
      <p:grpSp>
        <p:nvGrpSpPr>
          <p:cNvPr id="3" name="Group 2"/>
          <p:cNvGrpSpPr/>
          <p:nvPr/>
        </p:nvGrpSpPr>
        <p:grpSpPr>
          <a:xfrm>
            <a:off x="5175013" y="4059734"/>
            <a:ext cx="3363267" cy="3064258"/>
            <a:chOff x="5073139" y="3925826"/>
            <a:chExt cx="3297620" cy="3004447"/>
          </a:xfrm>
        </p:grpSpPr>
        <p:grpSp>
          <p:nvGrpSpPr>
            <p:cNvPr id="20" name="Group 19"/>
            <p:cNvGrpSpPr/>
            <p:nvPr/>
          </p:nvGrpSpPr>
          <p:grpSpPr>
            <a:xfrm>
              <a:off x="5073139" y="3925826"/>
              <a:ext cx="3297620" cy="2641260"/>
              <a:chOff x="5174866" y="4004049"/>
              <a:chExt cx="3363744" cy="2694222"/>
            </a:xfrm>
          </p:grpSpPr>
          <p:pic>
            <p:nvPicPr>
              <p:cNvPr id="115" name="Picture 1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36350" y="5506736"/>
                <a:ext cx="596267" cy="890873"/>
              </a:xfrm>
              <a:prstGeom prst="rect">
                <a:avLst/>
              </a:prstGeom>
            </p:spPr>
          </p:pic>
          <p:cxnSp>
            <p:nvCxnSpPr>
              <p:cNvPr id="116" name="Straight Connector 115"/>
              <p:cNvCxnSpPr>
                <a:stCxn id="109" idx="6"/>
                <a:endCxn id="26" idx="2"/>
              </p:cNvCxnSpPr>
              <p:nvPr/>
            </p:nvCxnSpPr>
            <p:spPr>
              <a:xfrm>
                <a:off x="5601903" y="4484051"/>
                <a:ext cx="2509670" cy="16802"/>
              </a:xfrm>
              <a:prstGeom prst="line">
                <a:avLst/>
              </a:prstGeom>
              <a:ln w="76200">
                <a:headEnd type="none"/>
                <a:tailEnd type="none"/>
              </a:ln>
            </p:spPr>
            <p:style>
              <a:lnRef idx="1">
                <a:schemeClr val="accent2"/>
              </a:lnRef>
              <a:fillRef idx="0">
                <a:schemeClr val="accent2"/>
              </a:fillRef>
              <a:effectRef idx="0">
                <a:schemeClr val="accent2"/>
              </a:effectRef>
              <a:fontRef idx="minor">
                <a:schemeClr val="tx1"/>
              </a:fontRef>
            </p:style>
          </p:cxnSp>
          <p:sp>
            <p:nvSpPr>
              <p:cNvPr id="113" name="Cloud 112"/>
              <p:cNvSpPr/>
              <p:nvPr/>
            </p:nvSpPr>
            <p:spPr bwMode="auto">
              <a:xfrm>
                <a:off x="6152195" y="4004049"/>
                <a:ext cx="1689489" cy="1036875"/>
              </a:xfrm>
              <a:prstGeom prst="cloud">
                <a:avLst/>
              </a:prstGeom>
              <a:solidFill>
                <a:srgbClr val="68217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r>
                  <a:rPr lang="en-US" sz="1199"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Customer WAN</a:t>
                </a:r>
              </a:p>
            </p:txBody>
          </p:sp>
          <p:cxnSp>
            <p:nvCxnSpPr>
              <p:cNvPr id="11" name="Elbow Connector 10"/>
              <p:cNvCxnSpPr>
                <a:stCxn id="109" idx="4"/>
                <a:endCxn id="115" idx="1"/>
              </p:cNvCxnSpPr>
              <p:nvPr/>
            </p:nvCxnSpPr>
            <p:spPr>
              <a:xfrm rot="16200000" flipH="1">
                <a:off x="5435066" y="4650887"/>
                <a:ext cx="1041084" cy="1561484"/>
              </a:xfrm>
              <a:prstGeom prst="bentConnector2">
                <a:avLst/>
              </a:prstGeom>
              <a:ln w="76200">
                <a:headEnd type="none"/>
                <a:tailEnd type="none"/>
              </a:ln>
            </p:spPr>
            <p:style>
              <a:lnRef idx="1">
                <a:schemeClr val="accent2"/>
              </a:lnRef>
              <a:fillRef idx="0">
                <a:schemeClr val="accent2"/>
              </a:fillRef>
              <a:effectRef idx="0">
                <a:schemeClr val="accent2"/>
              </a:effectRef>
              <a:fontRef idx="minor">
                <a:schemeClr val="tx1"/>
              </a:fontRef>
            </p:style>
          </p:cxnSp>
          <p:cxnSp>
            <p:nvCxnSpPr>
              <p:cNvPr id="13" name="Elbow Connector 12"/>
              <p:cNvCxnSpPr>
                <a:stCxn id="115" idx="3"/>
                <a:endCxn id="26" idx="4"/>
              </p:cNvCxnSpPr>
              <p:nvPr/>
            </p:nvCxnSpPr>
            <p:spPr>
              <a:xfrm flipV="1">
                <a:off x="7332617" y="4927891"/>
                <a:ext cx="1205993" cy="1024282"/>
              </a:xfrm>
              <a:prstGeom prst="bentConnector2">
                <a:avLst/>
              </a:prstGeom>
              <a:ln w="76200">
                <a:headEnd type="none"/>
                <a:tailEnd type="non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5955607" y="6379940"/>
                <a:ext cx="2192863" cy="318331"/>
              </a:xfrm>
              <a:prstGeom prst="rect">
                <a:avLst/>
              </a:prstGeom>
            </p:spPr>
            <p:txBody>
              <a:bodyPr wrap="none">
                <a:spAutoFit/>
              </a:bodyPr>
              <a:lstStyle/>
              <a:p>
                <a:r>
                  <a:rPr lang="en-US" sz="1428" spc="-50" dirty="0">
                    <a:gradFill>
                      <a:gsLst>
                        <a:gs pos="0">
                          <a:srgbClr val="505050"/>
                        </a:gs>
                        <a:gs pos="100000">
                          <a:srgbClr val="505050"/>
                        </a:gs>
                      </a:gsLst>
                    </a:gradFill>
                  </a:rPr>
                  <a:t>Peering exchange location</a:t>
                </a:r>
                <a:endParaRPr lang="en-US" sz="1428" dirty="0">
                  <a:solidFill>
                    <a:srgbClr val="505050"/>
                  </a:solidFill>
                </a:endParaRPr>
              </a:p>
            </p:txBody>
          </p:sp>
          <p:sp>
            <p:nvSpPr>
              <p:cNvPr id="42" name="Rectangle 41"/>
              <p:cNvSpPr/>
              <p:nvPr/>
            </p:nvSpPr>
            <p:spPr>
              <a:xfrm>
                <a:off x="6077156" y="4963541"/>
                <a:ext cx="1924045" cy="318331"/>
              </a:xfrm>
              <a:prstGeom prst="rect">
                <a:avLst/>
              </a:prstGeom>
            </p:spPr>
            <p:txBody>
              <a:bodyPr wrap="none">
                <a:spAutoFit/>
              </a:bodyPr>
              <a:lstStyle/>
              <a:p>
                <a:r>
                  <a:rPr lang="en-US" sz="1428" spc="-50" dirty="0">
                    <a:gradFill>
                      <a:gsLst>
                        <a:gs pos="0">
                          <a:srgbClr val="505050"/>
                        </a:gs>
                        <a:gs pos="100000">
                          <a:srgbClr val="505050"/>
                        </a:gs>
                      </a:gsLst>
                    </a:gradFill>
                  </a:rPr>
                  <a:t>Carrier-provided MPLS</a:t>
                </a:r>
                <a:endParaRPr lang="en-US" sz="1428" dirty="0">
                  <a:solidFill>
                    <a:srgbClr val="505050"/>
                  </a:solidFill>
                </a:endParaRPr>
              </a:p>
            </p:txBody>
          </p:sp>
        </p:grpSp>
        <p:sp>
          <p:nvSpPr>
            <p:cNvPr id="4" name="TextBox 3"/>
            <p:cNvSpPr txBox="1"/>
            <p:nvPr/>
          </p:nvSpPr>
          <p:spPr>
            <a:xfrm>
              <a:off x="6154421" y="6380571"/>
              <a:ext cx="1255793" cy="549702"/>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accent1"/>
                  </a:solidFill>
                </a:rPr>
                <a:t>(</a:t>
              </a:r>
              <a:r>
                <a:rPr lang="en-US" sz="1836" dirty="0" err="1">
                  <a:solidFill>
                    <a:schemeClr val="accent1"/>
                  </a:solidFill>
                </a:rPr>
                <a:t>Equinix</a:t>
              </a:r>
              <a:r>
                <a:rPr lang="en-US" sz="1836" dirty="0">
                  <a:solidFill>
                    <a:schemeClr val="accent1"/>
                  </a:solidFill>
                </a:rPr>
                <a:t>)</a:t>
              </a:r>
            </a:p>
          </p:txBody>
        </p:sp>
        <p:sp>
          <p:nvSpPr>
            <p:cNvPr id="44" name="TextBox 43"/>
            <p:cNvSpPr txBox="1"/>
            <p:nvPr/>
          </p:nvSpPr>
          <p:spPr>
            <a:xfrm>
              <a:off x="6241054" y="4956258"/>
              <a:ext cx="1081771" cy="549702"/>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accent1"/>
                  </a:solidFill>
                </a:rPr>
                <a:t>(AT&amp;T)</a:t>
              </a:r>
            </a:p>
          </p:txBody>
        </p:sp>
      </p:grpSp>
      <p:sp>
        <p:nvSpPr>
          <p:cNvPr id="45" name="TextBox 44"/>
          <p:cNvSpPr txBox="1"/>
          <p:nvPr/>
        </p:nvSpPr>
        <p:spPr>
          <a:xfrm>
            <a:off x="232080" y="985795"/>
            <a:ext cx="4966991"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smtClean="0">
                <a:gradFill>
                  <a:gsLst>
                    <a:gs pos="2917">
                      <a:schemeClr val="tx2"/>
                    </a:gs>
                    <a:gs pos="30000">
                      <a:schemeClr val="tx2"/>
                    </a:gs>
                  </a:gsLst>
                  <a:lin ang="5400000" scaled="0"/>
                </a:gradFill>
                <a:latin typeface="+mj-lt"/>
              </a:rPr>
              <a:t>Private network connectivity</a:t>
            </a:r>
            <a:endParaRPr lang="en-US" sz="3200"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3182443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53" y="264964"/>
            <a:ext cx="9143999" cy="960055"/>
          </a:xfrm>
        </p:spPr>
        <p:txBody>
          <a:bodyPr/>
          <a:lstStyle/>
          <a:p>
            <a:r>
              <a:rPr lang="en-US" sz="5600" dirty="0" smtClean="0">
                <a:solidFill>
                  <a:schemeClr val="tx2"/>
                </a:solidFill>
              </a:rPr>
              <a:t>Extend your infrastructure</a:t>
            </a:r>
            <a:endParaRPr lang="en-US" sz="5600" dirty="0">
              <a:solidFill>
                <a:schemeClr val="tx2"/>
              </a:solidFill>
            </a:endParaRPr>
          </a:p>
        </p:txBody>
      </p:sp>
      <p:sp>
        <p:nvSpPr>
          <p:cNvPr id="100" name="Rectangle 99"/>
          <p:cNvSpPr/>
          <p:nvPr/>
        </p:nvSpPr>
        <p:spPr bwMode="auto">
          <a:xfrm>
            <a:off x="111069" y="1261337"/>
            <a:ext cx="4729911" cy="5017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4" tIns="182718" rIns="91354" bIns="45679" numCol="1" rtlCol="0" anchor="t" anchorCtr="0" compatLnSpc="1">
            <a:prstTxWarp prst="textNoShape">
              <a:avLst/>
            </a:prstTxWarp>
          </a:bodyPr>
          <a:lstStyle/>
          <a:p>
            <a:pPr marL="236361" defTabSz="931803">
              <a:lnSpc>
                <a:spcPct val="90000"/>
              </a:lnSpc>
              <a:spcAft>
                <a:spcPts val="600"/>
              </a:spcAft>
            </a:pPr>
            <a:r>
              <a:rPr lang="en-US" dirty="0">
                <a:gradFill>
                  <a:gsLst>
                    <a:gs pos="0">
                      <a:srgbClr val="505050">
                        <a:lumMod val="50000"/>
                      </a:srgbClr>
                    </a:gs>
                    <a:gs pos="100000">
                      <a:srgbClr val="505050">
                        <a:lumMod val="50000"/>
                      </a:srgbClr>
                    </a:gs>
                  </a:gsLst>
                  <a:lin ang="5400000" scaled="1"/>
                </a:gradFill>
              </a:rPr>
              <a:t>Use scalable on-demand virtual machines in </a:t>
            </a:r>
            <a:r>
              <a:rPr lang="en-US" dirty="0" smtClean="0">
                <a:gradFill>
                  <a:gsLst>
                    <a:gs pos="0">
                      <a:srgbClr val="505050">
                        <a:lumMod val="50000"/>
                      </a:srgbClr>
                    </a:gs>
                    <a:gs pos="100000">
                      <a:srgbClr val="505050">
                        <a:lumMod val="50000"/>
                      </a:srgbClr>
                    </a:gs>
                  </a:gsLst>
                  <a:lin ang="5400000" scaled="1"/>
                </a:gradFill>
              </a:rPr>
              <a:t>Microsoft Azure for:</a:t>
            </a:r>
            <a:endParaRPr lang="en-US" spc="-50" dirty="0">
              <a:gradFill>
                <a:gsLst>
                  <a:gs pos="0">
                    <a:srgbClr val="505050"/>
                  </a:gs>
                  <a:gs pos="100000">
                    <a:srgbClr val="505050"/>
                  </a:gs>
                </a:gsLst>
                <a:lin ang="5400000" scaled="1"/>
              </a:gradFill>
            </a:endParaRP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Microsoft apps - SharePoint, SQL, </a:t>
            </a:r>
            <a:r>
              <a:rPr lang="en-US" spc="-50" dirty="0" err="1" smtClean="0">
                <a:gradFill>
                  <a:gsLst>
                    <a:gs pos="0">
                      <a:srgbClr val="505050"/>
                    </a:gs>
                    <a:gs pos="100000">
                      <a:srgbClr val="505050"/>
                    </a:gs>
                  </a:gsLst>
                  <a:lin ang="5400000" scaled="1"/>
                </a:gradFill>
              </a:rPr>
              <a:t>Biztalk</a:t>
            </a:r>
            <a:r>
              <a:rPr lang="en-US" spc="-50" dirty="0" smtClean="0">
                <a:gradFill>
                  <a:gsLst>
                    <a:gs pos="0">
                      <a:srgbClr val="505050"/>
                    </a:gs>
                    <a:gs pos="100000">
                      <a:srgbClr val="505050"/>
                    </a:gs>
                  </a:gsLst>
                  <a:lin ang="5400000" scaled="1"/>
                </a:gradFill>
              </a:rPr>
              <a:t>, Active Directory</a:t>
            </a:r>
            <a:endParaRPr lang="en-US" spc="-50" dirty="0">
              <a:gradFill>
                <a:gsLst>
                  <a:gs pos="0">
                    <a:srgbClr val="505050"/>
                  </a:gs>
                  <a:gs pos="100000">
                    <a:srgbClr val="505050"/>
                  </a:gs>
                </a:gsLst>
                <a:lin ang="5400000" scaled="1"/>
              </a:gradFill>
            </a:endParaRP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3</a:t>
            </a:r>
            <a:r>
              <a:rPr lang="en-US" spc="-50" baseline="30000" dirty="0" smtClean="0">
                <a:gradFill>
                  <a:gsLst>
                    <a:gs pos="0">
                      <a:srgbClr val="505050"/>
                    </a:gs>
                    <a:gs pos="100000">
                      <a:srgbClr val="505050"/>
                    </a:gs>
                  </a:gsLst>
                  <a:lin ang="5400000" scaled="1"/>
                </a:gradFill>
              </a:rPr>
              <a:t>rd</a:t>
            </a:r>
            <a:r>
              <a:rPr lang="en-US" spc="-50" dirty="0" smtClean="0">
                <a:gradFill>
                  <a:gsLst>
                    <a:gs pos="0">
                      <a:srgbClr val="505050"/>
                    </a:gs>
                    <a:gs pos="100000">
                      <a:srgbClr val="505050"/>
                    </a:gs>
                  </a:gsLst>
                  <a:lin ang="5400000" scaled="1"/>
                </a:gradFill>
              </a:rPr>
              <a:t> party apps – Oracle, Linux</a:t>
            </a: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Apps </a:t>
            </a:r>
            <a:r>
              <a:rPr lang="en-US" spc="-50" dirty="0">
                <a:gradFill>
                  <a:gsLst>
                    <a:gs pos="0">
                      <a:srgbClr val="505050"/>
                    </a:gs>
                    <a:gs pos="100000">
                      <a:srgbClr val="505050"/>
                    </a:gs>
                  </a:gsLst>
                  <a:lin ang="5400000" scaled="1"/>
                </a:gradFill>
              </a:rPr>
              <a:t>with public web front ends or </a:t>
            </a:r>
            <a:r>
              <a:rPr lang="en-US" spc="-50" dirty="0" smtClean="0">
                <a:gradFill>
                  <a:gsLst>
                    <a:gs pos="0">
                      <a:srgbClr val="505050"/>
                    </a:gs>
                    <a:gs pos="100000">
                      <a:srgbClr val="505050"/>
                    </a:gs>
                  </a:gsLst>
                  <a:lin ang="5400000" scaled="1"/>
                </a:gradFill>
              </a:rPr>
              <a:t>DMZ</a:t>
            </a:r>
            <a:endParaRPr lang="en-US" spc="-50" dirty="0">
              <a:gradFill>
                <a:gsLst>
                  <a:gs pos="0">
                    <a:srgbClr val="505050"/>
                  </a:gs>
                  <a:gs pos="100000">
                    <a:srgbClr val="505050"/>
                  </a:gs>
                </a:gsLst>
                <a:lin ang="5400000" scaled="1"/>
              </a:gradFill>
            </a:endParaRP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Apps </a:t>
            </a:r>
            <a:r>
              <a:rPr lang="en-US" spc="-50" dirty="0">
                <a:gradFill>
                  <a:gsLst>
                    <a:gs pos="0">
                      <a:srgbClr val="505050"/>
                    </a:gs>
                    <a:gs pos="100000">
                      <a:srgbClr val="505050"/>
                    </a:gs>
                  </a:gsLst>
                  <a:lin ang="5400000" scaled="1"/>
                </a:gradFill>
              </a:rPr>
              <a:t>with variable traffic, spiky </a:t>
            </a:r>
            <a:r>
              <a:rPr lang="en-US" spc="-50" dirty="0" smtClean="0">
                <a:gradFill>
                  <a:gsLst>
                    <a:gs pos="0">
                      <a:srgbClr val="505050"/>
                    </a:gs>
                    <a:gs pos="100000">
                      <a:srgbClr val="505050"/>
                    </a:gs>
                  </a:gsLst>
                  <a:lin ang="5400000" scaled="1"/>
                </a:gradFill>
              </a:rPr>
              <a:t>workloads</a:t>
            </a: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Development &amp; Test environments</a:t>
            </a:r>
            <a:endParaRPr lang="en-US" spc="-50" dirty="0">
              <a:gradFill>
                <a:gsLst>
                  <a:gs pos="0">
                    <a:srgbClr val="505050"/>
                  </a:gs>
                  <a:gs pos="100000">
                    <a:srgbClr val="505050"/>
                  </a:gs>
                </a:gsLst>
                <a:lin ang="5400000" scaled="1"/>
              </a:gradFill>
            </a:endParaRPr>
          </a:p>
          <a:p>
            <a:pPr marL="228385" defTabSz="931803">
              <a:spcAft>
                <a:spcPts val="2399"/>
              </a:spcAft>
            </a:pPr>
            <a:endParaRPr lang="en-US" dirty="0">
              <a:solidFill>
                <a:srgbClr val="969696">
                  <a:lumMod val="50000"/>
                </a:srgbClr>
              </a:solidFill>
              <a:latin typeface="Segoe UI Light"/>
              <a:cs typeface="Segoe UI" panose="020B0502040204020203" pitchFamily="34" charset="0"/>
            </a:endParaRPr>
          </a:p>
        </p:txBody>
      </p:sp>
      <p:sp>
        <p:nvSpPr>
          <p:cNvPr id="71" name="Clpoud Icon"/>
          <p:cNvSpPr>
            <a:spLocks noChangeAspect="1"/>
          </p:cNvSpPr>
          <p:nvPr/>
        </p:nvSpPr>
        <p:spPr bwMode="black">
          <a:xfrm>
            <a:off x="8813559" y="1620850"/>
            <a:ext cx="3390524" cy="20259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ln w="25400">
            <a:noFill/>
          </a:ln>
          <a:extLst/>
        </p:spPr>
        <p:txBody>
          <a:bodyPr vert="horz" wrap="square" lIns="91440" tIns="182880" rIns="457200" bIns="45720" numCol="1" anchor="t" anchorCtr="0" compatLnSpc="1">
            <a:prstTxWarp prst="textNoShape">
              <a:avLst/>
            </a:prstTxWarp>
          </a:bodyPr>
          <a:lstStyle/>
          <a:p>
            <a:pPr algn="ctr" defTabSz="931803" fontAlgn="base">
              <a:lnSpc>
                <a:spcPct val="90000"/>
              </a:lnSpc>
              <a:spcBef>
                <a:spcPct val="0"/>
              </a:spcBef>
              <a:spcAft>
                <a:spcPct val="0"/>
              </a:spcAft>
            </a:pPr>
            <a:endParaRPr lang="en-US" spc="-50" dirty="0">
              <a:gradFill>
                <a:gsLst>
                  <a:gs pos="2917">
                    <a:srgbClr val="EFEFEF"/>
                  </a:gs>
                  <a:gs pos="30000">
                    <a:srgbClr val="EFEFEF"/>
                  </a:gs>
                </a:gsLst>
                <a:lin ang="5400000" scaled="0"/>
              </a:gradFill>
              <a:latin typeface="Segoe UI Light"/>
            </a:endParaRPr>
          </a:p>
        </p:txBody>
      </p:sp>
      <p:sp>
        <p:nvSpPr>
          <p:cNvPr id="72" name="Freeform 24"/>
          <p:cNvSpPr>
            <a:spLocks noEditPoints="1"/>
          </p:cNvSpPr>
          <p:nvPr/>
        </p:nvSpPr>
        <p:spPr bwMode="black">
          <a:xfrm>
            <a:off x="10077135" y="2873982"/>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74" name="Freeform 24"/>
          <p:cNvSpPr>
            <a:spLocks noEditPoints="1"/>
          </p:cNvSpPr>
          <p:nvPr/>
        </p:nvSpPr>
        <p:spPr bwMode="black">
          <a:xfrm>
            <a:off x="9598050" y="2247999"/>
            <a:ext cx="1042482" cy="851411"/>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81" name="Freeform 24"/>
          <p:cNvSpPr>
            <a:spLocks noEditPoints="1"/>
          </p:cNvSpPr>
          <p:nvPr/>
        </p:nvSpPr>
        <p:spPr bwMode="black">
          <a:xfrm>
            <a:off x="9067508" y="2807837"/>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77" name="TextBox 76"/>
          <p:cNvSpPr txBox="1"/>
          <p:nvPr/>
        </p:nvSpPr>
        <p:spPr>
          <a:xfrm>
            <a:off x="9746846" y="2261623"/>
            <a:ext cx="884587" cy="583860"/>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Active Directory</a:t>
            </a:r>
          </a:p>
        </p:txBody>
      </p:sp>
      <p:sp>
        <p:nvSpPr>
          <p:cNvPr id="79" name="TextBox 78"/>
          <p:cNvSpPr txBox="1"/>
          <p:nvPr/>
        </p:nvSpPr>
        <p:spPr>
          <a:xfrm>
            <a:off x="9105863" y="2869495"/>
            <a:ext cx="1033384" cy="442604"/>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SharePoint</a:t>
            </a:r>
          </a:p>
        </p:txBody>
      </p:sp>
      <p:sp>
        <p:nvSpPr>
          <p:cNvPr id="80" name="TextBox 79"/>
          <p:cNvSpPr txBox="1"/>
          <p:nvPr/>
        </p:nvSpPr>
        <p:spPr>
          <a:xfrm>
            <a:off x="10234399" y="2871663"/>
            <a:ext cx="743641" cy="583860"/>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SQL </a:t>
            </a:r>
            <a:br>
              <a:rPr lang="en-US" sz="1000" spc="-50" dirty="0">
                <a:solidFill>
                  <a:srgbClr val="00188F"/>
                </a:solidFill>
                <a:ea typeface="Segoe UI" panose="020B0502040204020203" pitchFamily="34" charset="0"/>
                <a:cs typeface="Segoe UI" panose="020B0502040204020203" pitchFamily="34" charset="0"/>
              </a:rPr>
            </a:br>
            <a:r>
              <a:rPr lang="en-US" sz="1000" spc="-50" dirty="0">
                <a:solidFill>
                  <a:srgbClr val="00188F"/>
                </a:solidFill>
                <a:ea typeface="Segoe UI" panose="020B0502040204020203" pitchFamily="34" charset="0"/>
                <a:cs typeface="Segoe UI" panose="020B0502040204020203" pitchFamily="34" charset="0"/>
              </a:rPr>
              <a:t>Server</a:t>
            </a:r>
          </a:p>
        </p:txBody>
      </p:sp>
      <p:sp>
        <p:nvSpPr>
          <p:cNvPr id="101" name="TextBox 100"/>
          <p:cNvSpPr txBox="1"/>
          <p:nvPr/>
        </p:nvSpPr>
        <p:spPr>
          <a:xfrm>
            <a:off x="9779242" y="1655200"/>
            <a:ext cx="1189912" cy="683264"/>
          </a:xfrm>
          <a:prstGeom prst="rect">
            <a:avLst/>
          </a:prstGeom>
          <a:noFill/>
        </p:spPr>
        <p:txBody>
          <a:bodyPr wrap="square" lIns="182880" tIns="146304" rIns="182880" bIns="146304" rtlCol="0">
            <a:spAutoFit/>
          </a:bodyPr>
          <a:lstStyle/>
          <a:p>
            <a:pPr defTabSz="931803">
              <a:lnSpc>
                <a:spcPct val="90000"/>
              </a:lnSpc>
            </a:pPr>
            <a:r>
              <a:rPr lang="en-US" sz="1400" spc="-50" dirty="0" smtClean="0">
                <a:solidFill>
                  <a:schemeClr val="bg1"/>
                </a:solidFill>
              </a:rPr>
              <a:t>Microsoft</a:t>
            </a:r>
          </a:p>
          <a:p>
            <a:pPr defTabSz="931803">
              <a:lnSpc>
                <a:spcPct val="90000"/>
              </a:lnSpc>
            </a:pPr>
            <a:r>
              <a:rPr lang="en-US" sz="1400" spc="-50" dirty="0" smtClean="0">
                <a:solidFill>
                  <a:schemeClr val="bg1"/>
                </a:solidFill>
              </a:rPr>
              <a:t>Azure</a:t>
            </a:r>
            <a:endParaRPr lang="en-US" sz="1400" spc="-50" dirty="0">
              <a:solidFill>
                <a:schemeClr val="bg1"/>
              </a:solidFill>
            </a:endParaRPr>
          </a:p>
        </p:txBody>
      </p:sp>
      <p:sp>
        <p:nvSpPr>
          <p:cNvPr id="111" name="Freeform 24"/>
          <p:cNvSpPr>
            <a:spLocks noEditPoints="1"/>
          </p:cNvSpPr>
          <p:nvPr/>
        </p:nvSpPr>
        <p:spPr bwMode="black">
          <a:xfrm>
            <a:off x="10660425" y="2190414"/>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113" name="Freeform 24"/>
          <p:cNvSpPr>
            <a:spLocks noEditPoints="1"/>
          </p:cNvSpPr>
          <p:nvPr/>
        </p:nvSpPr>
        <p:spPr bwMode="black">
          <a:xfrm>
            <a:off x="11047964" y="2791320"/>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pic>
        <p:nvPicPr>
          <p:cNvPr id="47" name="Picture 4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980749" y="2254914"/>
            <a:ext cx="363242" cy="422494"/>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261128" y="3024221"/>
            <a:ext cx="613373" cy="87099"/>
          </a:xfrm>
          <a:prstGeom prst="rect">
            <a:avLst/>
          </a:prstGeom>
        </p:spPr>
      </p:pic>
      <p:grpSp>
        <p:nvGrpSpPr>
          <p:cNvPr id="11" name="Group 10"/>
          <p:cNvGrpSpPr/>
          <p:nvPr/>
        </p:nvGrpSpPr>
        <p:grpSpPr>
          <a:xfrm>
            <a:off x="9016801" y="3676929"/>
            <a:ext cx="1302637" cy="1941527"/>
            <a:chOff x="9226124" y="3676929"/>
            <a:chExt cx="1302637" cy="1941527"/>
          </a:xfrm>
        </p:grpSpPr>
        <p:cxnSp>
          <p:nvCxnSpPr>
            <p:cNvPr id="48" name="Straight Connector 47"/>
            <p:cNvCxnSpPr/>
            <p:nvPr/>
          </p:nvCxnSpPr>
          <p:spPr>
            <a:xfrm>
              <a:off x="9226124" y="5618455"/>
              <a:ext cx="899997" cy="1"/>
            </a:xfrm>
            <a:prstGeom prst="line">
              <a:avLst/>
            </a:prstGeom>
            <a:ln w="44450" cap="rnd">
              <a:solidFill>
                <a:schemeClr val="accent2"/>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10102197" y="3676929"/>
              <a:ext cx="41828" cy="1941526"/>
            </a:xfrm>
            <a:prstGeom prst="line">
              <a:avLst/>
            </a:prstGeom>
            <a:ln w="44450" cap="rnd">
              <a:solidFill>
                <a:schemeClr val="accent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rot="16200000">
              <a:off x="9735921" y="4261035"/>
              <a:ext cx="792841" cy="792839"/>
              <a:chOff x="1409488" y="2021576"/>
              <a:chExt cx="792953" cy="792952"/>
            </a:xfrm>
          </p:grpSpPr>
          <p:sp>
            <p:nvSpPr>
              <p:cNvPr id="56" name="Oval 55"/>
              <p:cNvSpPr/>
              <p:nvPr/>
            </p:nvSpPr>
            <p:spPr bwMode="auto">
              <a:xfrm>
                <a:off x="1409488" y="2021576"/>
                <a:ext cx="792953" cy="792952"/>
              </a:xfrm>
              <a:prstGeom prst="ellipse">
                <a:avLst/>
              </a:prstGeom>
              <a:solidFill>
                <a:srgbClr val="EBEBEB"/>
              </a:solidFill>
              <a:ln w="3175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2538"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617" y="2158727"/>
                <a:ext cx="563843" cy="495497"/>
              </a:xfrm>
              <a:prstGeom prst="rect">
                <a:avLst/>
              </a:prstGeom>
            </p:spPr>
          </p:pic>
          <p:sp>
            <p:nvSpPr>
              <p:cNvPr id="58" name="TextBox 57"/>
              <p:cNvSpPr txBox="1"/>
              <p:nvPr/>
            </p:nvSpPr>
            <p:spPr>
              <a:xfrm rot="5400000">
                <a:off x="1455788" y="2349049"/>
                <a:ext cx="357537" cy="138006"/>
              </a:xfrm>
              <a:prstGeom prst="rect">
                <a:avLst/>
              </a:prstGeom>
              <a:noFill/>
            </p:spPr>
            <p:txBody>
              <a:bodyPr wrap="square" lIns="0" tIns="0" rIns="0" bIns="0" rtlCol="0">
                <a:spAutoFit/>
              </a:bodyPr>
              <a:lstStyle/>
              <a:p>
                <a:pPr algn="ctr" defTabSz="930907" fontAlgn="base">
                  <a:lnSpc>
                    <a:spcPct val="80000"/>
                  </a:lnSpc>
                  <a:spcBef>
                    <a:spcPct val="0"/>
                  </a:spcBef>
                  <a:spcAft>
                    <a:spcPct val="0"/>
                  </a:spcAft>
                </a:pPr>
                <a:r>
                  <a:rPr lang="en-US" sz="1100" b="1" dirty="0">
                    <a:gradFill>
                      <a:gsLst>
                        <a:gs pos="2917">
                          <a:srgbClr val="00188F"/>
                        </a:gs>
                        <a:gs pos="30000">
                          <a:srgbClr val="00188F"/>
                        </a:gs>
                      </a:gsLst>
                      <a:lin ang="5400000" scaled="0"/>
                    </a:gradFill>
                  </a:rPr>
                  <a:t>VHD</a:t>
                </a:r>
              </a:p>
            </p:txBody>
          </p:sp>
        </p:grpSp>
      </p:grpSp>
      <p:grpSp>
        <p:nvGrpSpPr>
          <p:cNvPr id="5" name="Group 4"/>
          <p:cNvGrpSpPr/>
          <p:nvPr/>
        </p:nvGrpSpPr>
        <p:grpSpPr>
          <a:xfrm>
            <a:off x="4986053" y="3654078"/>
            <a:ext cx="4019093" cy="2515385"/>
            <a:chOff x="216023" y="3207830"/>
            <a:chExt cx="4019093" cy="2515385"/>
          </a:xfrm>
        </p:grpSpPr>
        <p:grpSp>
          <p:nvGrpSpPr>
            <p:cNvPr id="175" name="Group 174"/>
            <p:cNvGrpSpPr/>
            <p:nvPr/>
          </p:nvGrpSpPr>
          <p:grpSpPr>
            <a:xfrm>
              <a:off x="216023" y="3207830"/>
              <a:ext cx="4019093" cy="2515385"/>
              <a:chOff x="274640" y="4179009"/>
              <a:chExt cx="4608793" cy="2515385"/>
            </a:xfrm>
          </p:grpSpPr>
          <p:sp>
            <p:nvSpPr>
              <p:cNvPr id="176" name="Freeform 18"/>
              <p:cNvSpPr>
                <a:spLocks noEditPoints="1"/>
              </p:cNvSpPr>
              <p:nvPr/>
            </p:nvSpPr>
            <p:spPr bwMode="auto">
              <a:xfrm>
                <a:off x="274640" y="4179009"/>
                <a:ext cx="4608793" cy="2515385"/>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05050"/>
                  </a:solidFill>
                  <a:effectLst/>
                  <a:uLnTx/>
                  <a:uFillTx/>
                </a:endParaRPr>
              </a:p>
            </p:txBody>
          </p:sp>
          <p:grpSp>
            <p:nvGrpSpPr>
              <p:cNvPr id="177" name="Group 176"/>
              <p:cNvGrpSpPr/>
              <p:nvPr/>
            </p:nvGrpSpPr>
            <p:grpSpPr>
              <a:xfrm>
                <a:off x="903852" y="4469639"/>
                <a:ext cx="3626069" cy="2017932"/>
                <a:chOff x="903852" y="4469639"/>
                <a:chExt cx="3626069" cy="2017932"/>
              </a:xfrm>
            </p:grpSpPr>
            <p:sp>
              <p:nvSpPr>
                <p:cNvPr id="178" name="Rounded Rectangle 177"/>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099"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dirty="0" smtClean="0">
                    <a:ln>
                      <a:noFill/>
                    </a:ln>
                    <a:gradFill>
                      <a:gsLst>
                        <a:gs pos="36283">
                          <a:srgbClr val="505050"/>
                        </a:gs>
                        <a:gs pos="28000">
                          <a:srgbClr val="505050"/>
                        </a:gs>
                      </a:gsLst>
                      <a:lin ang="5400000" scaled="0"/>
                    </a:gradFill>
                    <a:effectLst/>
                    <a:uLnTx/>
                    <a:uFillTx/>
                    <a:latin typeface="Segoe UI"/>
                  </a:endParaRPr>
                </a:p>
              </p:txBody>
            </p:sp>
            <p:grpSp>
              <p:nvGrpSpPr>
                <p:cNvPr id="179" name="Group 178"/>
                <p:cNvGrpSpPr/>
                <p:nvPr/>
              </p:nvGrpSpPr>
              <p:grpSpPr>
                <a:xfrm>
                  <a:off x="1194847" y="4694779"/>
                  <a:ext cx="3087733" cy="1573112"/>
                  <a:chOff x="1247099" y="4680514"/>
                  <a:chExt cx="3087733" cy="1573112"/>
                </a:xfrm>
              </p:grpSpPr>
              <p:sp>
                <p:nvSpPr>
                  <p:cNvPr id="180"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1" name="Freeform 180"/>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2" name="Freeform 181"/>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3"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4" name="Freeform 183"/>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5" name="Freeform 184"/>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6"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7" name="Freeform 186"/>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8" name="Freeform 187"/>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sp>
          <p:nvSpPr>
            <p:cNvPr id="189" name="TextBox 188"/>
            <p:cNvSpPr txBox="1"/>
            <p:nvPr/>
          </p:nvSpPr>
          <p:spPr>
            <a:xfrm rot="16200000">
              <a:off x="-628864" y="4107279"/>
              <a:ext cx="2292655"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503"/>
              <a:r>
                <a:rPr lang="en-US" sz="2000" b="0" dirty="0" smtClean="0">
                  <a:gradFill>
                    <a:gsLst>
                      <a:gs pos="69027">
                        <a:srgbClr val="FFFFFF"/>
                      </a:gs>
                      <a:gs pos="56000">
                        <a:srgbClr val="FFFFFF"/>
                      </a:gs>
                    </a:gsLst>
                    <a:lin ang="5400000" scaled="0"/>
                  </a:gradFill>
                  <a:latin typeface="Segoe UI"/>
                </a:rPr>
                <a:t>Customer datacenter</a:t>
              </a:r>
              <a:endParaRPr lang="en-US" sz="2000" b="0" dirty="0">
                <a:gradFill>
                  <a:gsLst>
                    <a:gs pos="69027">
                      <a:srgbClr val="FFFFFF"/>
                    </a:gs>
                    <a:gs pos="56000">
                      <a:srgbClr val="FFFFFF"/>
                    </a:gs>
                  </a:gsLst>
                  <a:lin ang="5400000" scaled="0"/>
                </a:gradFill>
                <a:latin typeface="Segoe UI"/>
              </a:endParaRPr>
            </a:p>
          </p:txBody>
        </p:sp>
      </p:grpSp>
      <p:sp>
        <p:nvSpPr>
          <p:cNvPr id="7" name="Rectangle 6"/>
          <p:cNvSpPr/>
          <p:nvPr/>
        </p:nvSpPr>
        <p:spPr>
          <a:xfrm>
            <a:off x="161392" y="3455523"/>
            <a:ext cx="4294851" cy="1231106"/>
          </a:xfrm>
          <a:prstGeom prst="rect">
            <a:avLst/>
          </a:prstGeom>
        </p:spPr>
        <p:txBody>
          <a:bodyPr wrap="square">
            <a:spAutoFit/>
          </a:bodyPr>
          <a:lstStyle/>
          <a:p>
            <a:pPr marL="228385" defTabSz="931803">
              <a:spcAft>
                <a:spcPts val="2399"/>
              </a:spcAft>
            </a:pPr>
            <a:endParaRPr lang="en-US" dirty="0">
              <a:gradFill>
                <a:gsLst>
                  <a:gs pos="0">
                    <a:srgbClr val="505050">
                      <a:lumMod val="50000"/>
                    </a:srgbClr>
                  </a:gs>
                  <a:gs pos="100000">
                    <a:srgbClr val="505050">
                      <a:lumMod val="50000"/>
                    </a:srgbClr>
                  </a:gs>
                </a:gsLst>
                <a:lin ang="5400000" scaled="1"/>
              </a:gradFill>
            </a:endParaRPr>
          </a:p>
          <a:p>
            <a:pPr marL="228385" defTabSz="931803">
              <a:spcAft>
                <a:spcPts val="2399"/>
              </a:spcAft>
            </a:pPr>
            <a:r>
              <a:rPr lang="en-US" dirty="0" smtClean="0">
                <a:gradFill>
                  <a:gsLst>
                    <a:gs pos="0">
                      <a:srgbClr val="505050">
                        <a:lumMod val="50000"/>
                      </a:srgbClr>
                    </a:gs>
                    <a:gs pos="100000">
                      <a:srgbClr val="505050">
                        <a:lumMod val="50000"/>
                      </a:srgbClr>
                    </a:gs>
                  </a:gsLst>
                  <a:lin ang="5400000" scaled="1"/>
                </a:gradFill>
              </a:rPr>
              <a:t>Consistent virtualization platform across Hyper-V </a:t>
            </a:r>
            <a:r>
              <a:rPr lang="en-US" dirty="0">
                <a:gradFill>
                  <a:gsLst>
                    <a:gs pos="0">
                      <a:srgbClr val="505050">
                        <a:lumMod val="50000"/>
                      </a:srgbClr>
                    </a:gs>
                    <a:gs pos="100000">
                      <a:srgbClr val="505050">
                        <a:lumMod val="50000"/>
                      </a:srgbClr>
                    </a:gs>
                  </a:gsLst>
                  <a:lin ang="5400000" scaled="1"/>
                </a:gradFill>
              </a:rPr>
              <a:t>and </a:t>
            </a:r>
            <a:r>
              <a:rPr lang="en-US" dirty="0" smtClean="0">
                <a:gradFill>
                  <a:gsLst>
                    <a:gs pos="0">
                      <a:srgbClr val="505050">
                        <a:lumMod val="50000"/>
                      </a:srgbClr>
                    </a:gs>
                    <a:gs pos="100000">
                      <a:srgbClr val="505050">
                        <a:lumMod val="50000"/>
                      </a:srgbClr>
                    </a:gs>
                  </a:gsLst>
                  <a:lin ang="5400000" scaled="1"/>
                </a:gradFill>
              </a:rPr>
              <a:t>Microsoft Azure</a:t>
            </a:r>
          </a:p>
        </p:txBody>
      </p:sp>
      <p:sp>
        <p:nvSpPr>
          <p:cNvPr id="19" name="Rectangle 18"/>
          <p:cNvSpPr/>
          <p:nvPr/>
        </p:nvSpPr>
        <p:spPr>
          <a:xfrm>
            <a:off x="111069" y="5175402"/>
            <a:ext cx="4028273" cy="923330"/>
          </a:xfrm>
          <a:prstGeom prst="rect">
            <a:avLst/>
          </a:prstGeom>
        </p:spPr>
        <p:txBody>
          <a:bodyPr wrap="square">
            <a:spAutoFit/>
          </a:bodyPr>
          <a:lstStyle/>
          <a:p>
            <a:pPr marL="228385" defTabSz="931803">
              <a:spcAft>
                <a:spcPts val="2399"/>
              </a:spcAft>
            </a:pPr>
            <a:r>
              <a:rPr lang="en-US" dirty="0">
                <a:gradFill>
                  <a:gsLst>
                    <a:gs pos="0">
                      <a:srgbClr val="505050">
                        <a:lumMod val="50000"/>
                      </a:srgbClr>
                    </a:gs>
                    <a:gs pos="100000">
                      <a:srgbClr val="505050">
                        <a:lumMod val="50000"/>
                      </a:srgbClr>
                    </a:gs>
                  </a:gsLst>
                  <a:lin ang="5400000" scaled="1"/>
                </a:gradFill>
              </a:rPr>
              <a:t>Manage both your datacenter and Windows Azure with System Center 2012</a:t>
            </a:r>
          </a:p>
        </p:txBody>
      </p:sp>
      <p:grpSp>
        <p:nvGrpSpPr>
          <p:cNvPr id="3" name="Group 2"/>
          <p:cNvGrpSpPr/>
          <p:nvPr/>
        </p:nvGrpSpPr>
        <p:grpSpPr>
          <a:xfrm>
            <a:off x="8741355" y="4398576"/>
            <a:ext cx="4610668" cy="2514910"/>
            <a:chOff x="8741355" y="4398576"/>
            <a:chExt cx="4610668" cy="2514910"/>
          </a:xfrm>
        </p:grpSpPr>
        <p:pic>
          <p:nvPicPr>
            <p:cNvPr id="1026" name="Picture 2" descr="http://cdn-static.zdnet.com/i/story/30/40/094838/microsoft-system-center-2012-logo-300.jp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631433" y="6166028"/>
              <a:ext cx="1688162" cy="747458"/>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p:cNvGrpSpPr/>
            <p:nvPr/>
          </p:nvGrpSpPr>
          <p:grpSpPr>
            <a:xfrm>
              <a:off x="11347602" y="5511355"/>
              <a:ext cx="623081" cy="827393"/>
              <a:chOff x="13037396" y="2523260"/>
              <a:chExt cx="863085" cy="1068988"/>
            </a:xfrm>
            <a:solidFill>
              <a:schemeClr val="accent1"/>
            </a:solidFill>
          </p:grpSpPr>
          <p:sp>
            <p:nvSpPr>
              <p:cNvPr id="93" name="Oval 742"/>
              <p:cNvSpPr>
                <a:spLocks noChangeArrowheads="1"/>
              </p:cNvSpPr>
              <p:nvPr/>
            </p:nvSpPr>
            <p:spPr bwMode="auto">
              <a:xfrm>
                <a:off x="13579973" y="2523260"/>
                <a:ext cx="239439" cy="241323"/>
              </a:xfrm>
              <a:prstGeom prst="ellipse">
                <a:avLst/>
              </a:prstGeom>
              <a:grpFill/>
              <a:ln>
                <a:solidFill>
                  <a:schemeClr val="accent1"/>
                </a:solidFill>
              </a:ln>
              <a:extLst/>
            </p:spPr>
            <p:txBody>
              <a:bodyPr vert="horz" wrap="square" lIns="91440" tIns="45720" rIns="91440" bIns="45720" numCol="1" anchor="t" anchorCtr="0" compatLnSpc="1">
                <a:prstTxWarp prst="textNoShape">
                  <a:avLst/>
                </a:prstTxWarp>
              </a:bodyPr>
              <a:lstStyle/>
              <a:p>
                <a:pPr defTabSz="913676"/>
                <a:endParaRPr lang="en-US">
                  <a:solidFill>
                    <a:srgbClr val="FFFFFF"/>
                  </a:solidFill>
                </a:endParaRPr>
              </a:p>
            </p:txBody>
          </p:sp>
          <p:sp>
            <p:nvSpPr>
              <p:cNvPr id="94" name="Freeform 741"/>
              <p:cNvSpPr>
                <a:spLocks/>
              </p:cNvSpPr>
              <p:nvPr/>
            </p:nvSpPr>
            <p:spPr bwMode="auto">
              <a:xfrm>
                <a:off x="13498904" y="2787208"/>
                <a:ext cx="401577"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solidFill>
                  <a:schemeClr val="accent1"/>
                </a:solidFill>
              </a:ln>
              <a:extLst/>
            </p:spPr>
            <p:txBody>
              <a:bodyPr vert="horz" wrap="square" lIns="91440" tIns="45720" rIns="91440" bIns="45720" numCol="1" anchor="t" anchorCtr="0" compatLnSpc="1">
                <a:prstTxWarp prst="textNoShape">
                  <a:avLst/>
                </a:prstTxWarp>
              </a:bodyPr>
              <a:lstStyle/>
              <a:p>
                <a:pPr defTabSz="913676"/>
                <a:endParaRPr lang="en-US">
                  <a:solidFill>
                    <a:srgbClr val="FFFFFF"/>
                  </a:solidFill>
                </a:endParaRPr>
              </a:p>
            </p:txBody>
          </p:sp>
          <p:sp>
            <p:nvSpPr>
              <p:cNvPr id="95" name="Freeform 12"/>
              <p:cNvSpPr>
                <a:spLocks noEditPoints="1"/>
              </p:cNvSpPr>
              <p:nvPr/>
            </p:nvSpPr>
            <p:spPr bwMode="auto">
              <a:xfrm>
                <a:off x="13037396" y="2906602"/>
                <a:ext cx="440947"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grpSp>
        <p:sp>
          <p:nvSpPr>
            <p:cNvPr id="49" name="Isosceles Triangle 48"/>
            <p:cNvSpPr/>
            <p:nvPr/>
          </p:nvSpPr>
          <p:spPr bwMode="auto">
            <a:xfrm rot="8237101">
              <a:off x="8741355" y="4398576"/>
              <a:ext cx="4610668" cy="1561151"/>
            </a:xfrm>
            <a:prstGeom prst="triangle">
              <a:avLst>
                <a:gd name="adj" fmla="val 48867"/>
              </a:avLst>
            </a:prstGeom>
            <a:gradFill>
              <a:gsLst>
                <a:gs pos="25000">
                  <a:srgbClr val="00BCF2"/>
                </a:gs>
                <a:gs pos="1000">
                  <a:schemeClr val="accent1">
                    <a:lumMod val="60000"/>
                    <a:lumOff val="40000"/>
                  </a:schemeClr>
                </a:gs>
                <a:gs pos="100000">
                  <a:schemeClr val="bg1">
                    <a:alpha val="0"/>
                  </a:schemeClr>
                </a:gs>
              </a:gsLst>
              <a:lin ang="5400000" scaled="0"/>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092" tIns="38040" rIns="76092" bIns="38040" numCol="1" rtlCol="0" anchor="ctr" anchorCtr="0" compatLnSpc="1">
              <a:prstTxWarp prst="textNoShape">
                <a:avLst/>
              </a:prstTxWarp>
            </a:bodyPr>
            <a:lstStyle/>
            <a:p>
              <a:pPr algn="ctr" defTabSz="760684"/>
              <a:endParaRPr lang="en-US" sz="15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1072903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46</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3598386"/>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Test drive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backup, recover your data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2" name="Oval 1"/>
          <p:cNvSpPr/>
          <p:nvPr/>
        </p:nvSpPr>
        <p:spPr bwMode="auto">
          <a:xfrm>
            <a:off x="7917179" y="3693500"/>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3</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81453"/>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16" name="Oval 15"/>
          <p:cNvSpPr/>
          <p:nvPr/>
        </p:nvSpPr>
        <p:spPr bwMode="auto">
          <a:xfrm>
            <a:off x="7931081" y="5249621"/>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4</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a:t>
            </a:r>
            <a:r>
              <a:rPr lang="en-US" sz="3200" spc="-50" dirty="0" smtClean="0">
                <a:solidFill>
                  <a:schemeClr val="bg1"/>
                </a:solidFill>
                <a:latin typeface="+mj-lt"/>
              </a:rPr>
              <a:t>recover your data</a:t>
            </a:r>
            <a:endParaRPr lang="en-US" sz="3200" spc="-50" dirty="0">
              <a:solidFill>
                <a:schemeClr val="bg1"/>
              </a:solidFill>
              <a:latin typeface="+mj-lt"/>
            </a:endParaRP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Tree>
    <p:extLst>
      <p:ext uri="{BB962C8B-B14F-4D97-AF65-F5344CB8AC3E}">
        <p14:creationId xmlns:p14="http://schemas.microsoft.com/office/powerpoint/2010/main" val="402412914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32755E-7 2.03813E-6 L 1.32755E-7 0.21471 " pathEditMode="relative" rAng="0" ptsTypes="AA">
                                      <p:cBhvr>
                                        <p:cTn id="9" dur="1000" fill="hold"/>
                                        <p:tgtEl>
                                          <p:spTgt spid="6"/>
                                        </p:tgtEl>
                                        <p:attrNameLst>
                                          <p:attrName>ppt_x</p:attrName>
                                          <p:attrName>ppt_y</p:attrName>
                                        </p:attrNameLst>
                                      </p:cBhvr>
                                      <p:rCtr x="0" y="10735"/>
                                    </p:animMotion>
                                  </p:childTnLst>
                                </p:cTn>
                              </p:par>
                              <p:par>
                                <p:cTn id="10" presetID="10" presetClass="entr" presetSubtype="0" fill="hold" grpId="0" nodeType="withEffect">
                                  <p:stCondLst>
                                    <p:cond delay="10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grpId="0" nodeType="withEffect">
                                  <p:stCondLst>
                                    <p:cond delay="75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3"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3" name="Freeform 9"/>
          <p:cNvSpPr>
            <a:spLocks noEditPoints="1"/>
          </p:cNvSpPr>
          <p:nvPr/>
        </p:nvSpPr>
        <p:spPr bwMode="auto">
          <a:xfrm>
            <a:off x="5142270" y="2597898"/>
            <a:ext cx="7062630" cy="3469646"/>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a:xfrm>
            <a:off x="274638" y="292082"/>
            <a:ext cx="11375536" cy="946413"/>
          </a:xfrm>
        </p:spPr>
        <p:txBody>
          <a:bodyPr/>
          <a:lstStyle/>
          <a:p>
            <a:r>
              <a:rPr lang="en-US" dirty="0"/>
              <a:t>Reach where your datacenter </a:t>
            </a:r>
            <a:r>
              <a:rPr lang="en-US" dirty="0" smtClean="0"/>
              <a:t>won’t</a:t>
            </a:r>
            <a:endParaRPr lang="en-US" dirty="0"/>
          </a:p>
        </p:txBody>
      </p:sp>
      <p:sp>
        <p:nvSpPr>
          <p:cNvPr id="2513" name="Freeform 128"/>
          <p:cNvSpPr>
            <a:spLocks noChangeAspect="1"/>
          </p:cNvSpPr>
          <p:nvPr/>
        </p:nvSpPr>
        <p:spPr bwMode="black">
          <a:xfrm>
            <a:off x="763340" y="3935938"/>
            <a:ext cx="4151483" cy="228607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dirty="0" smtClean="0">
              <a:solidFill>
                <a:srgbClr val="505050"/>
              </a:solidFill>
            </a:endParaRPr>
          </a:p>
          <a:p>
            <a:endParaRPr lang="en-US" dirty="0">
              <a:solidFill>
                <a:srgbClr val="505050"/>
              </a:solidFill>
            </a:endParaRPr>
          </a:p>
          <a:p>
            <a:endParaRPr lang="en-US" dirty="0" smtClean="0">
              <a:solidFill>
                <a:srgbClr val="505050"/>
              </a:solidFill>
            </a:endParaRPr>
          </a:p>
          <a:p>
            <a:endParaRPr lang="en-US" dirty="0">
              <a:solidFill>
                <a:srgbClr val="505050"/>
              </a:solidFill>
            </a:endParaRPr>
          </a:p>
          <a:p>
            <a:endParaRPr lang="en-US" dirty="0" smtClean="0">
              <a:solidFill>
                <a:srgbClr val="505050"/>
              </a:solidFill>
            </a:endParaRPr>
          </a:p>
          <a:p>
            <a:pPr>
              <a:spcBef>
                <a:spcPts val="600"/>
              </a:spcBef>
            </a:pPr>
            <a:r>
              <a:rPr lang="en-US" dirty="0" smtClean="0">
                <a:solidFill>
                  <a:srgbClr val="FFFFFF"/>
                </a:solidFill>
              </a:rPr>
              <a:t>    Microsoft Azure </a:t>
            </a:r>
            <a:br>
              <a:rPr lang="en-US" dirty="0" smtClean="0">
                <a:solidFill>
                  <a:srgbClr val="FFFFFF"/>
                </a:solidFill>
              </a:rPr>
            </a:br>
            <a:r>
              <a:rPr lang="en-US" dirty="0" smtClean="0">
                <a:solidFill>
                  <a:srgbClr val="FFFFFF"/>
                </a:solidFill>
              </a:rPr>
              <a:t>    Websites</a:t>
            </a:r>
            <a:endParaRPr lang="en-US" dirty="0">
              <a:solidFill>
                <a:srgbClr val="FFFFFF"/>
              </a:solidFill>
            </a:endParaRPr>
          </a:p>
        </p:txBody>
      </p:sp>
      <p:sp>
        <p:nvSpPr>
          <p:cNvPr id="2514" name="TextBox 2513"/>
          <p:cNvSpPr txBox="1"/>
          <p:nvPr/>
        </p:nvSpPr>
        <p:spPr>
          <a:xfrm>
            <a:off x="382116" y="1323100"/>
            <a:ext cx="4867632" cy="633022"/>
          </a:xfrm>
          <a:prstGeom prst="rect">
            <a:avLst/>
          </a:prstGeom>
          <a:noFill/>
        </p:spPr>
        <p:txBody>
          <a:bodyPr wrap="square" lIns="91440" tIns="146304" rIns="182880" bIns="146304" rtlCol="0">
            <a:noAutofit/>
          </a:bodyPr>
          <a:lstStyle/>
          <a:p>
            <a:pPr>
              <a:buSzPct val="80000"/>
            </a:pPr>
            <a:r>
              <a:rPr lang="en-US" sz="3200" spc="-50" dirty="0">
                <a:gradFill>
                  <a:gsLst>
                    <a:gs pos="2917">
                      <a:srgbClr val="00188F"/>
                    </a:gs>
                    <a:gs pos="30000">
                      <a:srgbClr val="00188F"/>
                    </a:gs>
                  </a:gsLst>
                  <a:lin ang="5400000" scaled="0"/>
                </a:gradFill>
                <a:latin typeface="Segoe UI Light"/>
              </a:rPr>
              <a:t>Websites with global </a:t>
            </a:r>
            <a:r>
              <a:rPr lang="en-US" sz="3200" spc="-50" dirty="0" smtClean="0">
                <a:gradFill>
                  <a:gsLst>
                    <a:gs pos="2917">
                      <a:srgbClr val="00188F"/>
                    </a:gs>
                    <a:gs pos="30000">
                      <a:srgbClr val="00188F"/>
                    </a:gs>
                  </a:gsLst>
                  <a:lin ang="5400000" scaled="0"/>
                </a:gradFill>
                <a:latin typeface="Segoe UI Light"/>
              </a:rPr>
              <a:t>reach</a:t>
            </a:r>
            <a:endParaRPr lang="en-US" sz="3200" spc="-50" dirty="0">
              <a:gradFill>
                <a:gsLst>
                  <a:gs pos="2917">
                    <a:srgbClr val="00188F"/>
                  </a:gs>
                  <a:gs pos="30000">
                    <a:srgbClr val="00188F"/>
                  </a:gs>
                </a:gsLst>
                <a:lin ang="5400000" scaled="0"/>
              </a:gradFill>
              <a:latin typeface="Segoe UI Light"/>
            </a:endParaRPr>
          </a:p>
        </p:txBody>
      </p:sp>
      <p:grpSp>
        <p:nvGrpSpPr>
          <p:cNvPr id="2544" name="Group 2543"/>
          <p:cNvGrpSpPr/>
          <p:nvPr/>
        </p:nvGrpSpPr>
        <p:grpSpPr>
          <a:xfrm>
            <a:off x="3021031" y="4704171"/>
            <a:ext cx="1121366" cy="1016167"/>
            <a:chOff x="3107328" y="4323837"/>
            <a:chExt cx="795338" cy="720725"/>
          </a:xfrm>
        </p:grpSpPr>
        <p:sp>
          <p:nvSpPr>
            <p:cNvPr id="2538" name="Freeform 128"/>
            <p:cNvSpPr>
              <a:spLocks noEditPoints="1"/>
            </p:cNvSpPr>
            <p:nvPr/>
          </p:nvSpPr>
          <p:spPr bwMode="black">
            <a:xfrm>
              <a:off x="3375042" y="4497249"/>
              <a:ext cx="259910" cy="228808"/>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nvGrpSpPr>
            <p:cNvPr id="2540" name="Group 2539"/>
            <p:cNvGrpSpPr/>
            <p:nvPr/>
          </p:nvGrpSpPr>
          <p:grpSpPr>
            <a:xfrm>
              <a:off x="3107328" y="4323837"/>
              <a:ext cx="795338" cy="720725"/>
              <a:chOff x="6897688" y="2274888"/>
              <a:chExt cx="795338" cy="720725"/>
            </a:xfrm>
            <a:solidFill>
              <a:srgbClr val="FFFFFF"/>
            </a:solidFill>
          </p:grpSpPr>
          <p:sp>
            <p:nvSpPr>
              <p:cNvPr id="2541" name="Freeform 105"/>
              <p:cNvSpPr>
                <a:spLocks noEditPoints="1"/>
              </p:cNvSpPr>
              <p:nvPr/>
            </p:nvSpPr>
            <p:spPr bwMode="auto">
              <a:xfrm>
                <a:off x="6897688" y="2274888"/>
                <a:ext cx="795338" cy="598488"/>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4 h 285"/>
                  <a:gd name="T38" fmla="*/ 34 w 378"/>
                  <a:gd name="T39" fmla="*/ 30 h 285"/>
                  <a:gd name="T40" fmla="*/ 344 w 378"/>
                  <a:gd name="T41" fmla="*/ 30 h 285"/>
                  <a:gd name="T42" fmla="*/ 348 w 378"/>
                  <a:gd name="T43" fmla="*/ 34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3" y="273"/>
                      <a:pt x="177" y="268"/>
                      <a:pt x="177" y="261"/>
                    </a:cubicBezTo>
                    <a:cubicBezTo>
                      <a:pt x="177" y="255"/>
                      <a:pt x="183" y="249"/>
                      <a:pt x="189" y="249"/>
                    </a:cubicBezTo>
                    <a:cubicBezTo>
                      <a:pt x="196" y="249"/>
                      <a:pt x="201" y="255"/>
                      <a:pt x="201" y="261"/>
                    </a:cubicBezTo>
                    <a:cubicBezTo>
                      <a:pt x="201" y="268"/>
                      <a:pt x="196" y="273"/>
                      <a:pt x="189" y="273"/>
                    </a:cubicBezTo>
                    <a:close/>
                    <a:moveTo>
                      <a:pt x="348" y="234"/>
                    </a:moveTo>
                    <a:cubicBezTo>
                      <a:pt x="348" y="236"/>
                      <a:pt x="347" y="238"/>
                      <a:pt x="344" y="238"/>
                    </a:cubicBezTo>
                    <a:cubicBezTo>
                      <a:pt x="34" y="238"/>
                      <a:pt x="34" y="238"/>
                      <a:pt x="34" y="238"/>
                    </a:cubicBezTo>
                    <a:cubicBezTo>
                      <a:pt x="32" y="238"/>
                      <a:pt x="30" y="236"/>
                      <a:pt x="30" y="234"/>
                    </a:cubicBezTo>
                    <a:cubicBezTo>
                      <a:pt x="30" y="34"/>
                      <a:pt x="30" y="34"/>
                      <a:pt x="30" y="34"/>
                    </a:cubicBezTo>
                    <a:cubicBezTo>
                      <a:pt x="30" y="32"/>
                      <a:pt x="32" y="30"/>
                      <a:pt x="34" y="30"/>
                    </a:cubicBezTo>
                    <a:cubicBezTo>
                      <a:pt x="344" y="30"/>
                      <a:pt x="344" y="30"/>
                      <a:pt x="344" y="30"/>
                    </a:cubicBezTo>
                    <a:cubicBezTo>
                      <a:pt x="347" y="30"/>
                      <a:pt x="348" y="32"/>
                      <a:pt x="348" y="34"/>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42" name="Freeform 106"/>
              <p:cNvSpPr>
                <a:spLocks/>
              </p:cNvSpPr>
              <p:nvPr/>
            </p:nvSpPr>
            <p:spPr bwMode="auto">
              <a:xfrm>
                <a:off x="7137400" y="2898775"/>
                <a:ext cx="317500" cy="96838"/>
              </a:xfrm>
              <a:custGeom>
                <a:avLst/>
                <a:gdLst>
                  <a:gd name="T0" fmla="*/ 130 w 151"/>
                  <a:gd name="T1" fmla="*/ 0 h 46"/>
                  <a:gd name="T2" fmla="*/ 20 w 151"/>
                  <a:gd name="T3" fmla="*/ 0 h 46"/>
                  <a:gd name="T4" fmla="*/ 0 w 151"/>
                  <a:gd name="T5" fmla="*/ 34 h 46"/>
                  <a:gd name="T6" fmla="*/ 0 w 151"/>
                  <a:gd name="T7" fmla="*/ 46 h 46"/>
                  <a:gd name="T8" fmla="*/ 151 w 151"/>
                  <a:gd name="T9" fmla="*/ 46 h 46"/>
                  <a:gd name="T10" fmla="*/ 151 w 151"/>
                  <a:gd name="T11" fmla="*/ 34 h 46"/>
                  <a:gd name="T12" fmla="*/ 130 w 151"/>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51" h="46">
                    <a:moveTo>
                      <a:pt x="130" y="0"/>
                    </a:moveTo>
                    <a:cubicBezTo>
                      <a:pt x="20" y="0"/>
                      <a:pt x="20" y="0"/>
                      <a:pt x="20" y="0"/>
                    </a:cubicBezTo>
                    <a:cubicBezTo>
                      <a:pt x="29" y="10"/>
                      <a:pt x="24" y="28"/>
                      <a:pt x="0" y="34"/>
                    </a:cubicBezTo>
                    <a:cubicBezTo>
                      <a:pt x="0" y="46"/>
                      <a:pt x="0" y="46"/>
                      <a:pt x="0" y="46"/>
                    </a:cubicBezTo>
                    <a:cubicBezTo>
                      <a:pt x="151" y="46"/>
                      <a:pt x="151" y="46"/>
                      <a:pt x="151" y="46"/>
                    </a:cubicBezTo>
                    <a:cubicBezTo>
                      <a:pt x="151" y="34"/>
                      <a:pt x="151" y="34"/>
                      <a:pt x="151" y="34"/>
                    </a:cubicBezTo>
                    <a:cubicBezTo>
                      <a:pt x="127" y="28"/>
                      <a:pt x="121" y="1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522" name="Group 2521"/>
          <p:cNvGrpSpPr/>
          <p:nvPr/>
        </p:nvGrpSpPr>
        <p:grpSpPr>
          <a:xfrm flipH="1">
            <a:off x="6151942" y="3414950"/>
            <a:ext cx="447296" cy="447296"/>
            <a:chOff x="6121907" y="3393428"/>
            <a:chExt cx="447296" cy="447296"/>
          </a:xfrm>
        </p:grpSpPr>
        <p:sp>
          <p:nvSpPr>
            <p:cNvPr id="2480" name="Flowchart: Off-page Connector 2479"/>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2475" name="Group 2474"/>
            <p:cNvGrpSpPr/>
            <p:nvPr/>
          </p:nvGrpSpPr>
          <p:grpSpPr>
            <a:xfrm>
              <a:off x="6289059" y="3471686"/>
              <a:ext cx="170905" cy="295269"/>
              <a:chOff x="776288" y="551966"/>
              <a:chExt cx="355599" cy="614363"/>
            </a:xfrm>
            <a:solidFill>
              <a:schemeClr val="tx1"/>
            </a:solidFill>
          </p:grpSpPr>
          <p:sp>
            <p:nvSpPr>
              <p:cNvPr id="2478" name="Freeform 59"/>
              <p:cNvSpPr>
                <a:spLocks/>
              </p:cNvSpPr>
              <p:nvPr/>
            </p:nvSpPr>
            <p:spPr bwMode="auto">
              <a:xfrm>
                <a:off x="858837"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79" name="Freeform 60"/>
              <p:cNvSpPr>
                <a:spLocks/>
              </p:cNvSpPr>
              <p:nvPr/>
            </p:nvSpPr>
            <p:spPr bwMode="auto">
              <a:xfrm>
                <a:off x="776288" y="788505"/>
                <a:ext cx="355599"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4" name="Group 43"/>
          <p:cNvGrpSpPr/>
          <p:nvPr/>
        </p:nvGrpSpPr>
        <p:grpSpPr>
          <a:xfrm flipH="1">
            <a:off x="9066204" y="3376476"/>
            <a:ext cx="447296" cy="447296"/>
            <a:chOff x="6121907" y="3393428"/>
            <a:chExt cx="447296" cy="447296"/>
          </a:xfrm>
        </p:grpSpPr>
        <p:sp>
          <p:nvSpPr>
            <p:cNvPr id="45" name="Flowchart: Off-page Connector 44"/>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46" name="Group 45"/>
            <p:cNvGrpSpPr/>
            <p:nvPr/>
          </p:nvGrpSpPr>
          <p:grpSpPr>
            <a:xfrm>
              <a:off x="6289058" y="3471686"/>
              <a:ext cx="170905" cy="295269"/>
              <a:chOff x="776288" y="551966"/>
              <a:chExt cx="355600" cy="614363"/>
            </a:xfrm>
            <a:solidFill>
              <a:schemeClr val="tx1"/>
            </a:solidFill>
          </p:grpSpPr>
          <p:sp>
            <p:nvSpPr>
              <p:cNvPr id="47"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9" name="Group 48"/>
          <p:cNvGrpSpPr/>
          <p:nvPr/>
        </p:nvGrpSpPr>
        <p:grpSpPr>
          <a:xfrm flipH="1">
            <a:off x="10332057" y="4023815"/>
            <a:ext cx="447296" cy="447296"/>
            <a:chOff x="6121907" y="3393428"/>
            <a:chExt cx="447296" cy="447296"/>
          </a:xfrm>
        </p:grpSpPr>
        <p:sp>
          <p:nvSpPr>
            <p:cNvPr id="50" name="Flowchart: Off-page Connector 49"/>
            <p:cNvSpPr/>
            <p:nvPr/>
          </p:nvSpPr>
          <p:spPr bwMode="auto">
            <a:xfrm rot="5400000">
              <a:off x="6121907" y="3393428"/>
              <a:ext cx="447296" cy="447296"/>
            </a:xfrm>
            <a:prstGeom prst="flowChartOffpageConnector">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51" name="Group 50"/>
            <p:cNvGrpSpPr/>
            <p:nvPr/>
          </p:nvGrpSpPr>
          <p:grpSpPr>
            <a:xfrm>
              <a:off x="6289058" y="3471686"/>
              <a:ext cx="170905" cy="295269"/>
              <a:chOff x="776288" y="551966"/>
              <a:chExt cx="355600" cy="614363"/>
            </a:xfrm>
            <a:solidFill>
              <a:schemeClr val="tx1"/>
            </a:solidFill>
          </p:grpSpPr>
          <p:sp>
            <p:nvSpPr>
              <p:cNvPr id="52"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4" name="Group 53"/>
          <p:cNvGrpSpPr/>
          <p:nvPr/>
        </p:nvGrpSpPr>
        <p:grpSpPr>
          <a:xfrm>
            <a:off x="6662630" y="3793937"/>
            <a:ext cx="421819" cy="421819"/>
            <a:chOff x="6909580" y="3072255"/>
            <a:chExt cx="747283" cy="747283"/>
          </a:xfrm>
        </p:grpSpPr>
        <p:sp>
          <p:nvSpPr>
            <p:cNvPr id="55" name="Oval 54"/>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56" name="Group 55"/>
            <p:cNvGrpSpPr/>
            <p:nvPr/>
          </p:nvGrpSpPr>
          <p:grpSpPr>
            <a:xfrm>
              <a:off x="7054392" y="3205099"/>
              <a:ext cx="457658" cy="481594"/>
              <a:chOff x="12277725" y="5773738"/>
              <a:chExt cx="758825" cy="798513"/>
            </a:xfrm>
            <a:solidFill>
              <a:schemeClr val="tx1"/>
            </a:solidFill>
          </p:grpSpPr>
          <p:sp>
            <p:nvSpPr>
              <p:cNvPr id="57"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0" name="Group 59"/>
          <p:cNvGrpSpPr/>
          <p:nvPr/>
        </p:nvGrpSpPr>
        <p:grpSpPr>
          <a:xfrm>
            <a:off x="10805799" y="3617992"/>
            <a:ext cx="421819" cy="421819"/>
            <a:chOff x="6909580" y="3072255"/>
            <a:chExt cx="747283" cy="747283"/>
          </a:xfrm>
        </p:grpSpPr>
        <p:sp>
          <p:nvSpPr>
            <p:cNvPr id="61" name="Oval 60"/>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62" name="Group 61"/>
            <p:cNvGrpSpPr/>
            <p:nvPr/>
          </p:nvGrpSpPr>
          <p:grpSpPr>
            <a:xfrm>
              <a:off x="7054392" y="3205099"/>
              <a:ext cx="457658" cy="481594"/>
              <a:chOff x="12277725" y="5773738"/>
              <a:chExt cx="758825" cy="798513"/>
            </a:xfrm>
            <a:solidFill>
              <a:schemeClr val="tx1"/>
            </a:solidFill>
          </p:grpSpPr>
          <p:sp>
            <p:nvSpPr>
              <p:cNvPr id="6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6" name="Group 65"/>
          <p:cNvGrpSpPr/>
          <p:nvPr/>
        </p:nvGrpSpPr>
        <p:grpSpPr>
          <a:xfrm>
            <a:off x="9635936" y="3789753"/>
            <a:ext cx="421819" cy="421819"/>
            <a:chOff x="6909580" y="3072255"/>
            <a:chExt cx="747283" cy="747283"/>
          </a:xfrm>
        </p:grpSpPr>
        <p:sp>
          <p:nvSpPr>
            <p:cNvPr id="67" name="Oval 66"/>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68" name="Group 67"/>
            <p:cNvGrpSpPr/>
            <p:nvPr/>
          </p:nvGrpSpPr>
          <p:grpSpPr>
            <a:xfrm>
              <a:off x="7054392" y="3205099"/>
              <a:ext cx="457658" cy="481594"/>
              <a:chOff x="12277725" y="5773738"/>
              <a:chExt cx="758825" cy="798513"/>
            </a:xfrm>
            <a:solidFill>
              <a:schemeClr val="tx1"/>
            </a:solidFill>
          </p:grpSpPr>
          <p:sp>
            <p:nvSpPr>
              <p:cNvPr id="69"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cxnSp>
        <p:nvCxnSpPr>
          <p:cNvPr id="72" name="Straight Arrow Connector 71"/>
          <p:cNvCxnSpPr/>
          <p:nvPr/>
        </p:nvCxnSpPr>
        <p:spPr>
          <a:xfrm>
            <a:off x="6328833" y="4004846"/>
            <a:ext cx="302122"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2473" idx="14"/>
          </p:cNvCxnSpPr>
          <p:nvPr/>
        </p:nvCxnSpPr>
        <p:spPr>
          <a:xfrm>
            <a:off x="6329082" y="3912669"/>
            <a:ext cx="15338" cy="11321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9245601" y="4000662"/>
            <a:ext cx="364564"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9245601" y="3830918"/>
            <a:ext cx="0" cy="16974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512613" y="3828901"/>
            <a:ext cx="286869"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0512613" y="3830918"/>
            <a:ext cx="0" cy="173317"/>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575" name="Freeform 128"/>
          <p:cNvSpPr>
            <a:spLocks noEditPoints="1"/>
          </p:cNvSpPr>
          <p:nvPr/>
        </p:nvSpPr>
        <p:spPr bwMode="black">
          <a:xfrm>
            <a:off x="3397369"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72" name="Freeform 128"/>
          <p:cNvSpPr>
            <a:spLocks noEditPoints="1"/>
          </p:cNvSpPr>
          <p:nvPr/>
        </p:nvSpPr>
        <p:spPr bwMode="black">
          <a:xfrm>
            <a:off x="3439117"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67" name="Freeform 128"/>
          <p:cNvSpPr>
            <a:spLocks noEditPoints="1"/>
          </p:cNvSpPr>
          <p:nvPr/>
        </p:nvSpPr>
        <p:spPr bwMode="black">
          <a:xfrm>
            <a:off x="3397369" y="4948669"/>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3" name="Rectangle 2"/>
          <p:cNvSpPr/>
          <p:nvPr/>
        </p:nvSpPr>
        <p:spPr>
          <a:xfrm>
            <a:off x="382115" y="2006642"/>
            <a:ext cx="5115859" cy="1482457"/>
          </a:xfrm>
          <a:prstGeom prst="rect">
            <a:avLst/>
          </a:prstGeom>
        </p:spPr>
        <p:txBody>
          <a:bodyPr wrap="square">
            <a:spAutoFit/>
          </a:bodyPr>
          <a:lstStyle/>
          <a:p>
            <a:pPr>
              <a:lnSpc>
                <a:spcPct val="90000"/>
              </a:lnSpc>
              <a:spcAft>
                <a:spcPts val="600"/>
              </a:spcAft>
              <a:buSzPct val="80000"/>
            </a:pPr>
            <a:r>
              <a:rPr lang="en-US" sz="2000" spc="-50" dirty="0">
                <a:gradFill>
                  <a:gsLst>
                    <a:gs pos="0">
                      <a:schemeClr val="tx1"/>
                    </a:gs>
                    <a:gs pos="100000">
                      <a:schemeClr val="tx1"/>
                    </a:gs>
                  </a:gsLst>
                </a:gradFill>
                <a:latin typeface="+mj-lt"/>
              </a:rPr>
              <a:t>Build websites with global scale</a:t>
            </a:r>
          </a:p>
          <a:p>
            <a:pPr lvl="0">
              <a:lnSpc>
                <a:spcPct val="90000"/>
              </a:lnSpc>
              <a:spcAft>
                <a:spcPts val="600"/>
              </a:spcAft>
              <a:buSzPct val="80000"/>
            </a:pPr>
            <a:r>
              <a:rPr lang="en-US" sz="2000" spc="-50" dirty="0">
                <a:gradFill>
                  <a:gsLst>
                    <a:gs pos="0">
                      <a:schemeClr val="tx1"/>
                    </a:gs>
                    <a:gs pos="100000">
                      <a:schemeClr val="tx1"/>
                    </a:gs>
                  </a:gsLst>
                </a:gradFill>
                <a:latin typeface="+mj-lt"/>
              </a:rPr>
              <a:t>Built-in support for open web frameworks</a:t>
            </a:r>
          </a:p>
          <a:p>
            <a:pPr lvl="0">
              <a:lnSpc>
                <a:spcPct val="90000"/>
              </a:lnSpc>
              <a:spcAft>
                <a:spcPts val="400"/>
              </a:spcAft>
              <a:buSzPct val="80000"/>
            </a:pPr>
            <a:r>
              <a:rPr lang="en-US" sz="2000" spc="-50" dirty="0">
                <a:gradFill>
                  <a:gsLst>
                    <a:gs pos="0">
                      <a:schemeClr val="tx1"/>
                    </a:gs>
                    <a:gs pos="100000">
                      <a:schemeClr val="tx1"/>
                    </a:gs>
                  </a:gsLst>
                </a:gradFill>
                <a:latin typeface="+mj-lt"/>
              </a:rPr>
              <a:t>Managed by Microsoft </a:t>
            </a:r>
          </a:p>
          <a:p>
            <a:pPr>
              <a:lnSpc>
                <a:spcPct val="90000"/>
              </a:lnSpc>
              <a:spcBef>
                <a:spcPts val="600"/>
              </a:spcBef>
              <a:buSzPct val="80000"/>
            </a:pPr>
            <a:r>
              <a:rPr lang="en-US" sz="2000" dirty="0">
                <a:gradFill>
                  <a:gsLst>
                    <a:gs pos="0">
                      <a:schemeClr val="tx1"/>
                    </a:gs>
                    <a:gs pos="100000">
                      <a:schemeClr val="tx1"/>
                    </a:gs>
                  </a:gsLst>
                </a:gradFill>
              </a:rPr>
              <a:t>Improve performance </a:t>
            </a:r>
            <a:r>
              <a:rPr lang="en-US" sz="2000" dirty="0" smtClean="0">
                <a:gradFill>
                  <a:gsLst>
                    <a:gs pos="0">
                      <a:schemeClr val="tx1"/>
                    </a:gs>
                    <a:gs pos="100000">
                      <a:schemeClr val="tx1"/>
                    </a:gs>
                  </a:gsLst>
                </a:gradFill>
              </a:rPr>
              <a:t>with Traffic Manager</a:t>
            </a:r>
            <a:endParaRPr lang="en-US" sz="2000" dirty="0">
              <a:gradFill>
                <a:gsLst>
                  <a:gs pos="0">
                    <a:schemeClr val="tx1"/>
                  </a:gs>
                  <a:gs pos="100000">
                    <a:schemeClr val="tx1"/>
                  </a:gs>
                </a:gsLst>
              </a:gradFill>
            </a:endParaRPr>
          </a:p>
        </p:txBody>
      </p:sp>
    </p:spTree>
    <p:extLst>
      <p:ext uri="{BB962C8B-B14F-4D97-AF65-F5344CB8AC3E}">
        <p14:creationId xmlns:p14="http://schemas.microsoft.com/office/powerpoint/2010/main" val="131953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73"/>
                                        </p:tgtEl>
                                        <p:attrNameLst>
                                          <p:attrName>style.visibility</p:attrName>
                                        </p:attrNameLst>
                                      </p:cBhvr>
                                      <p:to>
                                        <p:strVal val="visible"/>
                                      </p:to>
                                    </p:set>
                                    <p:animEffect transition="in" filter="fade">
                                      <p:cBhvr>
                                        <p:cTn id="7" dur="500"/>
                                        <p:tgtEl>
                                          <p:spTgt spid="24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4"/>
                                        </p:tgtEl>
                                        <p:attrNameLst>
                                          <p:attrName>style.visibility</p:attrName>
                                        </p:attrNameLst>
                                      </p:cBhvr>
                                      <p:to>
                                        <p:strVal val="visible"/>
                                      </p:to>
                                    </p:set>
                                    <p:animEffect transition="in" filter="fade">
                                      <p:cBhvr>
                                        <p:cTn id="11" dur="500"/>
                                        <p:tgtEl>
                                          <p:spTgt spid="254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513"/>
                                        </p:tgtEl>
                                        <p:attrNameLst>
                                          <p:attrName>style.visibility</p:attrName>
                                        </p:attrNameLst>
                                      </p:cBhvr>
                                      <p:to>
                                        <p:strVal val="visible"/>
                                      </p:to>
                                    </p:set>
                                    <p:anim calcmode="lin" valueType="num">
                                      <p:cBhvr>
                                        <p:cTn id="14" dur="250" fill="hold"/>
                                        <p:tgtEl>
                                          <p:spTgt spid="2513"/>
                                        </p:tgtEl>
                                        <p:attrNameLst>
                                          <p:attrName>ppt_w</p:attrName>
                                        </p:attrNameLst>
                                      </p:cBhvr>
                                      <p:tavLst>
                                        <p:tav tm="0">
                                          <p:val>
                                            <p:fltVal val="0"/>
                                          </p:val>
                                        </p:tav>
                                        <p:tav tm="100000">
                                          <p:val>
                                            <p:strVal val="#ppt_w"/>
                                          </p:val>
                                        </p:tav>
                                      </p:tavLst>
                                    </p:anim>
                                    <p:anim calcmode="lin" valueType="num">
                                      <p:cBhvr>
                                        <p:cTn id="15" dur="250" fill="hold"/>
                                        <p:tgtEl>
                                          <p:spTgt spid="2513"/>
                                        </p:tgtEl>
                                        <p:attrNameLst>
                                          <p:attrName>ppt_h</p:attrName>
                                        </p:attrNameLst>
                                      </p:cBhvr>
                                      <p:tavLst>
                                        <p:tav tm="0">
                                          <p:val>
                                            <p:fltVal val="0"/>
                                          </p:val>
                                        </p:tav>
                                        <p:tav tm="100000">
                                          <p:val>
                                            <p:strVal val="#ppt_h"/>
                                          </p:val>
                                        </p:tav>
                                      </p:tavLst>
                                    </p:anim>
                                    <p:animEffect transition="in" filter="fade">
                                      <p:cBhvr>
                                        <p:cTn id="16" dur="250"/>
                                        <p:tgtEl>
                                          <p:spTgt spid="2513"/>
                                        </p:tgtEl>
                                      </p:cBhvr>
                                    </p:animEffect>
                                  </p:childTnLst>
                                </p:cTn>
                              </p:par>
                              <p:par>
                                <p:cTn id="17" presetID="6" presetClass="emph" presetSubtype="0" decel="100000" fill="hold" grpId="1" nodeType="withEffect">
                                  <p:stCondLst>
                                    <p:cond delay="200"/>
                                  </p:stCondLst>
                                  <p:childTnLst>
                                    <p:animScale>
                                      <p:cBhvr>
                                        <p:cTn id="18" dur="250" fill="hold"/>
                                        <p:tgtEl>
                                          <p:spTgt spid="2513"/>
                                        </p:tgtEl>
                                      </p:cBhvr>
                                      <p:by x="110000" y="110000"/>
                                    </p:animScale>
                                  </p:childTnLst>
                                </p:cTn>
                              </p:par>
                              <p:par>
                                <p:cTn id="19" presetID="6" presetClass="emph" presetSubtype="0" decel="100000" fill="hold" grpId="2" nodeType="withEffect">
                                  <p:stCondLst>
                                    <p:cond delay="300"/>
                                  </p:stCondLst>
                                  <p:childTnLst>
                                    <p:animScale>
                                      <p:cBhvr>
                                        <p:cTn id="20" dur="250" fill="hold"/>
                                        <p:tgtEl>
                                          <p:spTgt spid="2513"/>
                                        </p:tgtEl>
                                      </p:cBhvr>
                                      <p:by x="91000" y="91000"/>
                                    </p:animScale>
                                  </p:childTnLst>
                                </p:cTn>
                              </p:par>
                              <p:par>
                                <p:cTn id="21" presetID="10" presetClass="entr" presetSubtype="0" fill="hold" grpId="0" nodeType="withEffect">
                                  <p:stCondLst>
                                    <p:cond delay="200"/>
                                  </p:stCondLst>
                                  <p:childTnLst>
                                    <p:set>
                                      <p:cBhvr>
                                        <p:cTn id="22" dur="1" fill="hold">
                                          <p:stCondLst>
                                            <p:cond delay="0"/>
                                          </p:stCondLst>
                                        </p:cTn>
                                        <p:tgtEl>
                                          <p:spTgt spid="2514">
                                            <p:txEl>
                                              <p:pRg st="0" end="0"/>
                                            </p:txEl>
                                          </p:spTgt>
                                        </p:tgtEl>
                                        <p:attrNameLst>
                                          <p:attrName>style.visibility</p:attrName>
                                        </p:attrNameLst>
                                      </p:cBhvr>
                                      <p:to>
                                        <p:strVal val="visible"/>
                                      </p:to>
                                    </p:set>
                                    <p:animEffect transition="in" filter="fade">
                                      <p:cBhvr>
                                        <p:cTn id="23" dur="600"/>
                                        <p:tgtEl>
                                          <p:spTgt spid="2514">
                                            <p:txEl>
                                              <p:pRg st="0" end="0"/>
                                            </p:txEl>
                                          </p:spTgt>
                                        </p:tgtEl>
                                      </p:cBhvr>
                                    </p:animEffect>
                                  </p:childTnLst>
                                </p:cTn>
                              </p:par>
                              <p:par>
                                <p:cTn id="24" presetID="35" presetClass="path" presetSubtype="0" decel="100000" fill="hold" grpId="1" nodeType="withEffect">
                                  <p:stCondLst>
                                    <p:cond delay="0"/>
                                  </p:stCondLst>
                                  <p:childTnLst>
                                    <p:animMotion origin="layout" path="M -0.05552 0.00022 L -3.65586E-6 0.00022 " pathEditMode="relative" rAng="0" ptsTypes="AA">
                                      <p:cBhvr>
                                        <p:cTn id="25" dur="800" fill="hold"/>
                                        <p:tgtEl>
                                          <p:spTgt spid="2514">
                                            <p:txEl>
                                              <p:pRg st="0" end="0"/>
                                            </p:txEl>
                                          </p:spTgt>
                                        </p:tgtEl>
                                        <p:attrNameLst>
                                          <p:attrName>ppt_x</p:attrName>
                                          <p:attrName>ppt_y</p:attrName>
                                        </p:attrNameLst>
                                      </p:cBhvr>
                                      <p:rCtr x="2770" y="0"/>
                                    </p:animMotion>
                                  </p:childTnLst>
                                </p:cTn>
                              </p:par>
                              <p:par>
                                <p:cTn id="26" presetID="10" presetClass="entr" presetSubtype="0" fill="hold" grpId="0" nodeType="withEffect">
                                  <p:stCondLst>
                                    <p:cond delay="75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600"/>
                                        <p:tgtEl>
                                          <p:spTgt spid="3">
                                            <p:txEl>
                                              <p:pRg st="0" end="0"/>
                                            </p:txEl>
                                          </p:spTgt>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600"/>
                                        <p:tgtEl>
                                          <p:spTgt spid="3">
                                            <p:txEl>
                                              <p:pRg st="1" end="1"/>
                                            </p:txEl>
                                          </p:spTgt>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600"/>
                                        <p:tgtEl>
                                          <p:spTgt spid="3">
                                            <p:txEl>
                                              <p:pRg st="2" end="2"/>
                                            </p:txEl>
                                          </p:spTgt>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600"/>
                                        <p:tgtEl>
                                          <p:spTgt spid="3">
                                            <p:txEl>
                                              <p:pRg st="3" end="3"/>
                                            </p:txEl>
                                          </p:spTgt>
                                        </p:tgtEl>
                                      </p:cBhvr>
                                    </p:animEffect>
                                  </p:childTnLst>
                                </p:cTn>
                              </p:par>
                              <p:par>
                                <p:cTn id="38" presetID="35" presetClass="path" presetSubtype="0" decel="100000" fill="hold" grpId="1" nodeType="withEffect">
                                  <p:stCondLst>
                                    <p:cond delay="500"/>
                                  </p:stCondLst>
                                  <p:childTnLst>
                                    <p:animMotion origin="layout" path="M -0.05553 0.00023 L -1.14118E-6 0.00023 " pathEditMode="relative" rAng="0" ptsTypes="AA">
                                      <p:cBhvr>
                                        <p:cTn id="39" dur="800" fill="hold"/>
                                        <p:tgtEl>
                                          <p:spTgt spid="3">
                                            <p:txEl>
                                              <p:pRg st="0" end="0"/>
                                            </p:txEl>
                                          </p:spTgt>
                                        </p:tgtEl>
                                        <p:attrNameLst>
                                          <p:attrName>ppt_x</p:attrName>
                                          <p:attrName>ppt_y</p:attrName>
                                        </p:attrNameLst>
                                      </p:cBhvr>
                                      <p:rCtr x="2770" y="0"/>
                                    </p:animMotion>
                                  </p:childTnLst>
                                </p:cTn>
                              </p:par>
                              <p:par>
                                <p:cTn id="40" presetID="35" presetClass="path" presetSubtype="0" decel="100000" fill="hold" grpId="1" nodeType="withEffect">
                                  <p:stCondLst>
                                    <p:cond delay="500"/>
                                  </p:stCondLst>
                                  <p:childTnLst>
                                    <p:animMotion origin="layout" path="M -0.05553 0.00023 L 6.48455E-7 0.00023 " pathEditMode="relative" rAng="0" ptsTypes="AA">
                                      <p:cBhvr>
                                        <p:cTn id="41" dur="800" fill="hold"/>
                                        <p:tgtEl>
                                          <p:spTgt spid="3">
                                            <p:txEl>
                                              <p:pRg st="1" end="1"/>
                                            </p:txEl>
                                          </p:spTgt>
                                        </p:tgtEl>
                                        <p:attrNameLst>
                                          <p:attrName>ppt_x</p:attrName>
                                          <p:attrName>ppt_y</p:attrName>
                                        </p:attrNameLst>
                                      </p:cBhvr>
                                      <p:rCtr x="2770" y="0"/>
                                    </p:animMotion>
                                  </p:childTnLst>
                                </p:cTn>
                              </p:par>
                              <p:par>
                                <p:cTn id="42" presetID="35" presetClass="path" presetSubtype="0" decel="100000" fill="hold" grpId="1" nodeType="withEffect">
                                  <p:stCondLst>
                                    <p:cond delay="500"/>
                                  </p:stCondLst>
                                  <p:childTnLst>
                                    <p:animMotion origin="layout" path="M -0.05553 0.00022 L 2.79295E-6 0.00022 " pathEditMode="relative" rAng="0" ptsTypes="AA">
                                      <p:cBhvr>
                                        <p:cTn id="43" dur="800" fill="hold"/>
                                        <p:tgtEl>
                                          <p:spTgt spid="3">
                                            <p:txEl>
                                              <p:pRg st="2" end="2"/>
                                            </p:txEl>
                                          </p:spTgt>
                                        </p:tgtEl>
                                        <p:attrNameLst>
                                          <p:attrName>ppt_x</p:attrName>
                                          <p:attrName>ppt_y</p:attrName>
                                        </p:attrNameLst>
                                      </p:cBhvr>
                                      <p:rCtr x="2770" y="0"/>
                                    </p:animMotion>
                                  </p:childTnLst>
                                </p:cTn>
                              </p:par>
                              <p:par>
                                <p:cTn id="44" presetID="35" presetClass="path" presetSubtype="0" decel="100000" fill="hold" grpId="1" nodeType="withEffect">
                                  <p:stCondLst>
                                    <p:cond delay="500"/>
                                  </p:stCondLst>
                                  <p:childTnLst>
                                    <p:animMotion origin="layout" path="M -0.05553 0.00023 L 2.11386E-6 0.00023 " pathEditMode="relative" rAng="0" ptsTypes="AA">
                                      <p:cBhvr>
                                        <p:cTn id="45" dur="800" fill="hold"/>
                                        <p:tgtEl>
                                          <p:spTgt spid="3">
                                            <p:txEl>
                                              <p:pRg st="3" end="3"/>
                                            </p:txEl>
                                          </p:spTgt>
                                        </p:tgtEl>
                                        <p:attrNameLst>
                                          <p:attrName>ppt_x</p:attrName>
                                          <p:attrName>ppt_y</p:attrName>
                                        </p:attrNameLst>
                                      </p:cBhvr>
                                      <p:rCtr x="2770" y="0"/>
                                    </p:animMotion>
                                  </p:childTnLst>
                                </p:cTn>
                              </p:par>
                              <p:par>
                                <p:cTn id="46" presetID="53" presetClass="entr" presetSubtype="16" fill="hold" nodeType="withEffect">
                                  <p:stCondLst>
                                    <p:cond delay="0"/>
                                  </p:stCondLst>
                                  <p:childTnLst>
                                    <p:set>
                                      <p:cBhvr>
                                        <p:cTn id="47" dur="1" fill="hold">
                                          <p:stCondLst>
                                            <p:cond delay="0"/>
                                          </p:stCondLst>
                                        </p:cTn>
                                        <p:tgtEl>
                                          <p:spTgt spid="2522"/>
                                        </p:tgtEl>
                                        <p:attrNameLst>
                                          <p:attrName>style.visibility</p:attrName>
                                        </p:attrNameLst>
                                      </p:cBhvr>
                                      <p:to>
                                        <p:strVal val="visible"/>
                                      </p:to>
                                    </p:set>
                                    <p:anim calcmode="lin" valueType="num">
                                      <p:cBhvr>
                                        <p:cTn id="48" dur="250" fill="hold"/>
                                        <p:tgtEl>
                                          <p:spTgt spid="2522"/>
                                        </p:tgtEl>
                                        <p:attrNameLst>
                                          <p:attrName>ppt_w</p:attrName>
                                        </p:attrNameLst>
                                      </p:cBhvr>
                                      <p:tavLst>
                                        <p:tav tm="0">
                                          <p:val>
                                            <p:fltVal val="0"/>
                                          </p:val>
                                        </p:tav>
                                        <p:tav tm="100000">
                                          <p:val>
                                            <p:strVal val="#ppt_w"/>
                                          </p:val>
                                        </p:tav>
                                      </p:tavLst>
                                    </p:anim>
                                    <p:anim calcmode="lin" valueType="num">
                                      <p:cBhvr>
                                        <p:cTn id="49" dur="250" fill="hold"/>
                                        <p:tgtEl>
                                          <p:spTgt spid="2522"/>
                                        </p:tgtEl>
                                        <p:attrNameLst>
                                          <p:attrName>ppt_h</p:attrName>
                                        </p:attrNameLst>
                                      </p:cBhvr>
                                      <p:tavLst>
                                        <p:tav tm="0">
                                          <p:val>
                                            <p:fltVal val="0"/>
                                          </p:val>
                                        </p:tav>
                                        <p:tav tm="100000">
                                          <p:val>
                                            <p:strVal val="#ppt_h"/>
                                          </p:val>
                                        </p:tav>
                                      </p:tavLst>
                                    </p:anim>
                                    <p:animEffect transition="in" filter="fade">
                                      <p:cBhvr>
                                        <p:cTn id="50" dur="250"/>
                                        <p:tgtEl>
                                          <p:spTgt spid="2522"/>
                                        </p:tgtEl>
                                      </p:cBhvr>
                                    </p:animEffect>
                                  </p:childTnLst>
                                </p:cTn>
                              </p:par>
                              <p:par>
                                <p:cTn id="51" presetID="6" presetClass="emph" presetSubtype="0" decel="100000" fill="hold" nodeType="withEffect">
                                  <p:stCondLst>
                                    <p:cond delay="200"/>
                                  </p:stCondLst>
                                  <p:childTnLst>
                                    <p:animScale>
                                      <p:cBhvr>
                                        <p:cTn id="52" dur="250" fill="hold"/>
                                        <p:tgtEl>
                                          <p:spTgt spid="2522"/>
                                        </p:tgtEl>
                                      </p:cBhvr>
                                      <p:by x="110000" y="110000"/>
                                    </p:animScale>
                                  </p:childTnLst>
                                </p:cTn>
                              </p:par>
                              <p:par>
                                <p:cTn id="53" presetID="6" presetClass="emph" presetSubtype="0" decel="100000" fill="hold" nodeType="withEffect">
                                  <p:stCondLst>
                                    <p:cond delay="300"/>
                                  </p:stCondLst>
                                  <p:childTnLst>
                                    <p:animScale>
                                      <p:cBhvr>
                                        <p:cTn id="54" dur="250" fill="hold"/>
                                        <p:tgtEl>
                                          <p:spTgt spid="2522"/>
                                        </p:tgtEl>
                                      </p:cBhvr>
                                      <p:by x="91000" y="91000"/>
                                    </p:animScale>
                                  </p:childTnLst>
                                </p:cTn>
                              </p:par>
                              <p:par>
                                <p:cTn id="55" presetID="53" presetClass="entr" presetSubtype="16"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250" fill="hold"/>
                                        <p:tgtEl>
                                          <p:spTgt spid="44"/>
                                        </p:tgtEl>
                                        <p:attrNameLst>
                                          <p:attrName>ppt_w</p:attrName>
                                        </p:attrNameLst>
                                      </p:cBhvr>
                                      <p:tavLst>
                                        <p:tav tm="0">
                                          <p:val>
                                            <p:fltVal val="0"/>
                                          </p:val>
                                        </p:tav>
                                        <p:tav tm="100000">
                                          <p:val>
                                            <p:strVal val="#ppt_w"/>
                                          </p:val>
                                        </p:tav>
                                      </p:tavLst>
                                    </p:anim>
                                    <p:anim calcmode="lin" valueType="num">
                                      <p:cBhvr>
                                        <p:cTn id="58" dur="250" fill="hold"/>
                                        <p:tgtEl>
                                          <p:spTgt spid="44"/>
                                        </p:tgtEl>
                                        <p:attrNameLst>
                                          <p:attrName>ppt_h</p:attrName>
                                        </p:attrNameLst>
                                      </p:cBhvr>
                                      <p:tavLst>
                                        <p:tav tm="0">
                                          <p:val>
                                            <p:fltVal val="0"/>
                                          </p:val>
                                        </p:tav>
                                        <p:tav tm="100000">
                                          <p:val>
                                            <p:strVal val="#ppt_h"/>
                                          </p:val>
                                        </p:tav>
                                      </p:tavLst>
                                    </p:anim>
                                    <p:animEffect transition="in" filter="fade">
                                      <p:cBhvr>
                                        <p:cTn id="59" dur="250"/>
                                        <p:tgtEl>
                                          <p:spTgt spid="44"/>
                                        </p:tgtEl>
                                      </p:cBhvr>
                                    </p:animEffect>
                                  </p:childTnLst>
                                </p:cTn>
                              </p:par>
                              <p:par>
                                <p:cTn id="60" presetID="6" presetClass="emph" presetSubtype="0" decel="100000" fill="hold" nodeType="withEffect">
                                  <p:stCondLst>
                                    <p:cond delay="250"/>
                                  </p:stCondLst>
                                  <p:childTnLst>
                                    <p:animScale>
                                      <p:cBhvr>
                                        <p:cTn id="61" dur="250" fill="hold"/>
                                        <p:tgtEl>
                                          <p:spTgt spid="44"/>
                                        </p:tgtEl>
                                      </p:cBhvr>
                                      <p:by x="110000" y="110000"/>
                                    </p:animScale>
                                  </p:childTnLst>
                                </p:cTn>
                              </p:par>
                              <p:par>
                                <p:cTn id="62" presetID="6" presetClass="emph" presetSubtype="0" decel="100000" fill="hold" nodeType="withEffect">
                                  <p:stCondLst>
                                    <p:cond delay="250"/>
                                  </p:stCondLst>
                                  <p:childTnLst>
                                    <p:animScale>
                                      <p:cBhvr>
                                        <p:cTn id="63" dur="250" fill="hold"/>
                                        <p:tgtEl>
                                          <p:spTgt spid="44"/>
                                        </p:tgtEl>
                                      </p:cBhvr>
                                      <p:by x="91000" y="91000"/>
                                    </p:animScale>
                                  </p:childTnLst>
                                </p:cTn>
                              </p:par>
                              <p:par>
                                <p:cTn id="64" presetID="53" presetClass="entr" presetSubtype="16"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250" fill="hold"/>
                                        <p:tgtEl>
                                          <p:spTgt spid="49"/>
                                        </p:tgtEl>
                                        <p:attrNameLst>
                                          <p:attrName>ppt_w</p:attrName>
                                        </p:attrNameLst>
                                      </p:cBhvr>
                                      <p:tavLst>
                                        <p:tav tm="0">
                                          <p:val>
                                            <p:fltVal val="0"/>
                                          </p:val>
                                        </p:tav>
                                        <p:tav tm="100000">
                                          <p:val>
                                            <p:strVal val="#ppt_w"/>
                                          </p:val>
                                        </p:tav>
                                      </p:tavLst>
                                    </p:anim>
                                    <p:anim calcmode="lin" valueType="num">
                                      <p:cBhvr>
                                        <p:cTn id="67" dur="250" fill="hold"/>
                                        <p:tgtEl>
                                          <p:spTgt spid="49"/>
                                        </p:tgtEl>
                                        <p:attrNameLst>
                                          <p:attrName>ppt_h</p:attrName>
                                        </p:attrNameLst>
                                      </p:cBhvr>
                                      <p:tavLst>
                                        <p:tav tm="0">
                                          <p:val>
                                            <p:fltVal val="0"/>
                                          </p:val>
                                        </p:tav>
                                        <p:tav tm="100000">
                                          <p:val>
                                            <p:strVal val="#ppt_h"/>
                                          </p:val>
                                        </p:tav>
                                      </p:tavLst>
                                    </p:anim>
                                    <p:animEffect transition="in" filter="fade">
                                      <p:cBhvr>
                                        <p:cTn id="68" dur="250"/>
                                        <p:tgtEl>
                                          <p:spTgt spid="49"/>
                                        </p:tgtEl>
                                      </p:cBhvr>
                                    </p:animEffect>
                                  </p:childTnLst>
                                </p:cTn>
                              </p:par>
                              <p:par>
                                <p:cTn id="69" presetID="6" presetClass="emph" presetSubtype="0" decel="100000" fill="hold" nodeType="withEffect">
                                  <p:stCondLst>
                                    <p:cond delay="250"/>
                                  </p:stCondLst>
                                  <p:childTnLst>
                                    <p:animScale>
                                      <p:cBhvr>
                                        <p:cTn id="70" dur="250" fill="hold"/>
                                        <p:tgtEl>
                                          <p:spTgt spid="49"/>
                                        </p:tgtEl>
                                      </p:cBhvr>
                                      <p:by x="110000" y="110000"/>
                                    </p:animScale>
                                  </p:childTnLst>
                                </p:cTn>
                              </p:par>
                              <p:par>
                                <p:cTn id="71" presetID="6" presetClass="emph" presetSubtype="0" decel="100000" fill="hold" nodeType="withEffect">
                                  <p:stCondLst>
                                    <p:cond delay="250"/>
                                  </p:stCondLst>
                                  <p:childTnLst>
                                    <p:animScale>
                                      <p:cBhvr>
                                        <p:cTn id="72" dur="250" fill="hold"/>
                                        <p:tgtEl>
                                          <p:spTgt spid="49"/>
                                        </p:tgtEl>
                                      </p:cBhvr>
                                      <p:by x="91000" y="91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2" nodeType="clickEffect">
                                  <p:stCondLst>
                                    <p:cond delay="0"/>
                                  </p:stCondLst>
                                  <p:childTnLst>
                                    <p:set>
                                      <p:cBhvr>
                                        <p:cTn id="76" dur="1" fill="hold">
                                          <p:stCondLst>
                                            <p:cond delay="0"/>
                                          </p:stCondLst>
                                        </p:cTn>
                                        <p:tgtEl>
                                          <p:spTgt spid="2567"/>
                                        </p:tgtEl>
                                        <p:attrNameLst>
                                          <p:attrName>style.visibility</p:attrName>
                                        </p:attrNameLst>
                                      </p:cBhvr>
                                      <p:to>
                                        <p:strVal val="visible"/>
                                      </p:to>
                                    </p:set>
                                    <p:animEffect transition="in" filter="fade">
                                      <p:cBhvr>
                                        <p:cTn id="77" dur="250"/>
                                        <p:tgtEl>
                                          <p:spTgt spid="2567"/>
                                        </p:tgtEl>
                                      </p:cBhvr>
                                    </p:animEffect>
                                  </p:childTnLst>
                                </p:cTn>
                              </p:par>
                              <p:par>
                                <p:cTn id="78" presetID="6" presetClass="emph" presetSubtype="0" fill="hold" grpId="0" nodeType="withEffect">
                                  <p:stCondLst>
                                    <p:cond delay="500"/>
                                  </p:stCondLst>
                                  <p:childTnLst>
                                    <p:animScale>
                                      <p:cBhvr>
                                        <p:cTn id="79" dur="250" fill="hold"/>
                                        <p:tgtEl>
                                          <p:spTgt spid="2567"/>
                                        </p:tgtEl>
                                      </p:cBhvr>
                                      <p:by x="0" y="0"/>
                                    </p:animScale>
                                  </p:childTnLst>
                                </p:cTn>
                              </p:par>
                              <p:par>
                                <p:cTn id="80" presetID="63" presetClass="path" presetSubtype="0" accel="50000" decel="50000" fill="hold" grpId="1" nodeType="withEffect">
                                  <p:stCondLst>
                                    <p:cond delay="0"/>
                                  </p:stCondLst>
                                  <p:childTnLst>
                                    <p:animMotion origin="layout" path="M -1.34831E-6 4.09896E-6 L 0.22293 -0.16115 " pathEditMode="relative" rAng="0" ptsTypes="AA">
                                      <p:cBhvr>
                                        <p:cTn id="81" dur="750" fill="hold"/>
                                        <p:tgtEl>
                                          <p:spTgt spid="2567"/>
                                        </p:tgtEl>
                                        <p:attrNameLst>
                                          <p:attrName>ppt_x</p:attrName>
                                          <p:attrName>ppt_y</p:attrName>
                                        </p:attrNameLst>
                                      </p:cBhvr>
                                      <p:rCtr x="11147" y="-8057"/>
                                    </p:animMotion>
                                  </p:childTnLst>
                                </p:cTn>
                              </p:par>
                            </p:childTnLst>
                          </p:cTn>
                        </p:par>
                        <p:par>
                          <p:cTn id="82" fill="hold">
                            <p:stCondLst>
                              <p:cond delay="750"/>
                            </p:stCondLst>
                            <p:childTnLst>
                              <p:par>
                                <p:cTn id="83" presetID="10" presetClass="entr" presetSubtype="0" fill="hold" grpId="2" nodeType="afterEffect">
                                  <p:stCondLst>
                                    <p:cond delay="0"/>
                                  </p:stCondLst>
                                  <p:childTnLst>
                                    <p:set>
                                      <p:cBhvr>
                                        <p:cTn id="84" dur="1" fill="hold">
                                          <p:stCondLst>
                                            <p:cond delay="0"/>
                                          </p:stCondLst>
                                        </p:cTn>
                                        <p:tgtEl>
                                          <p:spTgt spid="2572"/>
                                        </p:tgtEl>
                                        <p:attrNameLst>
                                          <p:attrName>style.visibility</p:attrName>
                                        </p:attrNameLst>
                                      </p:cBhvr>
                                      <p:to>
                                        <p:strVal val="visible"/>
                                      </p:to>
                                    </p:set>
                                    <p:animEffect transition="in" filter="fade">
                                      <p:cBhvr>
                                        <p:cTn id="85" dur="250"/>
                                        <p:tgtEl>
                                          <p:spTgt spid="2572"/>
                                        </p:tgtEl>
                                      </p:cBhvr>
                                    </p:animEffect>
                                  </p:childTnLst>
                                </p:cTn>
                              </p:par>
                              <p:par>
                                <p:cTn id="86" presetID="6" presetClass="emph" presetSubtype="0" fill="hold" grpId="0" nodeType="withEffect">
                                  <p:stCondLst>
                                    <p:cond delay="500"/>
                                  </p:stCondLst>
                                  <p:childTnLst>
                                    <p:animScale>
                                      <p:cBhvr>
                                        <p:cTn id="87" dur="250" fill="hold"/>
                                        <p:tgtEl>
                                          <p:spTgt spid="2572"/>
                                        </p:tgtEl>
                                      </p:cBhvr>
                                      <p:by x="0" y="0"/>
                                    </p:animScale>
                                  </p:childTnLst>
                                </p:cTn>
                              </p:par>
                              <p:par>
                                <p:cTn id="88" presetID="63" presetClass="path" presetSubtype="0" accel="50000" decel="50000" fill="hold" grpId="1" nodeType="withEffect">
                                  <p:stCondLst>
                                    <p:cond delay="0"/>
                                  </p:stCondLst>
                                  <p:childTnLst>
                                    <p:animMotion origin="layout" path="M -1.06231E-6 -4.27599E-6 L 0.44101 -0.17135 " pathEditMode="relative" rAng="0" ptsTypes="AA">
                                      <p:cBhvr>
                                        <p:cTn id="89" dur="750" fill="hold"/>
                                        <p:tgtEl>
                                          <p:spTgt spid="2572"/>
                                        </p:tgtEl>
                                        <p:attrNameLst>
                                          <p:attrName>ppt_x</p:attrName>
                                          <p:attrName>ppt_y</p:attrName>
                                        </p:attrNameLst>
                                      </p:cBhvr>
                                      <p:rCtr x="22051" y="-8579"/>
                                    </p:animMotion>
                                  </p:childTnLst>
                                </p:cTn>
                              </p:par>
                            </p:childTnLst>
                          </p:cTn>
                        </p:par>
                        <p:par>
                          <p:cTn id="90" fill="hold">
                            <p:stCondLst>
                              <p:cond delay="1500"/>
                            </p:stCondLst>
                            <p:childTnLst>
                              <p:par>
                                <p:cTn id="91" presetID="10" presetClass="entr" presetSubtype="0" fill="hold" grpId="2" nodeType="afterEffect">
                                  <p:stCondLst>
                                    <p:cond delay="0"/>
                                  </p:stCondLst>
                                  <p:childTnLst>
                                    <p:set>
                                      <p:cBhvr>
                                        <p:cTn id="92" dur="1" fill="hold">
                                          <p:stCondLst>
                                            <p:cond delay="0"/>
                                          </p:stCondLst>
                                        </p:cTn>
                                        <p:tgtEl>
                                          <p:spTgt spid="2575"/>
                                        </p:tgtEl>
                                        <p:attrNameLst>
                                          <p:attrName>style.visibility</p:attrName>
                                        </p:attrNameLst>
                                      </p:cBhvr>
                                      <p:to>
                                        <p:strVal val="visible"/>
                                      </p:to>
                                    </p:set>
                                    <p:animEffect transition="in" filter="fade">
                                      <p:cBhvr>
                                        <p:cTn id="93" dur="250"/>
                                        <p:tgtEl>
                                          <p:spTgt spid="2575"/>
                                        </p:tgtEl>
                                      </p:cBhvr>
                                    </p:animEffect>
                                  </p:childTnLst>
                                </p:cTn>
                              </p:par>
                              <p:par>
                                <p:cTn id="94" presetID="6" presetClass="emph" presetSubtype="0" fill="hold" grpId="0" nodeType="withEffect">
                                  <p:stCondLst>
                                    <p:cond delay="500"/>
                                  </p:stCondLst>
                                  <p:childTnLst>
                                    <p:animScale>
                                      <p:cBhvr>
                                        <p:cTn id="95" dur="250" fill="hold"/>
                                        <p:tgtEl>
                                          <p:spTgt spid="2575"/>
                                        </p:tgtEl>
                                      </p:cBhvr>
                                      <p:by x="0" y="0"/>
                                    </p:animScale>
                                  </p:childTnLst>
                                </p:cTn>
                              </p:par>
                              <p:par>
                                <p:cTn id="96" presetID="63" presetClass="path" presetSubtype="0" accel="50000" decel="50000" fill="hold" grpId="1" nodeType="withEffect">
                                  <p:stCondLst>
                                    <p:cond delay="0"/>
                                  </p:stCondLst>
                                  <p:childTnLst>
                                    <p:animMotion origin="layout" path="M -1.34831E-6 -4.27599E-6 L 0.54048 -0.10372 " pathEditMode="relative" rAng="0" ptsTypes="AA">
                                      <p:cBhvr>
                                        <p:cTn id="97" dur="750" fill="hold"/>
                                        <p:tgtEl>
                                          <p:spTgt spid="2575"/>
                                        </p:tgtEl>
                                        <p:attrNameLst>
                                          <p:attrName>ppt_x</p:attrName>
                                          <p:attrName>ppt_y</p:attrName>
                                        </p:attrNameLst>
                                      </p:cBhvr>
                                      <p:rCtr x="27017" y="-5197"/>
                                    </p:animMotion>
                                  </p:childTnLst>
                                </p:cTn>
                              </p:par>
                              <p:par>
                                <p:cTn id="98" presetID="53" presetClass="entr" presetSubtype="16" fill="hold" nodeType="withEffect">
                                  <p:stCondLst>
                                    <p:cond delay="1200"/>
                                  </p:stCondLst>
                                  <p:childTnLst>
                                    <p:set>
                                      <p:cBhvr>
                                        <p:cTn id="99" dur="1" fill="hold">
                                          <p:stCondLst>
                                            <p:cond delay="0"/>
                                          </p:stCondLst>
                                        </p:cTn>
                                        <p:tgtEl>
                                          <p:spTgt spid="54"/>
                                        </p:tgtEl>
                                        <p:attrNameLst>
                                          <p:attrName>style.visibility</p:attrName>
                                        </p:attrNameLst>
                                      </p:cBhvr>
                                      <p:to>
                                        <p:strVal val="visible"/>
                                      </p:to>
                                    </p:set>
                                    <p:anim calcmode="lin" valueType="num">
                                      <p:cBhvr>
                                        <p:cTn id="100" dur="250" fill="hold"/>
                                        <p:tgtEl>
                                          <p:spTgt spid="54"/>
                                        </p:tgtEl>
                                        <p:attrNameLst>
                                          <p:attrName>ppt_w</p:attrName>
                                        </p:attrNameLst>
                                      </p:cBhvr>
                                      <p:tavLst>
                                        <p:tav tm="0">
                                          <p:val>
                                            <p:fltVal val="0"/>
                                          </p:val>
                                        </p:tav>
                                        <p:tav tm="100000">
                                          <p:val>
                                            <p:strVal val="#ppt_w"/>
                                          </p:val>
                                        </p:tav>
                                      </p:tavLst>
                                    </p:anim>
                                    <p:anim calcmode="lin" valueType="num">
                                      <p:cBhvr>
                                        <p:cTn id="101" dur="250" fill="hold"/>
                                        <p:tgtEl>
                                          <p:spTgt spid="54"/>
                                        </p:tgtEl>
                                        <p:attrNameLst>
                                          <p:attrName>ppt_h</p:attrName>
                                        </p:attrNameLst>
                                      </p:cBhvr>
                                      <p:tavLst>
                                        <p:tav tm="0">
                                          <p:val>
                                            <p:fltVal val="0"/>
                                          </p:val>
                                        </p:tav>
                                        <p:tav tm="100000">
                                          <p:val>
                                            <p:strVal val="#ppt_h"/>
                                          </p:val>
                                        </p:tav>
                                      </p:tavLst>
                                    </p:anim>
                                    <p:animEffect transition="in" filter="fade">
                                      <p:cBhvr>
                                        <p:cTn id="102" dur="250"/>
                                        <p:tgtEl>
                                          <p:spTgt spid="54"/>
                                        </p:tgtEl>
                                      </p:cBhvr>
                                    </p:animEffect>
                                  </p:childTnLst>
                                </p:cTn>
                              </p:par>
                              <p:par>
                                <p:cTn id="103" presetID="6" presetClass="emph" presetSubtype="0" decel="100000" fill="hold" nodeType="withEffect">
                                  <p:stCondLst>
                                    <p:cond delay="1400"/>
                                  </p:stCondLst>
                                  <p:childTnLst>
                                    <p:animScale>
                                      <p:cBhvr>
                                        <p:cTn id="104" dur="250" fill="hold"/>
                                        <p:tgtEl>
                                          <p:spTgt spid="54"/>
                                        </p:tgtEl>
                                      </p:cBhvr>
                                      <p:by x="110000" y="110000"/>
                                    </p:animScale>
                                  </p:childTnLst>
                                </p:cTn>
                              </p:par>
                              <p:par>
                                <p:cTn id="105" presetID="6" presetClass="emph" presetSubtype="0" decel="100000" fill="hold" nodeType="withEffect">
                                  <p:stCondLst>
                                    <p:cond delay="1500"/>
                                  </p:stCondLst>
                                  <p:childTnLst>
                                    <p:animScale>
                                      <p:cBhvr>
                                        <p:cTn id="106" dur="250" fill="hold"/>
                                        <p:tgtEl>
                                          <p:spTgt spid="54"/>
                                        </p:tgtEl>
                                      </p:cBhvr>
                                      <p:by x="91000" y="91000"/>
                                    </p:animScale>
                                  </p:childTnLst>
                                </p:cTn>
                              </p:par>
                              <p:par>
                                <p:cTn id="107" presetID="53" presetClass="entr" presetSubtype="16" fill="hold" nodeType="withEffect">
                                  <p:stCondLst>
                                    <p:cond delay="1200"/>
                                  </p:stCondLst>
                                  <p:childTnLst>
                                    <p:set>
                                      <p:cBhvr>
                                        <p:cTn id="108" dur="1" fill="hold">
                                          <p:stCondLst>
                                            <p:cond delay="0"/>
                                          </p:stCondLst>
                                        </p:cTn>
                                        <p:tgtEl>
                                          <p:spTgt spid="66"/>
                                        </p:tgtEl>
                                        <p:attrNameLst>
                                          <p:attrName>style.visibility</p:attrName>
                                        </p:attrNameLst>
                                      </p:cBhvr>
                                      <p:to>
                                        <p:strVal val="visible"/>
                                      </p:to>
                                    </p:set>
                                    <p:anim calcmode="lin" valueType="num">
                                      <p:cBhvr>
                                        <p:cTn id="109" dur="250" fill="hold"/>
                                        <p:tgtEl>
                                          <p:spTgt spid="66"/>
                                        </p:tgtEl>
                                        <p:attrNameLst>
                                          <p:attrName>ppt_w</p:attrName>
                                        </p:attrNameLst>
                                      </p:cBhvr>
                                      <p:tavLst>
                                        <p:tav tm="0">
                                          <p:val>
                                            <p:fltVal val="0"/>
                                          </p:val>
                                        </p:tav>
                                        <p:tav tm="100000">
                                          <p:val>
                                            <p:strVal val="#ppt_w"/>
                                          </p:val>
                                        </p:tav>
                                      </p:tavLst>
                                    </p:anim>
                                    <p:anim calcmode="lin" valueType="num">
                                      <p:cBhvr>
                                        <p:cTn id="110" dur="250" fill="hold"/>
                                        <p:tgtEl>
                                          <p:spTgt spid="66"/>
                                        </p:tgtEl>
                                        <p:attrNameLst>
                                          <p:attrName>ppt_h</p:attrName>
                                        </p:attrNameLst>
                                      </p:cBhvr>
                                      <p:tavLst>
                                        <p:tav tm="0">
                                          <p:val>
                                            <p:fltVal val="0"/>
                                          </p:val>
                                        </p:tav>
                                        <p:tav tm="100000">
                                          <p:val>
                                            <p:strVal val="#ppt_h"/>
                                          </p:val>
                                        </p:tav>
                                      </p:tavLst>
                                    </p:anim>
                                    <p:animEffect transition="in" filter="fade">
                                      <p:cBhvr>
                                        <p:cTn id="111" dur="250"/>
                                        <p:tgtEl>
                                          <p:spTgt spid="66"/>
                                        </p:tgtEl>
                                      </p:cBhvr>
                                    </p:animEffect>
                                  </p:childTnLst>
                                </p:cTn>
                              </p:par>
                              <p:par>
                                <p:cTn id="112" presetID="6" presetClass="emph" presetSubtype="0" decel="100000" fill="hold" nodeType="withEffect">
                                  <p:stCondLst>
                                    <p:cond delay="1400"/>
                                  </p:stCondLst>
                                  <p:childTnLst>
                                    <p:animScale>
                                      <p:cBhvr>
                                        <p:cTn id="113" dur="250" fill="hold"/>
                                        <p:tgtEl>
                                          <p:spTgt spid="66"/>
                                        </p:tgtEl>
                                      </p:cBhvr>
                                      <p:by x="110000" y="110000"/>
                                    </p:animScale>
                                  </p:childTnLst>
                                </p:cTn>
                              </p:par>
                              <p:par>
                                <p:cTn id="114" presetID="6" presetClass="emph" presetSubtype="0" decel="100000" fill="hold" nodeType="withEffect">
                                  <p:stCondLst>
                                    <p:cond delay="1500"/>
                                  </p:stCondLst>
                                  <p:childTnLst>
                                    <p:animScale>
                                      <p:cBhvr>
                                        <p:cTn id="115" dur="250" fill="hold"/>
                                        <p:tgtEl>
                                          <p:spTgt spid="66"/>
                                        </p:tgtEl>
                                      </p:cBhvr>
                                      <p:by x="91000" y="91000"/>
                                    </p:animScale>
                                  </p:childTnLst>
                                </p:cTn>
                              </p:par>
                              <p:par>
                                <p:cTn id="116" presetID="53" presetClass="entr" presetSubtype="16" fill="hold" nodeType="withEffect">
                                  <p:stCondLst>
                                    <p:cond delay="1200"/>
                                  </p:stCondLst>
                                  <p:childTnLst>
                                    <p:set>
                                      <p:cBhvr>
                                        <p:cTn id="117" dur="1" fill="hold">
                                          <p:stCondLst>
                                            <p:cond delay="0"/>
                                          </p:stCondLst>
                                        </p:cTn>
                                        <p:tgtEl>
                                          <p:spTgt spid="60"/>
                                        </p:tgtEl>
                                        <p:attrNameLst>
                                          <p:attrName>style.visibility</p:attrName>
                                        </p:attrNameLst>
                                      </p:cBhvr>
                                      <p:to>
                                        <p:strVal val="visible"/>
                                      </p:to>
                                    </p:set>
                                    <p:anim calcmode="lin" valueType="num">
                                      <p:cBhvr>
                                        <p:cTn id="118" dur="250" fill="hold"/>
                                        <p:tgtEl>
                                          <p:spTgt spid="60"/>
                                        </p:tgtEl>
                                        <p:attrNameLst>
                                          <p:attrName>ppt_w</p:attrName>
                                        </p:attrNameLst>
                                      </p:cBhvr>
                                      <p:tavLst>
                                        <p:tav tm="0">
                                          <p:val>
                                            <p:fltVal val="0"/>
                                          </p:val>
                                        </p:tav>
                                        <p:tav tm="100000">
                                          <p:val>
                                            <p:strVal val="#ppt_w"/>
                                          </p:val>
                                        </p:tav>
                                      </p:tavLst>
                                    </p:anim>
                                    <p:anim calcmode="lin" valueType="num">
                                      <p:cBhvr>
                                        <p:cTn id="119" dur="250" fill="hold"/>
                                        <p:tgtEl>
                                          <p:spTgt spid="60"/>
                                        </p:tgtEl>
                                        <p:attrNameLst>
                                          <p:attrName>ppt_h</p:attrName>
                                        </p:attrNameLst>
                                      </p:cBhvr>
                                      <p:tavLst>
                                        <p:tav tm="0">
                                          <p:val>
                                            <p:fltVal val="0"/>
                                          </p:val>
                                        </p:tav>
                                        <p:tav tm="100000">
                                          <p:val>
                                            <p:strVal val="#ppt_h"/>
                                          </p:val>
                                        </p:tav>
                                      </p:tavLst>
                                    </p:anim>
                                    <p:animEffect transition="in" filter="fade">
                                      <p:cBhvr>
                                        <p:cTn id="120" dur="250"/>
                                        <p:tgtEl>
                                          <p:spTgt spid="60"/>
                                        </p:tgtEl>
                                      </p:cBhvr>
                                    </p:animEffect>
                                  </p:childTnLst>
                                </p:cTn>
                              </p:par>
                              <p:par>
                                <p:cTn id="121" presetID="6" presetClass="emph" presetSubtype="0" decel="100000" fill="hold" nodeType="withEffect">
                                  <p:stCondLst>
                                    <p:cond delay="1400"/>
                                  </p:stCondLst>
                                  <p:childTnLst>
                                    <p:animScale>
                                      <p:cBhvr>
                                        <p:cTn id="122" dur="250" fill="hold"/>
                                        <p:tgtEl>
                                          <p:spTgt spid="60"/>
                                        </p:tgtEl>
                                      </p:cBhvr>
                                      <p:by x="110000" y="110000"/>
                                    </p:animScale>
                                  </p:childTnLst>
                                </p:cTn>
                              </p:par>
                              <p:par>
                                <p:cTn id="123" presetID="6" presetClass="emph" presetSubtype="0" decel="100000" fill="hold" nodeType="withEffect">
                                  <p:stCondLst>
                                    <p:cond delay="1500"/>
                                  </p:stCondLst>
                                  <p:childTnLst>
                                    <p:animScale>
                                      <p:cBhvr>
                                        <p:cTn id="124" dur="250" fill="hold"/>
                                        <p:tgtEl>
                                          <p:spTgt spid="60"/>
                                        </p:tgtEl>
                                      </p:cBhvr>
                                      <p:by x="91000" y="91000"/>
                                    </p:animScale>
                                  </p:childTnLst>
                                </p:cTn>
                              </p:par>
                              <p:par>
                                <p:cTn id="125" presetID="22" presetClass="entr" presetSubtype="4" fill="hold" nodeType="withEffect">
                                  <p:stCondLst>
                                    <p:cond delay="800"/>
                                  </p:stCondLst>
                                  <p:childTnLst>
                                    <p:set>
                                      <p:cBhvr>
                                        <p:cTn id="126" dur="1" fill="hold">
                                          <p:stCondLst>
                                            <p:cond delay="0"/>
                                          </p:stCondLst>
                                        </p:cTn>
                                        <p:tgtEl>
                                          <p:spTgt spid="77"/>
                                        </p:tgtEl>
                                        <p:attrNameLst>
                                          <p:attrName>style.visibility</p:attrName>
                                        </p:attrNameLst>
                                      </p:cBhvr>
                                      <p:to>
                                        <p:strVal val="visible"/>
                                      </p:to>
                                    </p:set>
                                    <p:animEffect transition="in" filter="wipe(down)">
                                      <p:cBhvr>
                                        <p:cTn id="127" dur="250"/>
                                        <p:tgtEl>
                                          <p:spTgt spid="77"/>
                                        </p:tgtEl>
                                      </p:cBhvr>
                                    </p:animEffect>
                                  </p:childTnLst>
                                </p:cTn>
                              </p:par>
                              <p:par>
                                <p:cTn id="128" presetID="22" presetClass="entr" presetSubtype="1" fill="hold" nodeType="withEffect">
                                  <p:stCondLst>
                                    <p:cond delay="800"/>
                                  </p:stCondLst>
                                  <p:childTnLst>
                                    <p:set>
                                      <p:cBhvr>
                                        <p:cTn id="129" dur="1" fill="hold">
                                          <p:stCondLst>
                                            <p:cond delay="0"/>
                                          </p:stCondLst>
                                        </p:cTn>
                                        <p:tgtEl>
                                          <p:spTgt spid="75"/>
                                        </p:tgtEl>
                                        <p:attrNameLst>
                                          <p:attrName>style.visibility</p:attrName>
                                        </p:attrNameLst>
                                      </p:cBhvr>
                                      <p:to>
                                        <p:strVal val="visible"/>
                                      </p:to>
                                    </p:set>
                                    <p:animEffect transition="in" filter="wipe(up)">
                                      <p:cBhvr>
                                        <p:cTn id="130" dur="250"/>
                                        <p:tgtEl>
                                          <p:spTgt spid="75"/>
                                        </p:tgtEl>
                                      </p:cBhvr>
                                    </p:animEffect>
                                  </p:childTnLst>
                                </p:cTn>
                              </p:par>
                              <p:par>
                                <p:cTn id="131" presetID="22" presetClass="entr" presetSubtype="1" fill="hold" nodeType="withEffect">
                                  <p:stCondLst>
                                    <p:cond delay="800"/>
                                  </p:stCondLst>
                                  <p:childTnLst>
                                    <p:set>
                                      <p:cBhvr>
                                        <p:cTn id="132" dur="1" fill="hold">
                                          <p:stCondLst>
                                            <p:cond delay="0"/>
                                          </p:stCondLst>
                                        </p:cTn>
                                        <p:tgtEl>
                                          <p:spTgt spid="73"/>
                                        </p:tgtEl>
                                        <p:attrNameLst>
                                          <p:attrName>style.visibility</p:attrName>
                                        </p:attrNameLst>
                                      </p:cBhvr>
                                      <p:to>
                                        <p:strVal val="visible"/>
                                      </p:to>
                                    </p:set>
                                    <p:animEffect transition="in" filter="wipe(up)">
                                      <p:cBhvr>
                                        <p:cTn id="133" dur="250"/>
                                        <p:tgtEl>
                                          <p:spTgt spid="73"/>
                                        </p:tgtEl>
                                      </p:cBhvr>
                                    </p:animEffect>
                                  </p:childTnLst>
                                </p:cTn>
                              </p:par>
                              <p:par>
                                <p:cTn id="134" presetID="22" presetClass="entr" presetSubtype="8" fill="hold" nodeType="withEffect">
                                  <p:stCondLst>
                                    <p:cond delay="1000"/>
                                  </p:stCondLst>
                                  <p:childTnLst>
                                    <p:set>
                                      <p:cBhvr>
                                        <p:cTn id="135" dur="1" fill="hold">
                                          <p:stCondLst>
                                            <p:cond delay="0"/>
                                          </p:stCondLst>
                                        </p:cTn>
                                        <p:tgtEl>
                                          <p:spTgt spid="72"/>
                                        </p:tgtEl>
                                        <p:attrNameLst>
                                          <p:attrName>style.visibility</p:attrName>
                                        </p:attrNameLst>
                                      </p:cBhvr>
                                      <p:to>
                                        <p:strVal val="visible"/>
                                      </p:to>
                                    </p:set>
                                    <p:animEffect transition="in" filter="wipe(left)">
                                      <p:cBhvr>
                                        <p:cTn id="136" dur="250"/>
                                        <p:tgtEl>
                                          <p:spTgt spid="72"/>
                                        </p:tgtEl>
                                      </p:cBhvr>
                                    </p:animEffect>
                                  </p:childTnLst>
                                </p:cTn>
                              </p:par>
                              <p:par>
                                <p:cTn id="137" presetID="22" presetClass="entr" presetSubtype="8" fill="hold" nodeType="withEffect">
                                  <p:stCondLst>
                                    <p:cond delay="1000"/>
                                  </p:stCondLst>
                                  <p:childTnLst>
                                    <p:set>
                                      <p:cBhvr>
                                        <p:cTn id="138" dur="1" fill="hold">
                                          <p:stCondLst>
                                            <p:cond delay="0"/>
                                          </p:stCondLst>
                                        </p:cTn>
                                        <p:tgtEl>
                                          <p:spTgt spid="74"/>
                                        </p:tgtEl>
                                        <p:attrNameLst>
                                          <p:attrName>style.visibility</p:attrName>
                                        </p:attrNameLst>
                                      </p:cBhvr>
                                      <p:to>
                                        <p:strVal val="visible"/>
                                      </p:to>
                                    </p:set>
                                    <p:animEffect transition="in" filter="wipe(left)">
                                      <p:cBhvr>
                                        <p:cTn id="139" dur="250"/>
                                        <p:tgtEl>
                                          <p:spTgt spid="74"/>
                                        </p:tgtEl>
                                      </p:cBhvr>
                                    </p:animEffect>
                                  </p:childTnLst>
                                </p:cTn>
                              </p:par>
                              <p:par>
                                <p:cTn id="140" presetID="22" presetClass="entr" presetSubtype="2" fill="hold" nodeType="withEffect">
                                  <p:stCondLst>
                                    <p:cond delay="1000"/>
                                  </p:stCondLst>
                                  <p:childTnLst>
                                    <p:set>
                                      <p:cBhvr>
                                        <p:cTn id="141" dur="1" fill="hold">
                                          <p:stCondLst>
                                            <p:cond delay="0"/>
                                          </p:stCondLst>
                                        </p:cTn>
                                        <p:tgtEl>
                                          <p:spTgt spid="76"/>
                                        </p:tgtEl>
                                        <p:attrNameLst>
                                          <p:attrName>style.visibility</p:attrName>
                                        </p:attrNameLst>
                                      </p:cBhvr>
                                      <p:to>
                                        <p:strVal val="visible"/>
                                      </p:to>
                                    </p:set>
                                    <p:animEffect transition="in" filter="wipe(right)">
                                      <p:cBhvr>
                                        <p:cTn id="142"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3" grpId="0" animBg="1"/>
      <p:bldP spid="2513" grpId="0" animBg="1"/>
      <p:bldP spid="2513" grpId="1" animBg="1"/>
      <p:bldP spid="2513" grpId="2" animBg="1"/>
      <p:bldP spid="2514" grpId="0" build="p"/>
      <p:bldP spid="2514" grpId="1" build="p"/>
      <p:bldP spid="2575" grpId="0" animBg="1"/>
      <p:bldP spid="2575" grpId="1" animBg="1"/>
      <p:bldP spid="2575" grpId="2" animBg="1"/>
      <p:bldP spid="2572" grpId="0" animBg="1"/>
      <p:bldP spid="2572" grpId="1" animBg="1"/>
      <p:bldP spid="2572" grpId="2" animBg="1"/>
      <p:bldP spid="2567" grpId="0" animBg="1"/>
      <p:bldP spid="2567" grpId="1" animBg="1"/>
      <p:bldP spid="2567" grpId="2" animBg="1"/>
      <p:bldP spid="3" grpId="0" build="p"/>
      <p:bldP spid="3" grpI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128"/>
          <p:cNvSpPr>
            <a:spLocks noChangeAspect="1"/>
          </p:cNvSpPr>
          <p:nvPr/>
        </p:nvSpPr>
        <p:spPr bwMode="black">
          <a:xfrm>
            <a:off x="5962186" y="1551616"/>
            <a:ext cx="5040966" cy="25797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37" name="Group 36"/>
          <p:cNvGrpSpPr/>
          <p:nvPr/>
        </p:nvGrpSpPr>
        <p:grpSpPr>
          <a:xfrm>
            <a:off x="6909600" y="2495988"/>
            <a:ext cx="3430059" cy="1337283"/>
            <a:chOff x="6808002" y="2495988"/>
            <a:chExt cx="3430059" cy="1337283"/>
          </a:xfrm>
        </p:grpSpPr>
        <p:grpSp>
          <p:nvGrpSpPr>
            <p:cNvPr id="12" name="Group 11"/>
            <p:cNvGrpSpPr/>
            <p:nvPr/>
          </p:nvGrpSpPr>
          <p:grpSpPr>
            <a:xfrm>
              <a:off x="6808002" y="2495988"/>
              <a:ext cx="1101858" cy="1337283"/>
              <a:chOff x="5858722" y="2609141"/>
              <a:chExt cx="1101858" cy="1337283"/>
            </a:xfrm>
          </p:grpSpPr>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722" y="2609141"/>
                <a:ext cx="1101858" cy="826392"/>
              </a:xfrm>
              <a:prstGeom prst="rect">
                <a:avLst/>
              </a:prstGeom>
            </p:spPr>
          </p:pic>
          <p:sp>
            <p:nvSpPr>
              <p:cNvPr id="67" name="TextBox 4"/>
              <p:cNvSpPr txBox="1"/>
              <p:nvPr/>
            </p:nvSpPr>
            <p:spPr>
              <a:xfrm>
                <a:off x="5915301" y="3373960"/>
                <a:ext cx="988420"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smtClean="0">
                    <a:gradFill>
                      <a:gsLst>
                        <a:gs pos="0">
                          <a:srgbClr val="FFFFFF"/>
                        </a:gs>
                        <a:gs pos="100000">
                          <a:srgbClr val="FFFFFF"/>
                        </a:gs>
                      </a:gsLst>
                      <a:lin ang="5400000" scaled="1"/>
                    </a:gradFill>
                  </a:rPr>
                  <a:t>data</a:t>
                </a:r>
              </a:p>
            </p:txBody>
          </p:sp>
        </p:grpSp>
        <p:sp>
          <p:nvSpPr>
            <p:cNvPr id="84" name="TextBox 48"/>
            <p:cNvSpPr txBox="1"/>
            <p:nvPr/>
          </p:nvSpPr>
          <p:spPr>
            <a:xfrm>
              <a:off x="9238033" y="3260807"/>
              <a:ext cx="1000028"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a:gradFill>
                    <a:gsLst>
                      <a:gs pos="0">
                        <a:srgbClr val="FFFFFF"/>
                      </a:gs>
                      <a:gs pos="100000">
                        <a:srgbClr val="FFFFFF"/>
                      </a:gs>
                    </a:gsLst>
                    <a:lin ang="5400000" scaled="1"/>
                  </a:gradFill>
                </a:rPr>
                <a:t>push</a:t>
              </a:r>
            </a:p>
          </p:txBody>
        </p:sp>
        <p:sp>
          <p:nvSpPr>
            <p:cNvPr id="3" name="Rectangular Callout 2"/>
            <p:cNvSpPr/>
            <p:nvPr/>
          </p:nvSpPr>
          <p:spPr bwMode="auto">
            <a:xfrm>
              <a:off x="9384937" y="2596228"/>
              <a:ext cx="709997" cy="625913"/>
            </a:xfrm>
            <a:prstGeom prst="wedgeRectCallout">
              <a:avLst>
                <a:gd name="adj1" fmla="val -33249"/>
                <a:gd name="adj2" fmla="val 70168"/>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10" name="Group 9"/>
            <p:cNvGrpSpPr/>
            <p:nvPr/>
          </p:nvGrpSpPr>
          <p:grpSpPr>
            <a:xfrm>
              <a:off x="7985527" y="2642207"/>
              <a:ext cx="1166534" cy="1191064"/>
              <a:chOff x="7036247" y="2755360"/>
              <a:chExt cx="1166534" cy="1191064"/>
            </a:xfrm>
          </p:grpSpPr>
          <p:sp>
            <p:nvSpPr>
              <p:cNvPr id="68" name="TextBox 47"/>
              <p:cNvSpPr txBox="1"/>
              <p:nvPr/>
            </p:nvSpPr>
            <p:spPr>
              <a:xfrm>
                <a:off x="7036247" y="3373960"/>
                <a:ext cx="1166534"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err="1">
                    <a:gradFill>
                      <a:gsLst>
                        <a:gs pos="0">
                          <a:srgbClr val="FFFFFF"/>
                        </a:gs>
                        <a:gs pos="100000">
                          <a:srgbClr val="FFFFFF"/>
                        </a:gs>
                      </a:gsLst>
                      <a:lin ang="5400000" scaled="1"/>
                    </a:gradFill>
                  </a:rPr>
                  <a:t>auth</a:t>
                </a:r>
                <a:endParaRPr lang="en-US" sz="2000" dirty="0">
                  <a:gradFill>
                    <a:gsLst>
                      <a:gs pos="0">
                        <a:srgbClr val="FFFFFF"/>
                      </a:gs>
                      <a:gs pos="100000">
                        <a:srgbClr val="FFFFFF"/>
                      </a:gs>
                    </a:gsLst>
                    <a:lin ang="5400000" scaled="1"/>
                  </a:gradFill>
                </a:endParaRPr>
              </a:p>
            </p:txBody>
          </p:sp>
          <p:pic>
            <p:nvPicPr>
              <p:cNvPr id="19" name="Picture 2" descr="\\MAGNUM\Projects\Microsoft\Cloud Power FY12\Design\ICONS_PNG\Devices.png"/>
              <p:cNvPicPr>
                <a:picLocks noChangeAspect="1" noChangeArrowheads="1"/>
              </p:cNvPicPr>
              <p:nvPr/>
            </p:nvPicPr>
            <p:blipFill rotWithShape="1">
              <a:blip r:embed="rId4" cstate="print">
                <a:lum bright="100000" contrast="100000"/>
              </a:blip>
              <a:srcRect l="16132" t="16067" r="23560" b="34306"/>
              <a:stretch/>
            </p:blipFill>
            <p:spPr bwMode="auto">
              <a:xfrm>
                <a:off x="7276179" y="2755360"/>
                <a:ext cx="653379" cy="533954"/>
              </a:xfrm>
              <a:prstGeom prst="rect">
                <a:avLst/>
              </a:prstGeom>
              <a:noFill/>
              <a:ln>
                <a:noFill/>
              </a:ln>
            </p:spPr>
          </p:pic>
        </p:grpSp>
      </p:grpSp>
      <p:sp>
        <p:nvSpPr>
          <p:cNvPr id="2" name="Title 1"/>
          <p:cNvSpPr>
            <a:spLocks noGrp="1"/>
          </p:cNvSpPr>
          <p:nvPr>
            <p:ph type="title"/>
          </p:nvPr>
        </p:nvSpPr>
        <p:spPr/>
        <p:txBody>
          <a:bodyPr/>
          <a:lstStyle/>
          <a:p>
            <a:r>
              <a:rPr lang="en-US" dirty="0" smtClean="0"/>
              <a:t>Reach where your datacenter won’t</a:t>
            </a:r>
            <a:endParaRPr lang="en-US" dirty="0"/>
          </a:p>
        </p:txBody>
      </p:sp>
      <p:sp>
        <p:nvSpPr>
          <p:cNvPr id="25" name="TextBox 24"/>
          <p:cNvSpPr txBox="1"/>
          <p:nvPr/>
        </p:nvSpPr>
        <p:spPr>
          <a:xfrm>
            <a:off x="288892" y="1336368"/>
            <a:ext cx="6238236" cy="2881016"/>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smtClean="0">
                <a:gradFill>
                  <a:gsLst>
                    <a:gs pos="2917">
                      <a:srgbClr val="00188F"/>
                    </a:gs>
                    <a:gs pos="30000">
                      <a:srgbClr val="00188F"/>
                    </a:gs>
                  </a:gsLst>
                  <a:lin ang="5400000" scaled="0"/>
                </a:gradFill>
                <a:latin typeface="Segoe UI Light"/>
              </a:rPr>
              <a:t>Azure Mobile Services</a:t>
            </a:r>
            <a:r>
              <a:rPr lang="en-US" sz="2800" b="1" spc="-50" dirty="0" smtClean="0">
                <a:gradFill>
                  <a:gsLst>
                    <a:gs pos="2917">
                      <a:srgbClr val="00188F"/>
                    </a:gs>
                    <a:gs pos="30000">
                      <a:srgbClr val="00188F"/>
                    </a:gs>
                  </a:gsLst>
                  <a:lin ang="5400000" scaled="0"/>
                </a:gradFill>
                <a:latin typeface="Segoe UI Light"/>
              </a:rPr>
              <a:t/>
            </a:r>
            <a:br>
              <a:rPr lang="en-US" sz="2800" b="1" spc="-50" dirty="0" smtClean="0">
                <a:gradFill>
                  <a:gsLst>
                    <a:gs pos="2917">
                      <a:srgbClr val="00188F"/>
                    </a:gs>
                    <a:gs pos="30000">
                      <a:srgbClr val="00188F"/>
                    </a:gs>
                  </a:gsLst>
                  <a:lin ang="5400000" scaled="0"/>
                </a:gradFill>
                <a:latin typeface="Segoe UI Light"/>
              </a:rPr>
            </a:br>
            <a:r>
              <a:rPr lang="en-US" sz="2000" b="1" spc="-50" dirty="0" smtClean="0">
                <a:gradFill>
                  <a:gsLst>
                    <a:gs pos="2917">
                      <a:srgbClr val="00188F"/>
                    </a:gs>
                    <a:gs pos="30000">
                      <a:srgbClr val="00188F"/>
                    </a:gs>
                  </a:gsLst>
                  <a:lin ang="5400000" scaled="0"/>
                </a:gradFill>
                <a:latin typeface="Segoe UI Light"/>
              </a:rPr>
              <a:t>Turnkey backend for Mobile apps</a:t>
            </a:r>
          </a:p>
          <a:p>
            <a:pPr>
              <a:spcAft>
                <a:spcPts val="600"/>
              </a:spcAft>
            </a:pPr>
            <a:r>
              <a:rPr lang="en-US" sz="2000" spc="-50" dirty="0">
                <a:gradFill>
                  <a:gsLst>
                    <a:gs pos="0">
                      <a:schemeClr val="tx1"/>
                    </a:gs>
                    <a:gs pos="100000">
                      <a:schemeClr val="tx1"/>
                    </a:gs>
                  </a:gsLst>
                </a:gradFill>
              </a:rPr>
              <a:t>Extend internal web apps to mobile devices</a:t>
            </a:r>
          </a:p>
          <a:p>
            <a:pPr>
              <a:spcAft>
                <a:spcPts val="600"/>
              </a:spcAft>
            </a:pPr>
            <a:r>
              <a:rPr lang="en-US" sz="2000" spc="-50" dirty="0">
                <a:gradFill>
                  <a:gsLst>
                    <a:gs pos="0">
                      <a:schemeClr val="tx1"/>
                    </a:gs>
                    <a:gs pos="100000">
                      <a:schemeClr val="tx1"/>
                    </a:gs>
                  </a:gsLst>
                </a:gradFill>
              </a:rPr>
              <a:t>Quickly build and deploy consumer facing apps</a:t>
            </a:r>
          </a:p>
          <a:p>
            <a:pPr>
              <a:spcAft>
                <a:spcPts val="600"/>
              </a:spcAft>
            </a:pPr>
            <a:r>
              <a:rPr lang="en-US" sz="2000" spc="-50" dirty="0">
                <a:gradFill>
                  <a:gsLst>
                    <a:gs pos="0">
                      <a:schemeClr val="tx1"/>
                    </a:gs>
                    <a:gs pos="100000">
                      <a:schemeClr val="tx1"/>
                    </a:gs>
                  </a:gsLst>
                </a:gradFill>
              </a:rPr>
              <a:t>Land your app on any platform or device</a:t>
            </a:r>
          </a:p>
          <a:p>
            <a:pPr marL="0" lvl="1"/>
            <a:endParaRPr lang="en-US" sz="2000" dirty="0" smtClean="0">
              <a:solidFill>
                <a:srgbClr val="505050"/>
              </a:solidFill>
              <a:latin typeface="+mj-lt"/>
            </a:endParaRPr>
          </a:p>
          <a:p>
            <a:pPr>
              <a:spcBef>
                <a:spcPct val="20000"/>
              </a:spcBef>
              <a:spcAft>
                <a:spcPts val="1200"/>
              </a:spcAft>
              <a:buSzPct val="80000"/>
            </a:pPr>
            <a:endParaRPr lang="en-US" sz="2800" b="1" spc="-50" dirty="0" smtClean="0">
              <a:gradFill>
                <a:gsLst>
                  <a:gs pos="2917">
                    <a:srgbClr val="00188F"/>
                  </a:gs>
                  <a:gs pos="30000">
                    <a:srgbClr val="00188F"/>
                  </a:gs>
                </a:gsLst>
                <a:lin ang="5400000" scaled="0"/>
              </a:gradFill>
              <a:latin typeface="Segoe UI Light"/>
            </a:endParaRPr>
          </a:p>
        </p:txBody>
      </p:sp>
      <p:sp>
        <p:nvSpPr>
          <p:cNvPr id="16" name="Freeform 62"/>
          <p:cNvSpPr>
            <a:spLocks noEditPoints="1"/>
          </p:cNvSpPr>
          <p:nvPr/>
        </p:nvSpPr>
        <p:spPr bwMode="black">
          <a:xfrm>
            <a:off x="9614403" y="2715816"/>
            <a:ext cx="454265" cy="37606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8" name="Freeform 94"/>
          <p:cNvSpPr>
            <a:spLocks noEditPoints="1"/>
          </p:cNvSpPr>
          <p:nvPr/>
        </p:nvSpPr>
        <p:spPr bwMode="auto">
          <a:xfrm rot="17100000">
            <a:off x="7563297" y="5085423"/>
            <a:ext cx="1324325" cy="1787114"/>
          </a:xfrm>
          <a:custGeom>
            <a:avLst/>
            <a:gdLst>
              <a:gd name="T0" fmla="*/ 535 w 586"/>
              <a:gd name="T1" fmla="*/ 0 h 791"/>
              <a:gd name="T2" fmla="*/ 586 w 586"/>
              <a:gd name="T3" fmla="*/ 50 h 791"/>
              <a:gd name="T4" fmla="*/ 586 w 586"/>
              <a:gd name="T5" fmla="*/ 585 h 791"/>
              <a:gd name="T6" fmla="*/ 535 w 586"/>
              <a:gd name="T7" fmla="*/ 637 h 791"/>
              <a:gd name="T8" fmla="*/ 308 w 586"/>
              <a:gd name="T9" fmla="*/ 637 h 791"/>
              <a:gd name="T10" fmla="*/ 306 w 586"/>
              <a:gd name="T11" fmla="*/ 590 h 791"/>
              <a:gd name="T12" fmla="*/ 535 w 586"/>
              <a:gd name="T13" fmla="*/ 590 h 791"/>
              <a:gd name="T14" fmla="*/ 539 w 586"/>
              <a:gd name="T15" fmla="*/ 585 h 791"/>
              <a:gd name="T16" fmla="*/ 539 w 586"/>
              <a:gd name="T17" fmla="*/ 50 h 791"/>
              <a:gd name="T18" fmla="*/ 535 w 586"/>
              <a:gd name="T19" fmla="*/ 46 h 791"/>
              <a:gd name="T20" fmla="*/ 147 w 586"/>
              <a:gd name="T21" fmla="*/ 46 h 791"/>
              <a:gd name="T22" fmla="*/ 142 w 586"/>
              <a:gd name="T23" fmla="*/ 50 h 791"/>
              <a:gd name="T24" fmla="*/ 142 w 586"/>
              <a:gd name="T25" fmla="*/ 368 h 791"/>
              <a:gd name="T26" fmla="*/ 103 w 586"/>
              <a:gd name="T27" fmla="*/ 443 h 791"/>
              <a:gd name="T28" fmla="*/ 95 w 586"/>
              <a:gd name="T29" fmla="*/ 458 h 791"/>
              <a:gd name="T30" fmla="*/ 95 w 586"/>
              <a:gd name="T31" fmla="*/ 50 h 791"/>
              <a:gd name="T32" fmla="*/ 147 w 586"/>
              <a:gd name="T33" fmla="*/ 0 h 791"/>
              <a:gd name="T34" fmla="*/ 535 w 586"/>
              <a:gd name="T35" fmla="*/ 0 h 791"/>
              <a:gd name="T36" fmla="*/ 252 w 586"/>
              <a:gd name="T37" fmla="*/ 578 h 791"/>
              <a:gd name="T38" fmla="*/ 162 w 586"/>
              <a:gd name="T39" fmla="*/ 519 h 791"/>
              <a:gd name="T40" fmla="*/ 228 w 586"/>
              <a:gd name="T41" fmla="*/ 379 h 791"/>
              <a:gd name="T42" fmla="*/ 217 w 586"/>
              <a:gd name="T43" fmla="*/ 341 h 791"/>
              <a:gd name="T44" fmla="*/ 184 w 586"/>
              <a:gd name="T45" fmla="*/ 357 h 791"/>
              <a:gd name="T46" fmla="*/ 84 w 586"/>
              <a:gd name="T47" fmla="*/ 549 h 791"/>
              <a:gd name="T48" fmla="*/ 70 w 586"/>
              <a:gd name="T49" fmla="*/ 487 h 791"/>
              <a:gd name="T50" fmla="*/ 17 w 586"/>
              <a:gd name="T51" fmla="*/ 445 h 791"/>
              <a:gd name="T52" fmla="*/ 17 w 586"/>
              <a:gd name="T53" fmla="*/ 495 h 791"/>
              <a:gd name="T54" fmla="*/ 42 w 586"/>
              <a:gd name="T55" fmla="*/ 692 h 791"/>
              <a:gd name="T56" fmla="*/ 46 w 586"/>
              <a:gd name="T57" fmla="*/ 723 h 791"/>
              <a:gd name="T58" fmla="*/ 53 w 586"/>
              <a:gd name="T59" fmla="*/ 737 h 791"/>
              <a:gd name="T60" fmla="*/ 88 w 586"/>
              <a:gd name="T61" fmla="*/ 770 h 791"/>
              <a:gd name="T62" fmla="*/ 201 w 586"/>
              <a:gd name="T63" fmla="*/ 739 h 791"/>
              <a:gd name="T64" fmla="*/ 203 w 586"/>
              <a:gd name="T65" fmla="*/ 735 h 791"/>
              <a:gd name="T66" fmla="*/ 276 w 586"/>
              <a:gd name="T67" fmla="*/ 628 h 791"/>
              <a:gd name="T68" fmla="*/ 252 w 586"/>
              <a:gd name="T69" fmla="*/ 578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6" h="791">
                <a:moveTo>
                  <a:pt x="535" y="0"/>
                </a:moveTo>
                <a:cubicBezTo>
                  <a:pt x="564" y="0"/>
                  <a:pt x="586" y="23"/>
                  <a:pt x="586" y="50"/>
                </a:cubicBezTo>
                <a:cubicBezTo>
                  <a:pt x="586" y="50"/>
                  <a:pt x="586" y="50"/>
                  <a:pt x="586" y="585"/>
                </a:cubicBezTo>
                <a:cubicBezTo>
                  <a:pt x="586" y="613"/>
                  <a:pt x="564" y="637"/>
                  <a:pt x="535" y="637"/>
                </a:cubicBezTo>
                <a:cubicBezTo>
                  <a:pt x="535" y="637"/>
                  <a:pt x="535" y="637"/>
                  <a:pt x="308" y="637"/>
                </a:cubicBezTo>
                <a:cubicBezTo>
                  <a:pt x="315" y="623"/>
                  <a:pt x="315" y="606"/>
                  <a:pt x="306" y="590"/>
                </a:cubicBezTo>
                <a:cubicBezTo>
                  <a:pt x="306" y="590"/>
                  <a:pt x="306" y="590"/>
                  <a:pt x="535" y="590"/>
                </a:cubicBezTo>
                <a:cubicBezTo>
                  <a:pt x="537" y="590"/>
                  <a:pt x="539" y="588"/>
                  <a:pt x="539" y="585"/>
                </a:cubicBezTo>
                <a:cubicBezTo>
                  <a:pt x="539" y="585"/>
                  <a:pt x="539" y="585"/>
                  <a:pt x="539" y="50"/>
                </a:cubicBezTo>
                <a:cubicBezTo>
                  <a:pt x="539" y="48"/>
                  <a:pt x="537" y="46"/>
                  <a:pt x="535" y="46"/>
                </a:cubicBezTo>
                <a:cubicBezTo>
                  <a:pt x="535" y="46"/>
                  <a:pt x="535" y="46"/>
                  <a:pt x="147" y="46"/>
                </a:cubicBezTo>
                <a:cubicBezTo>
                  <a:pt x="144" y="46"/>
                  <a:pt x="142" y="48"/>
                  <a:pt x="142" y="50"/>
                </a:cubicBezTo>
                <a:cubicBezTo>
                  <a:pt x="142" y="50"/>
                  <a:pt x="142" y="50"/>
                  <a:pt x="142" y="368"/>
                </a:cubicBezTo>
                <a:cubicBezTo>
                  <a:pt x="142" y="368"/>
                  <a:pt x="142" y="368"/>
                  <a:pt x="103" y="443"/>
                </a:cubicBezTo>
                <a:cubicBezTo>
                  <a:pt x="103" y="443"/>
                  <a:pt x="103" y="443"/>
                  <a:pt x="95" y="458"/>
                </a:cubicBezTo>
                <a:cubicBezTo>
                  <a:pt x="95" y="458"/>
                  <a:pt x="95" y="458"/>
                  <a:pt x="95" y="50"/>
                </a:cubicBezTo>
                <a:cubicBezTo>
                  <a:pt x="95" y="23"/>
                  <a:pt x="118" y="0"/>
                  <a:pt x="147" y="0"/>
                </a:cubicBezTo>
                <a:cubicBezTo>
                  <a:pt x="147" y="0"/>
                  <a:pt x="147" y="0"/>
                  <a:pt x="535" y="0"/>
                </a:cubicBezTo>
                <a:close/>
                <a:moveTo>
                  <a:pt x="252" y="578"/>
                </a:moveTo>
                <a:cubicBezTo>
                  <a:pt x="162" y="519"/>
                  <a:pt x="162" y="519"/>
                  <a:pt x="162" y="519"/>
                </a:cubicBezTo>
                <a:cubicBezTo>
                  <a:pt x="186" y="473"/>
                  <a:pt x="204" y="425"/>
                  <a:pt x="228" y="379"/>
                </a:cubicBezTo>
                <a:cubicBezTo>
                  <a:pt x="237" y="366"/>
                  <a:pt x="230" y="347"/>
                  <a:pt x="217" y="341"/>
                </a:cubicBezTo>
                <a:cubicBezTo>
                  <a:pt x="203" y="333"/>
                  <a:pt x="192" y="343"/>
                  <a:pt x="184" y="357"/>
                </a:cubicBezTo>
                <a:cubicBezTo>
                  <a:pt x="154" y="417"/>
                  <a:pt x="116" y="488"/>
                  <a:pt x="84" y="549"/>
                </a:cubicBezTo>
                <a:cubicBezTo>
                  <a:pt x="83" y="535"/>
                  <a:pt x="70" y="487"/>
                  <a:pt x="70" y="487"/>
                </a:cubicBezTo>
                <a:cubicBezTo>
                  <a:pt x="67" y="469"/>
                  <a:pt x="37" y="443"/>
                  <a:pt x="17" y="445"/>
                </a:cubicBezTo>
                <a:cubicBezTo>
                  <a:pt x="0" y="445"/>
                  <a:pt x="14" y="476"/>
                  <a:pt x="17" y="495"/>
                </a:cubicBezTo>
                <a:cubicBezTo>
                  <a:pt x="28" y="562"/>
                  <a:pt x="31" y="626"/>
                  <a:pt x="42" y="692"/>
                </a:cubicBezTo>
                <a:cubicBezTo>
                  <a:pt x="42" y="704"/>
                  <a:pt x="43" y="713"/>
                  <a:pt x="46" y="723"/>
                </a:cubicBezTo>
                <a:cubicBezTo>
                  <a:pt x="48" y="728"/>
                  <a:pt x="51" y="734"/>
                  <a:pt x="53" y="737"/>
                </a:cubicBezTo>
                <a:cubicBezTo>
                  <a:pt x="62" y="749"/>
                  <a:pt x="74" y="763"/>
                  <a:pt x="88" y="770"/>
                </a:cubicBezTo>
                <a:cubicBezTo>
                  <a:pt x="129" y="791"/>
                  <a:pt x="178" y="777"/>
                  <a:pt x="201" y="739"/>
                </a:cubicBezTo>
                <a:cubicBezTo>
                  <a:pt x="201" y="739"/>
                  <a:pt x="203" y="737"/>
                  <a:pt x="203" y="735"/>
                </a:cubicBezTo>
                <a:cubicBezTo>
                  <a:pt x="276" y="628"/>
                  <a:pt x="276" y="628"/>
                  <a:pt x="276" y="628"/>
                </a:cubicBezTo>
                <a:cubicBezTo>
                  <a:pt x="282" y="614"/>
                  <a:pt x="266" y="586"/>
                  <a:pt x="252" y="57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cxnSp>
        <p:nvCxnSpPr>
          <p:cNvPr id="35" name="Straight Arrow Connector 34"/>
          <p:cNvCxnSpPr/>
          <p:nvPr/>
        </p:nvCxnSpPr>
        <p:spPr>
          <a:xfrm>
            <a:off x="11275142" y="3833271"/>
            <a:ext cx="0" cy="650239"/>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141066" y="3833271"/>
            <a:ext cx="544437"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8225459" y="4321277"/>
            <a:ext cx="0" cy="943897"/>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82492" y="3833271"/>
            <a:ext cx="0" cy="768226"/>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4614550" y="4622500"/>
            <a:ext cx="935884" cy="1595897"/>
            <a:chOff x="4614550" y="4622500"/>
            <a:chExt cx="935884" cy="1595897"/>
          </a:xfrm>
        </p:grpSpPr>
        <p:sp>
          <p:nvSpPr>
            <p:cNvPr id="13" name="Rounded Rectangle 12"/>
            <p:cNvSpPr/>
            <p:nvPr/>
          </p:nvSpPr>
          <p:spPr bwMode="auto">
            <a:xfrm>
              <a:off x="4614550" y="4622500"/>
              <a:ext cx="935884" cy="1595897"/>
            </a:xfrm>
            <a:prstGeom prst="roundRect">
              <a:avLst/>
            </a:prstGeom>
            <a:solidFill>
              <a:srgbClr val="FFFFFF"/>
            </a:solid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4" name="Rectangle 13"/>
            <p:cNvSpPr/>
            <p:nvPr/>
          </p:nvSpPr>
          <p:spPr bwMode="auto">
            <a:xfrm>
              <a:off x="4698242" y="4812368"/>
              <a:ext cx="768500" cy="113279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7" name="Oval 16"/>
            <p:cNvSpPr/>
            <p:nvPr/>
          </p:nvSpPr>
          <p:spPr bwMode="auto">
            <a:xfrm>
              <a:off x="4980894" y="5978981"/>
              <a:ext cx="203187" cy="20318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5" name="Rounded Rectangle 14"/>
            <p:cNvSpPr/>
            <p:nvPr/>
          </p:nvSpPr>
          <p:spPr bwMode="auto">
            <a:xfrm>
              <a:off x="5033898" y="6031985"/>
              <a:ext cx="92417" cy="92416"/>
            </a:xfrm>
            <a:prstGeom prst="roundRect">
              <a:avLst>
                <a:gd name="adj" fmla="val 22127"/>
              </a:avLst>
            </a:prstGeom>
            <a:noFill/>
            <a:ln w="635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cxnSp>
        <p:nvCxnSpPr>
          <p:cNvPr id="31" name="Straight Arrow Connector 30"/>
          <p:cNvCxnSpPr/>
          <p:nvPr/>
        </p:nvCxnSpPr>
        <p:spPr>
          <a:xfrm>
            <a:off x="10810568" y="3833271"/>
            <a:ext cx="464574"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7" name="Freeform 43"/>
          <p:cNvSpPr>
            <a:spLocks noEditPoints="1"/>
          </p:cNvSpPr>
          <p:nvPr/>
        </p:nvSpPr>
        <p:spPr bwMode="black">
          <a:xfrm>
            <a:off x="10791739" y="4490534"/>
            <a:ext cx="964787" cy="1859830"/>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spTree>
    <p:extLst>
      <p:ext uri="{BB962C8B-B14F-4D97-AF65-F5344CB8AC3E}">
        <p14:creationId xmlns:p14="http://schemas.microsoft.com/office/powerpoint/2010/main" val="322356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250" fill="hold"/>
                                        <p:tgtEl>
                                          <p:spTgt spid="72"/>
                                        </p:tgtEl>
                                        <p:attrNameLst>
                                          <p:attrName>ppt_w</p:attrName>
                                        </p:attrNameLst>
                                      </p:cBhvr>
                                      <p:tavLst>
                                        <p:tav tm="0">
                                          <p:val>
                                            <p:fltVal val="0"/>
                                          </p:val>
                                        </p:tav>
                                        <p:tav tm="100000">
                                          <p:val>
                                            <p:strVal val="#ppt_w"/>
                                          </p:val>
                                        </p:tav>
                                      </p:tavLst>
                                    </p:anim>
                                    <p:anim calcmode="lin" valueType="num">
                                      <p:cBhvr>
                                        <p:cTn id="8" dur="250" fill="hold"/>
                                        <p:tgtEl>
                                          <p:spTgt spid="72"/>
                                        </p:tgtEl>
                                        <p:attrNameLst>
                                          <p:attrName>ppt_h</p:attrName>
                                        </p:attrNameLst>
                                      </p:cBhvr>
                                      <p:tavLst>
                                        <p:tav tm="0">
                                          <p:val>
                                            <p:fltVal val="0"/>
                                          </p:val>
                                        </p:tav>
                                        <p:tav tm="100000">
                                          <p:val>
                                            <p:strVal val="#ppt_h"/>
                                          </p:val>
                                        </p:tav>
                                      </p:tavLst>
                                    </p:anim>
                                    <p:animEffect transition="in" filter="fade">
                                      <p:cBhvr>
                                        <p:cTn id="9" dur="250"/>
                                        <p:tgtEl>
                                          <p:spTgt spid="72"/>
                                        </p:tgtEl>
                                      </p:cBhvr>
                                    </p:animEffect>
                                  </p:childTnLst>
                                </p:cTn>
                              </p:par>
                              <p:par>
                                <p:cTn id="10" presetID="6" presetClass="emph" presetSubtype="0" decel="100000" fill="hold" grpId="1" nodeType="withEffect">
                                  <p:stCondLst>
                                    <p:cond delay="200"/>
                                  </p:stCondLst>
                                  <p:childTnLst>
                                    <p:animScale>
                                      <p:cBhvr>
                                        <p:cTn id="11" dur="250" fill="hold"/>
                                        <p:tgtEl>
                                          <p:spTgt spid="72"/>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72"/>
                                        </p:tgtEl>
                                      </p:cBhvr>
                                      <p:by x="91000" y="91000"/>
                                    </p:animScale>
                                  </p:childTnLst>
                                </p:cTn>
                              </p:par>
                              <p:par>
                                <p:cTn id="14" presetID="10" presetClass="entr" presetSubtype="0" fill="hold" grpId="0" nodeType="withEffect">
                                  <p:stCondLst>
                                    <p:cond delay="2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600"/>
                                        <p:tgtEl>
                                          <p:spTgt spid="25"/>
                                        </p:tgtEl>
                                      </p:cBhvr>
                                    </p:animEffect>
                                  </p:childTnLst>
                                </p:cTn>
                              </p:par>
                              <p:par>
                                <p:cTn id="17" presetID="35" presetClass="path" presetSubtype="0" decel="100000" fill="hold" grpId="1" nodeType="withEffect">
                                  <p:stCondLst>
                                    <p:cond delay="0"/>
                                  </p:stCondLst>
                                  <p:childTnLst>
                                    <p:animMotion origin="layout" path="M -0.05552 0.00023 L -3.51034E-6 0.00023 " pathEditMode="relative" rAng="0" ptsTypes="AA">
                                      <p:cBhvr>
                                        <p:cTn id="18" dur="800" fill="hold"/>
                                        <p:tgtEl>
                                          <p:spTgt spid="25"/>
                                        </p:tgtEl>
                                        <p:attrNameLst>
                                          <p:attrName>ppt_x</p:attrName>
                                          <p:attrName>ppt_y</p:attrName>
                                        </p:attrNameLst>
                                      </p:cBhvr>
                                      <p:rCtr x="2770" y="0"/>
                                    </p:animMotion>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80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22" presetClass="entr" presetSubtype="4" fill="hold" nodeType="withEffect">
                                  <p:stCondLst>
                                    <p:cond delay="75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250"/>
                                        <p:tgtEl>
                                          <p:spTgt spid="39"/>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22" presetClass="entr" presetSubtype="4" fill="hold" nodeType="withEffect">
                                  <p:stCondLst>
                                    <p:cond delay="50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50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250"/>
                                        <p:tgtEl>
                                          <p:spTgt spid="2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22" presetClass="entr" presetSubtype="4"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250"/>
                                        <p:tgtEl>
                                          <p:spTgt spid="35"/>
                                        </p:tgtEl>
                                      </p:cBhvr>
                                    </p:animEffect>
                                  </p:childTnLst>
                                </p:cTn>
                              </p:par>
                              <p:par>
                                <p:cTn id="47" presetID="22" presetClass="entr" presetSubtype="4" fill="hold" nodeType="withEffect">
                                  <p:stCondLst>
                                    <p:cond delay="750"/>
                                  </p:stCondLst>
                                  <p:childTnLst>
                                    <p:set>
                                      <p:cBhvr>
                                        <p:cTn id="48" dur="1" fill="hold">
                                          <p:stCondLst>
                                            <p:cond delay="0"/>
                                          </p:stCondLst>
                                        </p:cTn>
                                        <p:tgtEl>
                                          <p:spTgt spid="31"/>
                                        </p:tgtEl>
                                        <p:attrNameLst>
                                          <p:attrName>style.visibility</p:attrName>
                                        </p:attrNameLst>
                                      </p:cBhvr>
                                      <p:to>
                                        <p:strVal val="visible"/>
                                      </p:to>
                                    </p:set>
                                    <p:animEffect transition="in" filter="wipe(down)">
                                      <p:cBhvr>
                                        <p:cTn id="4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25" grpId="0"/>
      <p:bldP spid="25" grpId="1"/>
      <p:bldP spid="16" grpId="0" animBg="1"/>
      <p:bldP spid="28" grpId="0" animBg="1"/>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9"/>
          <p:cNvSpPr>
            <a:spLocks noEditPoints="1"/>
          </p:cNvSpPr>
          <p:nvPr/>
        </p:nvSpPr>
        <p:spPr bwMode="auto">
          <a:xfrm>
            <a:off x="4363914" y="1457391"/>
            <a:ext cx="7840986" cy="3852028"/>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a:xfrm>
            <a:off x="274638" y="292082"/>
            <a:ext cx="11375536" cy="946413"/>
          </a:xfrm>
        </p:spPr>
        <p:txBody>
          <a:bodyPr/>
          <a:lstStyle/>
          <a:p>
            <a:r>
              <a:rPr lang="en-US" dirty="0" smtClean="0"/>
              <a:t>Reach where your datacenter won’t</a:t>
            </a:r>
            <a:endParaRPr lang="en-US" dirty="0"/>
          </a:p>
        </p:txBody>
      </p:sp>
      <p:sp>
        <p:nvSpPr>
          <p:cNvPr id="25" name="TextBox 24"/>
          <p:cNvSpPr txBox="1"/>
          <p:nvPr/>
        </p:nvSpPr>
        <p:spPr>
          <a:xfrm>
            <a:off x="274638" y="1324935"/>
            <a:ext cx="5181282" cy="1128432"/>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smtClean="0">
                <a:gradFill>
                  <a:gsLst>
                    <a:gs pos="2917">
                      <a:srgbClr val="00188F"/>
                    </a:gs>
                    <a:gs pos="30000">
                      <a:srgbClr val="00188F"/>
                    </a:gs>
                  </a:gsLst>
                  <a:lin ang="5400000" scaled="0"/>
                </a:gradFill>
                <a:latin typeface="Segoe UI Light"/>
              </a:rPr>
              <a:t>Partner integration</a:t>
            </a:r>
          </a:p>
          <a:p>
            <a:pPr>
              <a:spcAft>
                <a:spcPts val="600"/>
              </a:spcAft>
            </a:pPr>
            <a:r>
              <a:rPr lang="en-US" sz="2000" spc="-50" dirty="0">
                <a:gradFill>
                  <a:gsLst>
                    <a:gs pos="0">
                      <a:schemeClr val="tx1"/>
                    </a:gs>
                    <a:gs pos="100000">
                      <a:schemeClr val="tx1"/>
                    </a:gs>
                  </a:gsLst>
                </a:gradFill>
              </a:rPr>
              <a:t>Integrate with partner IT systems</a:t>
            </a:r>
          </a:p>
          <a:p>
            <a:pPr>
              <a:spcAft>
                <a:spcPts val="600"/>
              </a:spcAft>
            </a:pPr>
            <a:r>
              <a:rPr lang="en-US" sz="2000" spc="-50" dirty="0">
                <a:gradFill>
                  <a:gsLst>
                    <a:gs pos="0">
                      <a:schemeClr val="tx1"/>
                    </a:gs>
                    <a:gs pos="100000">
                      <a:schemeClr val="tx1"/>
                    </a:gs>
                  </a:gsLst>
                </a:gradFill>
              </a:rPr>
              <a:t>Use a highly available, scalable messaging infrastructure with </a:t>
            </a:r>
            <a:r>
              <a:rPr lang="en-US" sz="2000" dirty="0" err="1" smtClean="0">
                <a:gradFill>
                  <a:gsLst>
                    <a:gs pos="0">
                      <a:schemeClr val="tx1"/>
                    </a:gs>
                    <a:gs pos="100000">
                      <a:schemeClr val="tx1"/>
                    </a:gs>
                  </a:gsLst>
                </a:gradFill>
                <a:latin typeface="Segoe UI Semibold" pitchFamily="34" charset="0"/>
                <a:cs typeface="Segoe UI Semibold" pitchFamily="34" charset="0"/>
              </a:rPr>
              <a:t>ServiceBus</a:t>
            </a:r>
            <a:r>
              <a:rPr lang="en-US" sz="2000" dirty="0" smtClean="0">
                <a:gradFill>
                  <a:gsLst>
                    <a:gs pos="0">
                      <a:schemeClr val="tx1"/>
                    </a:gs>
                    <a:gs pos="100000">
                      <a:schemeClr val="tx1"/>
                    </a:gs>
                  </a:gsLst>
                </a:gradFill>
                <a:latin typeface="Segoe UI Semibold" pitchFamily="34" charset="0"/>
                <a:cs typeface="Segoe UI Semibold" pitchFamily="34" charset="0"/>
              </a:rPr>
              <a:t> </a:t>
            </a:r>
            <a:r>
              <a:rPr lang="en-US" sz="2000" spc="-50" dirty="0">
                <a:gradFill>
                  <a:gsLst>
                    <a:gs pos="0">
                      <a:schemeClr val="tx1"/>
                    </a:gs>
                    <a:gs pos="100000">
                      <a:schemeClr val="tx1"/>
                    </a:gs>
                  </a:gsLst>
                </a:gradFill>
              </a:rPr>
              <a:t>and</a:t>
            </a:r>
            <a:r>
              <a:rPr lang="en-US" sz="2000" dirty="0" smtClean="0">
                <a:gradFill>
                  <a:gsLst>
                    <a:gs pos="0">
                      <a:schemeClr val="tx1"/>
                    </a:gs>
                    <a:gs pos="100000">
                      <a:schemeClr val="tx1"/>
                    </a:gs>
                  </a:gsLst>
                </a:gradFill>
                <a:latin typeface="Segoe UI Semibold" pitchFamily="34" charset="0"/>
                <a:cs typeface="Segoe UI Semibold" pitchFamily="34" charset="0"/>
              </a:rPr>
              <a:t> </a:t>
            </a:r>
            <a:r>
              <a:rPr lang="en-US" sz="2000" dirty="0" err="1" smtClean="0">
                <a:gradFill>
                  <a:gsLst>
                    <a:gs pos="0">
                      <a:schemeClr val="tx1"/>
                    </a:gs>
                    <a:gs pos="100000">
                      <a:schemeClr val="tx1"/>
                    </a:gs>
                  </a:gsLst>
                </a:gradFill>
                <a:latin typeface="Segoe UI Semibold" pitchFamily="34" charset="0"/>
                <a:cs typeface="Segoe UI Semibold" pitchFamily="34" charset="0"/>
              </a:rPr>
              <a:t>Biztalk</a:t>
            </a:r>
            <a:r>
              <a:rPr lang="en-US" sz="2000" dirty="0" smtClean="0">
                <a:gradFill>
                  <a:gsLst>
                    <a:gs pos="0">
                      <a:schemeClr val="tx1"/>
                    </a:gs>
                    <a:gs pos="100000">
                      <a:schemeClr val="tx1"/>
                    </a:gs>
                  </a:gsLst>
                </a:gradFill>
                <a:latin typeface="Segoe UI Semibold" pitchFamily="34" charset="0"/>
                <a:cs typeface="Segoe UI Semibold" pitchFamily="34" charset="0"/>
              </a:rPr>
              <a:t> services</a:t>
            </a:r>
            <a:endParaRPr lang="en-US" sz="2000" dirty="0">
              <a:gradFill>
                <a:gsLst>
                  <a:gs pos="0">
                    <a:schemeClr val="tx1"/>
                  </a:gs>
                  <a:gs pos="100000">
                    <a:schemeClr val="tx1"/>
                  </a:gs>
                </a:gsLst>
              </a:gradFill>
              <a:latin typeface="Segoe UI Semibold" pitchFamily="34" charset="0"/>
              <a:cs typeface="Segoe UI Semibold" pitchFamily="34" charset="0"/>
            </a:endParaRPr>
          </a:p>
          <a:p>
            <a:endParaRPr lang="en-US" sz="2000" dirty="0">
              <a:solidFill>
                <a:srgbClr val="505050"/>
              </a:solidFill>
            </a:endParaRPr>
          </a:p>
          <a:p>
            <a:pPr>
              <a:spcBef>
                <a:spcPct val="20000"/>
              </a:spcBef>
              <a:spcAft>
                <a:spcPts val="1200"/>
              </a:spcAft>
              <a:buSzPct val="80000"/>
            </a:pPr>
            <a:endParaRPr lang="en-US" sz="2800" b="1" spc="-50" dirty="0" smtClean="0">
              <a:gradFill>
                <a:gsLst>
                  <a:gs pos="2917">
                    <a:srgbClr val="00188F"/>
                  </a:gs>
                  <a:gs pos="30000">
                    <a:srgbClr val="00188F"/>
                  </a:gs>
                </a:gsLst>
                <a:lin ang="5400000" scaled="0"/>
              </a:gradFill>
              <a:latin typeface="Segoe UI Light"/>
            </a:endParaRPr>
          </a:p>
        </p:txBody>
      </p:sp>
      <p:sp>
        <p:nvSpPr>
          <p:cNvPr id="26" name="Freeform 128"/>
          <p:cNvSpPr>
            <a:spLocks noChangeAspect="1"/>
          </p:cNvSpPr>
          <p:nvPr/>
        </p:nvSpPr>
        <p:spPr bwMode="black">
          <a:xfrm>
            <a:off x="3383643" y="3891160"/>
            <a:ext cx="3932554" cy="21655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5" name="Group 4"/>
          <p:cNvGrpSpPr/>
          <p:nvPr/>
        </p:nvGrpSpPr>
        <p:grpSpPr>
          <a:xfrm>
            <a:off x="274638" y="4179010"/>
            <a:ext cx="1809800" cy="1877662"/>
            <a:chOff x="274639" y="4179010"/>
            <a:chExt cx="1809800" cy="1877662"/>
          </a:xfrm>
        </p:grpSpPr>
        <p:sp>
          <p:nvSpPr>
            <p:cNvPr id="27" name="Rectangle 26"/>
            <p:cNvSpPr/>
            <p:nvPr/>
          </p:nvSpPr>
          <p:spPr bwMode="auto">
            <a:xfrm>
              <a:off x="274639" y="4179010"/>
              <a:ext cx="1809800" cy="187766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3" name="Group 2"/>
            <p:cNvGrpSpPr/>
            <p:nvPr/>
          </p:nvGrpSpPr>
          <p:grpSpPr>
            <a:xfrm>
              <a:off x="406390" y="4334145"/>
              <a:ext cx="1546299" cy="1567392"/>
              <a:chOff x="418124" y="4360482"/>
              <a:chExt cx="1546299" cy="1567392"/>
            </a:xfrm>
          </p:grpSpPr>
          <p:sp>
            <p:nvSpPr>
              <p:cNvPr id="28" name="Freeform 5"/>
              <p:cNvSpPr>
                <a:spLocks noEditPoints="1"/>
              </p:cNvSpPr>
              <p:nvPr/>
            </p:nvSpPr>
            <p:spPr bwMode="auto">
              <a:xfrm>
                <a:off x="41812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5"/>
              <p:cNvSpPr>
                <a:spLocks noEditPoints="1"/>
              </p:cNvSpPr>
              <p:nvPr/>
            </p:nvSpPr>
            <p:spPr bwMode="auto">
              <a:xfrm>
                <a:off x="126068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5"/>
              <p:cNvSpPr>
                <a:spLocks noEditPoints="1"/>
              </p:cNvSpPr>
              <p:nvPr/>
            </p:nvSpPr>
            <p:spPr bwMode="auto">
              <a:xfrm>
                <a:off x="41812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5"/>
              <p:cNvSpPr>
                <a:spLocks noEditPoints="1"/>
              </p:cNvSpPr>
              <p:nvPr/>
            </p:nvSpPr>
            <p:spPr bwMode="auto">
              <a:xfrm>
                <a:off x="126068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5"/>
              <p:cNvSpPr>
                <a:spLocks noEditPoints="1"/>
              </p:cNvSpPr>
              <p:nvPr/>
            </p:nvSpPr>
            <p:spPr bwMode="auto">
              <a:xfrm>
                <a:off x="41812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5"/>
              <p:cNvSpPr>
                <a:spLocks noEditPoints="1"/>
              </p:cNvSpPr>
              <p:nvPr/>
            </p:nvSpPr>
            <p:spPr bwMode="auto">
              <a:xfrm>
                <a:off x="126068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5"/>
              <p:cNvSpPr>
                <a:spLocks noEditPoints="1"/>
              </p:cNvSpPr>
              <p:nvPr/>
            </p:nvSpPr>
            <p:spPr bwMode="auto">
              <a:xfrm>
                <a:off x="41812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5"/>
              <p:cNvSpPr>
                <a:spLocks noEditPoints="1"/>
              </p:cNvSpPr>
              <p:nvPr/>
            </p:nvSpPr>
            <p:spPr bwMode="auto">
              <a:xfrm>
                <a:off x="126068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 name="Group 6"/>
          <p:cNvGrpSpPr/>
          <p:nvPr/>
        </p:nvGrpSpPr>
        <p:grpSpPr>
          <a:xfrm>
            <a:off x="5371241" y="2307095"/>
            <a:ext cx="747283" cy="747283"/>
            <a:chOff x="6909580" y="3072255"/>
            <a:chExt cx="747283" cy="747283"/>
          </a:xfrm>
        </p:grpSpPr>
        <p:sp>
          <p:nvSpPr>
            <p:cNvPr id="56" name="Oval 55"/>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34" name="Group 33"/>
            <p:cNvGrpSpPr/>
            <p:nvPr/>
          </p:nvGrpSpPr>
          <p:grpSpPr>
            <a:xfrm>
              <a:off x="7054392" y="3205099"/>
              <a:ext cx="457658" cy="481594"/>
              <a:chOff x="12277725" y="5773738"/>
              <a:chExt cx="758825" cy="798513"/>
            </a:xfrm>
            <a:solidFill>
              <a:schemeClr val="tx1"/>
            </a:solidFill>
          </p:grpSpPr>
          <p:sp>
            <p:nvSpPr>
              <p:cNvPr id="35"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8" name="Group 7"/>
          <p:cNvGrpSpPr/>
          <p:nvPr/>
        </p:nvGrpSpPr>
        <p:grpSpPr>
          <a:xfrm>
            <a:off x="5371241" y="1602430"/>
            <a:ext cx="747283" cy="747283"/>
            <a:chOff x="6909580" y="2367590"/>
            <a:chExt cx="747283" cy="747283"/>
          </a:xfrm>
        </p:grpSpPr>
        <p:sp>
          <p:nvSpPr>
            <p:cNvPr id="40" name="Flowchart: Off-page Connector 39"/>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29" name="Group 28"/>
            <p:cNvGrpSpPr/>
            <p:nvPr/>
          </p:nvGrpSpPr>
          <p:grpSpPr>
            <a:xfrm>
              <a:off x="6978192" y="2448281"/>
              <a:ext cx="610058" cy="491138"/>
              <a:chOff x="546100" y="536575"/>
              <a:chExt cx="814388" cy="655638"/>
            </a:xfrm>
            <a:solidFill>
              <a:schemeClr val="tx1"/>
            </a:solidFill>
          </p:grpSpPr>
          <p:sp>
            <p:nvSpPr>
              <p:cNvPr id="30"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7" name="Group 56"/>
          <p:cNvGrpSpPr/>
          <p:nvPr/>
        </p:nvGrpSpPr>
        <p:grpSpPr>
          <a:xfrm>
            <a:off x="8576573" y="2098059"/>
            <a:ext cx="747283" cy="747283"/>
            <a:chOff x="6909580" y="3072255"/>
            <a:chExt cx="747283" cy="747283"/>
          </a:xfrm>
        </p:grpSpPr>
        <p:sp>
          <p:nvSpPr>
            <p:cNvPr id="58" name="Oval 57"/>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59" name="Group 58"/>
            <p:cNvGrpSpPr/>
            <p:nvPr/>
          </p:nvGrpSpPr>
          <p:grpSpPr>
            <a:xfrm>
              <a:off x="7054392" y="3205099"/>
              <a:ext cx="457658" cy="481594"/>
              <a:chOff x="12277725" y="5773738"/>
              <a:chExt cx="758825" cy="798513"/>
            </a:xfrm>
            <a:solidFill>
              <a:schemeClr val="tx1"/>
            </a:solidFill>
          </p:grpSpPr>
          <p:sp>
            <p:nvSpPr>
              <p:cNvPr id="60"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3" name="Group 62"/>
          <p:cNvGrpSpPr/>
          <p:nvPr/>
        </p:nvGrpSpPr>
        <p:grpSpPr>
          <a:xfrm>
            <a:off x="8576573" y="1393394"/>
            <a:ext cx="747283" cy="747283"/>
            <a:chOff x="6909580" y="2367590"/>
            <a:chExt cx="747283" cy="747283"/>
          </a:xfrm>
        </p:grpSpPr>
        <p:sp>
          <p:nvSpPr>
            <p:cNvPr id="64" name="Flowchart: Off-page Connector 63"/>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65" name="Group 64"/>
            <p:cNvGrpSpPr/>
            <p:nvPr/>
          </p:nvGrpSpPr>
          <p:grpSpPr>
            <a:xfrm>
              <a:off x="6978192" y="2448281"/>
              <a:ext cx="610058" cy="491138"/>
              <a:chOff x="546100" y="536575"/>
              <a:chExt cx="814388" cy="655638"/>
            </a:xfrm>
            <a:solidFill>
              <a:schemeClr val="tx1"/>
            </a:solidFill>
          </p:grpSpPr>
          <p:sp>
            <p:nvSpPr>
              <p:cNvPr id="66"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0" name="Group 69"/>
          <p:cNvGrpSpPr/>
          <p:nvPr/>
        </p:nvGrpSpPr>
        <p:grpSpPr>
          <a:xfrm>
            <a:off x="9947765" y="2712497"/>
            <a:ext cx="747283" cy="747283"/>
            <a:chOff x="6909580" y="3072255"/>
            <a:chExt cx="747283" cy="747283"/>
          </a:xfrm>
        </p:grpSpPr>
        <p:sp>
          <p:nvSpPr>
            <p:cNvPr id="71" name="Oval 70"/>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72" name="Group 71"/>
            <p:cNvGrpSpPr/>
            <p:nvPr/>
          </p:nvGrpSpPr>
          <p:grpSpPr>
            <a:xfrm>
              <a:off x="7054392" y="3205099"/>
              <a:ext cx="457658" cy="481594"/>
              <a:chOff x="12277725" y="5773738"/>
              <a:chExt cx="758825" cy="798513"/>
            </a:xfrm>
            <a:solidFill>
              <a:schemeClr val="tx1"/>
            </a:solidFill>
          </p:grpSpPr>
          <p:sp>
            <p:nvSpPr>
              <p:cNvPr id="7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6" name="Group 75"/>
          <p:cNvGrpSpPr/>
          <p:nvPr/>
        </p:nvGrpSpPr>
        <p:grpSpPr>
          <a:xfrm>
            <a:off x="9947765" y="2007832"/>
            <a:ext cx="747283" cy="747283"/>
            <a:chOff x="6909580" y="2367590"/>
            <a:chExt cx="747283" cy="747283"/>
          </a:xfrm>
        </p:grpSpPr>
        <p:sp>
          <p:nvSpPr>
            <p:cNvPr id="77" name="Flowchart: Off-page Connector 76"/>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78" name="Group 77"/>
            <p:cNvGrpSpPr/>
            <p:nvPr/>
          </p:nvGrpSpPr>
          <p:grpSpPr>
            <a:xfrm>
              <a:off x="6978192" y="2448281"/>
              <a:ext cx="610058" cy="491138"/>
              <a:chOff x="546100" y="536575"/>
              <a:chExt cx="814388" cy="655638"/>
            </a:xfrm>
            <a:solidFill>
              <a:schemeClr val="tx1"/>
            </a:solidFill>
          </p:grpSpPr>
          <p:sp>
            <p:nvSpPr>
              <p:cNvPr id="79"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sp>
        <p:nvSpPr>
          <p:cNvPr id="109" name="Freeform 5"/>
          <p:cNvSpPr>
            <a:spLocks noEditPoints="1"/>
          </p:cNvSpPr>
          <p:nvPr/>
        </p:nvSpPr>
        <p:spPr bwMode="auto">
          <a:xfrm>
            <a:off x="4691838" y="4451099"/>
            <a:ext cx="1366344" cy="1485838"/>
          </a:xfrm>
          <a:custGeom>
            <a:avLst/>
            <a:gdLst>
              <a:gd name="T0" fmla="*/ 361 w 476"/>
              <a:gd name="T1" fmla="*/ 150 h 518"/>
              <a:gd name="T2" fmla="*/ 377 w 476"/>
              <a:gd name="T3" fmla="*/ 108 h 518"/>
              <a:gd name="T4" fmla="*/ 330 w 476"/>
              <a:gd name="T5" fmla="*/ 108 h 518"/>
              <a:gd name="T6" fmla="*/ 345 w 476"/>
              <a:gd name="T7" fmla="*/ 150 h 518"/>
              <a:gd name="T8" fmla="*/ 285 w 476"/>
              <a:gd name="T9" fmla="*/ 82 h 518"/>
              <a:gd name="T10" fmla="*/ 277 w 476"/>
              <a:gd name="T11" fmla="*/ 36 h 518"/>
              <a:gd name="T12" fmla="*/ 270 w 476"/>
              <a:gd name="T13" fmla="*/ 82 h 518"/>
              <a:gd name="T14" fmla="*/ 209 w 476"/>
              <a:gd name="T15" fmla="*/ 150 h 518"/>
              <a:gd name="T16" fmla="*/ 225 w 476"/>
              <a:gd name="T17" fmla="*/ 83 h 518"/>
              <a:gd name="T18" fmla="*/ 177 w 476"/>
              <a:gd name="T19" fmla="*/ 83 h 518"/>
              <a:gd name="T20" fmla="*/ 193 w 476"/>
              <a:gd name="T21" fmla="*/ 150 h 518"/>
              <a:gd name="T22" fmla="*/ 133 w 476"/>
              <a:gd name="T23" fmla="*/ 46 h 518"/>
              <a:gd name="T24" fmla="*/ 125 w 476"/>
              <a:gd name="T25" fmla="*/ 0 h 518"/>
              <a:gd name="T26" fmla="*/ 117 w 476"/>
              <a:gd name="T27" fmla="*/ 46 h 518"/>
              <a:gd name="T28" fmla="*/ 71 w 476"/>
              <a:gd name="T29" fmla="*/ 150 h 518"/>
              <a:gd name="T30" fmla="*/ 71 w 476"/>
              <a:gd name="T31" fmla="*/ 150 h 518"/>
              <a:gd name="T32" fmla="*/ 71 w 476"/>
              <a:gd name="T33" fmla="*/ 368 h 518"/>
              <a:gd name="T34" fmla="*/ 71 w 476"/>
              <a:gd name="T35" fmla="*/ 368 h 518"/>
              <a:gd name="T36" fmla="*/ 117 w 476"/>
              <a:gd name="T37" fmla="*/ 388 h 518"/>
              <a:gd name="T38" fmla="*/ 125 w 476"/>
              <a:gd name="T39" fmla="*/ 434 h 518"/>
              <a:gd name="T40" fmla="*/ 133 w 476"/>
              <a:gd name="T41" fmla="*/ 388 h 518"/>
              <a:gd name="T42" fmla="*/ 193 w 476"/>
              <a:gd name="T43" fmla="*/ 368 h 518"/>
              <a:gd name="T44" fmla="*/ 177 w 476"/>
              <a:gd name="T45" fmla="*/ 459 h 518"/>
              <a:gd name="T46" fmla="*/ 225 w 476"/>
              <a:gd name="T47" fmla="*/ 459 h 518"/>
              <a:gd name="T48" fmla="*/ 209 w 476"/>
              <a:gd name="T49" fmla="*/ 368 h 518"/>
              <a:gd name="T50" fmla="*/ 270 w 476"/>
              <a:gd name="T51" fmla="*/ 414 h 518"/>
              <a:gd name="T52" fmla="*/ 277 w 476"/>
              <a:gd name="T53" fmla="*/ 460 h 518"/>
              <a:gd name="T54" fmla="*/ 285 w 476"/>
              <a:gd name="T55" fmla="*/ 414 h 518"/>
              <a:gd name="T56" fmla="*/ 345 w 476"/>
              <a:gd name="T57" fmla="*/ 368 h 518"/>
              <a:gd name="T58" fmla="*/ 330 w 476"/>
              <a:gd name="T59" fmla="*/ 494 h 518"/>
              <a:gd name="T60" fmla="*/ 377 w 476"/>
              <a:gd name="T61" fmla="*/ 494 h 518"/>
              <a:gd name="T62" fmla="*/ 361 w 476"/>
              <a:gd name="T63" fmla="*/ 368 h 518"/>
              <a:gd name="T64" fmla="*/ 476 w 476"/>
              <a:gd name="T65" fmla="*/ 259 h 518"/>
              <a:gd name="T66" fmla="*/ 71 w 476"/>
              <a:gd name="T67" fmla="*/ 352 h 518"/>
              <a:gd name="T68" fmla="*/ 71 w 476"/>
              <a:gd name="T69" fmla="*/ 166 h 518"/>
              <a:gd name="T70" fmla="*/ 71 w 476"/>
              <a:gd name="T71" fmla="*/ 352 h 518"/>
              <a:gd name="T72" fmla="*/ 350 w 476"/>
              <a:gd name="T73" fmla="*/ 259 h 518"/>
              <a:gd name="T74" fmla="*/ 460 w 476"/>
              <a:gd name="T75" fmla="*/ 25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6" h="518">
                <a:moveTo>
                  <a:pt x="405" y="150"/>
                </a:moveTo>
                <a:cubicBezTo>
                  <a:pt x="361" y="150"/>
                  <a:pt x="361" y="150"/>
                  <a:pt x="361" y="150"/>
                </a:cubicBezTo>
                <a:cubicBezTo>
                  <a:pt x="361" y="130"/>
                  <a:pt x="361" y="130"/>
                  <a:pt x="361" y="130"/>
                </a:cubicBezTo>
                <a:cubicBezTo>
                  <a:pt x="370" y="127"/>
                  <a:pt x="377" y="118"/>
                  <a:pt x="377" y="108"/>
                </a:cubicBezTo>
                <a:cubicBezTo>
                  <a:pt x="377" y="95"/>
                  <a:pt x="366" y="84"/>
                  <a:pt x="353" y="84"/>
                </a:cubicBezTo>
                <a:cubicBezTo>
                  <a:pt x="340" y="84"/>
                  <a:pt x="330" y="95"/>
                  <a:pt x="330" y="108"/>
                </a:cubicBezTo>
                <a:cubicBezTo>
                  <a:pt x="330" y="118"/>
                  <a:pt x="336" y="127"/>
                  <a:pt x="345" y="130"/>
                </a:cubicBezTo>
                <a:cubicBezTo>
                  <a:pt x="345" y="150"/>
                  <a:pt x="345" y="150"/>
                  <a:pt x="345" y="150"/>
                </a:cubicBezTo>
                <a:cubicBezTo>
                  <a:pt x="285" y="150"/>
                  <a:pt x="285" y="150"/>
                  <a:pt x="285" y="150"/>
                </a:cubicBezTo>
                <a:cubicBezTo>
                  <a:pt x="285" y="82"/>
                  <a:pt x="285" y="82"/>
                  <a:pt x="285" y="82"/>
                </a:cubicBezTo>
                <a:cubicBezTo>
                  <a:pt x="295" y="79"/>
                  <a:pt x="301" y="70"/>
                  <a:pt x="301" y="60"/>
                </a:cubicBezTo>
                <a:cubicBezTo>
                  <a:pt x="301" y="47"/>
                  <a:pt x="291" y="36"/>
                  <a:pt x="277" y="36"/>
                </a:cubicBezTo>
                <a:cubicBezTo>
                  <a:pt x="264" y="36"/>
                  <a:pt x="254" y="47"/>
                  <a:pt x="254" y="60"/>
                </a:cubicBezTo>
                <a:cubicBezTo>
                  <a:pt x="254" y="70"/>
                  <a:pt x="260" y="79"/>
                  <a:pt x="270" y="82"/>
                </a:cubicBezTo>
                <a:cubicBezTo>
                  <a:pt x="270" y="150"/>
                  <a:pt x="270" y="150"/>
                  <a:pt x="270" y="150"/>
                </a:cubicBezTo>
                <a:cubicBezTo>
                  <a:pt x="209" y="150"/>
                  <a:pt x="209" y="150"/>
                  <a:pt x="209" y="150"/>
                </a:cubicBezTo>
                <a:cubicBezTo>
                  <a:pt x="209" y="105"/>
                  <a:pt x="209" y="105"/>
                  <a:pt x="209" y="105"/>
                </a:cubicBezTo>
                <a:cubicBezTo>
                  <a:pt x="218" y="102"/>
                  <a:pt x="225" y="93"/>
                  <a:pt x="225" y="83"/>
                </a:cubicBezTo>
                <a:cubicBezTo>
                  <a:pt x="225" y="69"/>
                  <a:pt x="214" y="59"/>
                  <a:pt x="201" y="59"/>
                </a:cubicBezTo>
                <a:cubicBezTo>
                  <a:pt x="188" y="59"/>
                  <a:pt x="177" y="69"/>
                  <a:pt x="177" y="83"/>
                </a:cubicBezTo>
                <a:cubicBezTo>
                  <a:pt x="177" y="93"/>
                  <a:pt x="184" y="102"/>
                  <a:pt x="193" y="105"/>
                </a:cubicBezTo>
                <a:cubicBezTo>
                  <a:pt x="193" y="150"/>
                  <a:pt x="193" y="150"/>
                  <a:pt x="193" y="150"/>
                </a:cubicBezTo>
                <a:cubicBezTo>
                  <a:pt x="133" y="150"/>
                  <a:pt x="133" y="150"/>
                  <a:pt x="133" y="150"/>
                </a:cubicBezTo>
                <a:cubicBezTo>
                  <a:pt x="133" y="46"/>
                  <a:pt x="133" y="46"/>
                  <a:pt x="133" y="46"/>
                </a:cubicBezTo>
                <a:cubicBezTo>
                  <a:pt x="142" y="43"/>
                  <a:pt x="149" y="34"/>
                  <a:pt x="149" y="24"/>
                </a:cubicBezTo>
                <a:cubicBezTo>
                  <a:pt x="149" y="11"/>
                  <a:pt x="138" y="0"/>
                  <a:pt x="125" y="0"/>
                </a:cubicBezTo>
                <a:cubicBezTo>
                  <a:pt x="112" y="0"/>
                  <a:pt x="102" y="11"/>
                  <a:pt x="102" y="24"/>
                </a:cubicBezTo>
                <a:cubicBezTo>
                  <a:pt x="102" y="34"/>
                  <a:pt x="108" y="43"/>
                  <a:pt x="117" y="46"/>
                </a:cubicBezTo>
                <a:cubicBezTo>
                  <a:pt x="117" y="150"/>
                  <a:pt x="117" y="150"/>
                  <a:pt x="117" y="150"/>
                </a:cubicBezTo>
                <a:cubicBezTo>
                  <a:pt x="71" y="150"/>
                  <a:pt x="71" y="150"/>
                  <a:pt x="71" y="150"/>
                </a:cubicBezTo>
                <a:cubicBezTo>
                  <a:pt x="71" y="150"/>
                  <a:pt x="71" y="150"/>
                  <a:pt x="71" y="150"/>
                </a:cubicBezTo>
                <a:cubicBezTo>
                  <a:pt x="71" y="150"/>
                  <a:pt x="71" y="150"/>
                  <a:pt x="71" y="150"/>
                </a:cubicBezTo>
                <a:cubicBezTo>
                  <a:pt x="31" y="150"/>
                  <a:pt x="0" y="198"/>
                  <a:pt x="0" y="259"/>
                </a:cubicBezTo>
                <a:cubicBezTo>
                  <a:pt x="0" y="320"/>
                  <a:pt x="31" y="368"/>
                  <a:pt x="71" y="368"/>
                </a:cubicBezTo>
                <a:cubicBezTo>
                  <a:pt x="71" y="368"/>
                  <a:pt x="71" y="368"/>
                  <a:pt x="71" y="368"/>
                </a:cubicBezTo>
                <a:cubicBezTo>
                  <a:pt x="71" y="368"/>
                  <a:pt x="71" y="368"/>
                  <a:pt x="71" y="368"/>
                </a:cubicBezTo>
                <a:cubicBezTo>
                  <a:pt x="117" y="368"/>
                  <a:pt x="117" y="368"/>
                  <a:pt x="117" y="368"/>
                </a:cubicBezTo>
                <a:cubicBezTo>
                  <a:pt x="117" y="388"/>
                  <a:pt x="117" y="388"/>
                  <a:pt x="117" y="388"/>
                </a:cubicBezTo>
                <a:cubicBezTo>
                  <a:pt x="108" y="391"/>
                  <a:pt x="102" y="400"/>
                  <a:pt x="102" y="410"/>
                </a:cubicBezTo>
                <a:cubicBezTo>
                  <a:pt x="102" y="423"/>
                  <a:pt x="112" y="434"/>
                  <a:pt x="125" y="434"/>
                </a:cubicBezTo>
                <a:cubicBezTo>
                  <a:pt x="138" y="434"/>
                  <a:pt x="149" y="423"/>
                  <a:pt x="149" y="410"/>
                </a:cubicBezTo>
                <a:cubicBezTo>
                  <a:pt x="149" y="400"/>
                  <a:pt x="142" y="391"/>
                  <a:pt x="133" y="388"/>
                </a:cubicBezTo>
                <a:cubicBezTo>
                  <a:pt x="133" y="368"/>
                  <a:pt x="133" y="368"/>
                  <a:pt x="133" y="368"/>
                </a:cubicBezTo>
                <a:cubicBezTo>
                  <a:pt x="193" y="368"/>
                  <a:pt x="193" y="368"/>
                  <a:pt x="193" y="368"/>
                </a:cubicBezTo>
                <a:cubicBezTo>
                  <a:pt x="193" y="436"/>
                  <a:pt x="193" y="436"/>
                  <a:pt x="193" y="436"/>
                </a:cubicBezTo>
                <a:cubicBezTo>
                  <a:pt x="184" y="439"/>
                  <a:pt x="177" y="448"/>
                  <a:pt x="177" y="459"/>
                </a:cubicBezTo>
                <a:cubicBezTo>
                  <a:pt x="177" y="472"/>
                  <a:pt x="188" y="482"/>
                  <a:pt x="201" y="482"/>
                </a:cubicBezTo>
                <a:cubicBezTo>
                  <a:pt x="214" y="482"/>
                  <a:pt x="225" y="472"/>
                  <a:pt x="225" y="459"/>
                </a:cubicBezTo>
                <a:cubicBezTo>
                  <a:pt x="225" y="448"/>
                  <a:pt x="218" y="439"/>
                  <a:pt x="209" y="436"/>
                </a:cubicBezTo>
                <a:cubicBezTo>
                  <a:pt x="209" y="368"/>
                  <a:pt x="209" y="368"/>
                  <a:pt x="209" y="368"/>
                </a:cubicBezTo>
                <a:cubicBezTo>
                  <a:pt x="270" y="368"/>
                  <a:pt x="270" y="368"/>
                  <a:pt x="270" y="368"/>
                </a:cubicBezTo>
                <a:cubicBezTo>
                  <a:pt x="270" y="414"/>
                  <a:pt x="270" y="414"/>
                  <a:pt x="270" y="414"/>
                </a:cubicBezTo>
                <a:cubicBezTo>
                  <a:pt x="260" y="417"/>
                  <a:pt x="254" y="426"/>
                  <a:pt x="254" y="436"/>
                </a:cubicBezTo>
                <a:cubicBezTo>
                  <a:pt x="254" y="449"/>
                  <a:pt x="264" y="460"/>
                  <a:pt x="277" y="460"/>
                </a:cubicBezTo>
                <a:cubicBezTo>
                  <a:pt x="291" y="460"/>
                  <a:pt x="301" y="449"/>
                  <a:pt x="301" y="436"/>
                </a:cubicBezTo>
                <a:cubicBezTo>
                  <a:pt x="301" y="426"/>
                  <a:pt x="295" y="417"/>
                  <a:pt x="285" y="414"/>
                </a:cubicBezTo>
                <a:cubicBezTo>
                  <a:pt x="285" y="368"/>
                  <a:pt x="285" y="368"/>
                  <a:pt x="285" y="368"/>
                </a:cubicBezTo>
                <a:cubicBezTo>
                  <a:pt x="345" y="368"/>
                  <a:pt x="345" y="368"/>
                  <a:pt x="345" y="368"/>
                </a:cubicBezTo>
                <a:cubicBezTo>
                  <a:pt x="345" y="472"/>
                  <a:pt x="345" y="472"/>
                  <a:pt x="345" y="472"/>
                </a:cubicBezTo>
                <a:cubicBezTo>
                  <a:pt x="336" y="475"/>
                  <a:pt x="330" y="484"/>
                  <a:pt x="330" y="494"/>
                </a:cubicBezTo>
                <a:cubicBezTo>
                  <a:pt x="330" y="507"/>
                  <a:pt x="340" y="518"/>
                  <a:pt x="353" y="518"/>
                </a:cubicBezTo>
                <a:cubicBezTo>
                  <a:pt x="366" y="518"/>
                  <a:pt x="377" y="507"/>
                  <a:pt x="377" y="494"/>
                </a:cubicBezTo>
                <a:cubicBezTo>
                  <a:pt x="377" y="484"/>
                  <a:pt x="370" y="475"/>
                  <a:pt x="361" y="472"/>
                </a:cubicBezTo>
                <a:cubicBezTo>
                  <a:pt x="361" y="368"/>
                  <a:pt x="361" y="368"/>
                  <a:pt x="361" y="368"/>
                </a:cubicBezTo>
                <a:cubicBezTo>
                  <a:pt x="405" y="368"/>
                  <a:pt x="405" y="368"/>
                  <a:pt x="405" y="368"/>
                </a:cubicBezTo>
                <a:cubicBezTo>
                  <a:pt x="444" y="368"/>
                  <a:pt x="476" y="320"/>
                  <a:pt x="476" y="259"/>
                </a:cubicBezTo>
                <a:cubicBezTo>
                  <a:pt x="476" y="198"/>
                  <a:pt x="444" y="150"/>
                  <a:pt x="405" y="150"/>
                </a:cubicBezTo>
                <a:close/>
                <a:moveTo>
                  <a:pt x="71" y="352"/>
                </a:moveTo>
                <a:cubicBezTo>
                  <a:pt x="41" y="352"/>
                  <a:pt x="15" y="310"/>
                  <a:pt x="15" y="259"/>
                </a:cubicBezTo>
                <a:cubicBezTo>
                  <a:pt x="15" y="209"/>
                  <a:pt x="41" y="166"/>
                  <a:pt x="71" y="166"/>
                </a:cubicBezTo>
                <a:cubicBezTo>
                  <a:pt x="101" y="166"/>
                  <a:pt x="126" y="209"/>
                  <a:pt x="126" y="259"/>
                </a:cubicBezTo>
                <a:cubicBezTo>
                  <a:pt x="126" y="310"/>
                  <a:pt x="101" y="352"/>
                  <a:pt x="71" y="352"/>
                </a:cubicBezTo>
                <a:close/>
                <a:moveTo>
                  <a:pt x="405" y="352"/>
                </a:moveTo>
                <a:cubicBezTo>
                  <a:pt x="375" y="352"/>
                  <a:pt x="350" y="310"/>
                  <a:pt x="350" y="259"/>
                </a:cubicBezTo>
                <a:cubicBezTo>
                  <a:pt x="350" y="209"/>
                  <a:pt x="375" y="166"/>
                  <a:pt x="405" y="166"/>
                </a:cubicBezTo>
                <a:cubicBezTo>
                  <a:pt x="435" y="166"/>
                  <a:pt x="460" y="209"/>
                  <a:pt x="460" y="259"/>
                </a:cubicBezTo>
                <a:cubicBezTo>
                  <a:pt x="460" y="310"/>
                  <a:pt x="435" y="352"/>
                  <a:pt x="405" y="352"/>
                </a:cubicBezTo>
                <a:close/>
              </a:path>
            </a:pathLst>
          </a:cu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rgbClr val="505050"/>
                  </a:gs>
                  <a:gs pos="28000">
                    <a:srgbClr val="505050"/>
                  </a:gs>
                </a:gsLst>
                <a:lin ang="5400000" scaled="0"/>
              </a:gradFill>
            </a:endParaRPr>
          </a:p>
        </p:txBody>
      </p:sp>
      <p:grpSp>
        <p:nvGrpSpPr>
          <p:cNvPr id="129" name="Group 128"/>
          <p:cNvGrpSpPr/>
          <p:nvPr/>
        </p:nvGrpSpPr>
        <p:grpSpPr>
          <a:xfrm>
            <a:off x="2198030" y="4955940"/>
            <a:ext cx="2718099" cy="476156"/>
            <a:chOff x="2198030" y="4955940"/>
            <a:chExt cx="2718099" cy="476156"/>
          </a:xfrm>
        </p:grpSpPr>
        <p:cxnSp>
          <p:nvCxnSpPr>
            <p:cNvPr id="110" name="Straight Arrow Connector 109"/>
            <p:cNvCxnSpPr/>
            <p:nvPr/>
          </p:nvCxnSpPr>
          <p:spPr>
            <a:xfrm>
              <a:off x="2198030" y="5174585"/>
              <a:ext cx="271809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656552" y="4955940"/>
              <a:ext cx="476154" cy="476156"/>
              <a:chOff x="2738754" y="4055542"/>
              <a:chExt cx="585334" cy="585336"/>
            </a:xfrm>
          </p:grpSpPr>
          <p:sp>
            <p:nvSpPr>
              <p:cNvPr id="84" name="Oval 83"/>
              <p:cNvSpPr/>
              <p:nvPr/>
            </p:nvSpPr>
            <p:spPr bwMode="auto">
              <a:xfrm flipH="1">
                <a:off x="2738754" y="4055542"/>
                <a:ext cx="585334" cy="585336"/>
              </a:xfrm>
              <a:prstGeom prst="ellips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83" name="Freeform 762"/>
              <p:cNvSpPr>
                <a:spLocks noChangeAspect="1" noEditPoints="1"/>
              </p:cNvSpPr>
              <p:nvPr/>
            </p:nvSpPr>
            <p:spPr bwMode="auto">
              <a:xfrm>
                <a:off x="2899486" y="4152996"/>
                <a:ext cx="263872" cy="390430"/>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cxnSp>
        <p:nvCxnSpPr>
          <p:cNvPr id="112" name="Straight Arrow Connector 111"/>
          <p:cNvCxnSpPr/>
          <p:nvPr/>
        </p:nvCxnSpPr>
        <p:spPr>
          <a:xfrm>
            <a:off x="5827733" y="5174585"/>
            <a:ext cx="459642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0318407" y="3615233"/>
            <a:ext cx="0" cy="1638411"/>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8950214" y="2932771"/>
            <a:ext cx="0" cy="2152185"/>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593347" y="3631617"/>
            <a:ext cx="0" cy="152607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5744882" y="3113414"/>
            <a:ext cx="0" cy="433007"/>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5938687" y="3546228"/>
            <a:ext cx="164667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85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par>
                                <p:cTn id="10" presetID="6" presetClass="emph" presetSubtype="0" decel="100000" fill="hold" nodeType="withEffect">
                                  <p:stCondLst>
                                    <p:cond delay="200"/>
                                  </p:stCondLst>
                                  <p:childTnLst>
                                    <p:animScale>
                                      <p:cBhvr>
                                        <p:cTn id="11" dur="250" fill="hold"/>
                                        <p:tgtEl>
                                          <p:spTgt spid="5"/>
                                        </p:tgtEl>
                                      </p:cBhvr>
                                      <p:by x="110000" y="110000"/>
                                    </p:animScale>
                                  </p:childTnLst>
                                </p:cTn>
                              </p:par>
                              <p:par>
                                <p:cTn id="12" presetID="6" presetClass="emph" presetSubtype="0" decel="100000" fill="hold" nodeType="withEffect">
                                  <p:stCondLst>
                                    <p:cond delay="300"/>
                                  </p:stCondLst>
                                  <p:childTnLst>
                                    <p:animScale>
                                      <p:cBhvr>
                                        <p:cTn id="13" dur="250" fill="hold"/>
                                        <p:tgtEl>
                                          <p:spTgt spid="5"/>
                                        </p:tgtEl>
                                      </p:cBhvr>
                                      <p:by x="91000" y="91000"/>
                                    </p:animScale>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250" fill="hold"/>
                                        <p:tgtEl>
                                          <p:spTgt spid="26"/>
                                        </p:tgtEl>
                                        <p:attrNameLst>
                                          <p:attrName>ppt_w</p:attrName>
                                        </p:attrNameLst>
                                      </p:cBhvr>
                                      <p:tavLst>
                                        <p:tav tm="0">
                                          <p:val>
                                            <p:fltVal val="0"/>
                                          </p:val>
                                        </p:tav>
                                        <p:tav tm="100000">
                                          <p:val>
                                            <p:strVal val="#ppt_w"/>
                                          </p:val>
                                        </p:tav>
                                      </p:tavLst>
                                    </p:anim>
                                    <p:anim calcmode="lin" valueType="num">
                                      <p:cBhvr>
                                        <p:cTn id="17" dur="250" fill="hold"/>
                                        <p:tgtEl>
                                          <p:spTgt spid="26"/>
                                        </p:tgtEl>
                                        <p:attrNameLst>
                                          <p:attrName>ppt_h</p:attrName>
                                        </p:attrNameLst>
                                      </p:cBhvr>
                                      <p:tavLst>
                                        <p:tav tm="0">
                                          <p:val>
                                            <p:fltVal val="0"/>
                                          </p:val>
                                        </p:tav>
                                        <p:tav tm="100000">
                                          <p:val>
                                            <p:strVal val="#ppt_h"/>
                                          </p:val>
                                        </p:tav>
                                      </p:tavLst>
                                    </p:anim>
                                    <p:animEffect transition="in" filter="fade">
                                      <p:cBhvr>
                                        <p:cTn id="18" dur="250"/>
                                        <p:tgtEl>
                                          <p:spTgt spid="26"/>
                                        </p:tgtEl>
                                      </p:cBhvr>
                                    </p:animEffect>
                                  </p:childTnLst>
                                </p:cTn>
                              </p:par>
                              <p:par>
                                <p:cTn id="19" presetID="6" presetClass="emph" presetSubtype="0" decel="100000" fill="hold" grpId="1" nodeType="withEffect">
                                  <p:stCondLst>
                                    <p:cond delay="200"/>
                                  </p:stCondLst>
                                  <p:childTnLst>
                                    <p:animScale>
                                      <p:cBhvr>
                                        <p:cTn id="20" dur="250" fill="hold"/>
                                        <p:tgtEl>
                                          <p:spTgt spid="26"/>
                                        </p:tgtEl>
                                      </p:cBhvr>
                                      <p:by x="110000" y="110000"/>
                                    </p:animScale>
                                  </p:childTnLst>
                                </p:cTn>
                              </p:par>
                              <p:par>
                                <p:cTn id="21" presetID="6" presetClass="emph" presetSubtype="0" decel="100000" fill="hold" grpId="2" nodeType="withEffect">
                                  <p:stCondLst>
                                    <p:cond delay="300"/>
                                  </p:stCondLst>
                                  <p:childTnLst>
                                    <p:animScale>
                                      <p:cBhvr>
                                        <p:cTn id="22" dur="250" fill="hold"/>
                                        <p:tgtEl>
                                          <p:spTgt spid="26"/>
                                        </p:tgtEl>
                                      </p:cBhvr>
                                      <p:by x="91000" y="91000"/>
                                    </p:animScale>
                                  </p:childTnLst>
                                </p:cTn>
                              </p:par>
                              <p:par>
                                <p:cTn id="23" presetID="53" presetClass="entr" presetSubtype="16"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250" fill="hold"/>
                                        <p:tgtEl>
                                          <p:spTgt spid="38"/>
                                        </p:tgtEl>
                                        <p:attrNameLst>
                                          <p:attrName>ppt_w</p:attrName>
                                        </p:attrNameLst>
                                      </p:cBhvr>
                                      <p:tavLst>
                                        <p:tav tm="0">
                                          <p:val>
                                            <p:fltVal val="0"/>
                                          </p:val>
                                        </p:tav>
                                        <p:tav tm="100000">
                                          <p:val>
                                            <p:strVal val="#ppt_w"/>
                                          </p:val>
                                        </p:tav>
                                      </p:tavLst>
                                    </p:anim>
                                    <p:anim calcmode="lin" valueType="num">
                                      <p:cBhvr>
                                        <p:cTn id="26" dur="250" fill="hold"/>
                                        <p:tgtEl>
                                          <p:spTgt spid="38"/>
                                        </p:tgtEl>
                                        <p:attrNameLst>
                                          <p:attrName>ppt_h</p:attrName>
                                        </p:attrNameLst>
                                      </p:cBhvr>
                                      <p:tavLst>
                                        <p:tav tm="0">
                                          <p:val>
                                            <p:fltVal val="0"/>
                                          </p:val>
                                        </p:tav>
                                        <p:tav tm="100000">
                                          <p:val>
                                            <p:strVal val="#ppt_h"/>
                                          </p:val>
                                        </p:tav>
                                      </p:tavLst>
                                    </p:anim>
                                    <p:animEffect transition="in" filter="fade">
                                      <p:cBhvr>
                                        <p:cTn id="27" dur="250"/>
                                        <p:tgtEl>
                                          <p:spTgt spid="38"/>
                                        </p:tgtEl>
                                      </p:cBhvr>
                                    </p:animEffect>
                                  </p:childTnLst>
                                </p:cTn>
                              </p:par>
                              <p:par>
                                <p:cTn id="28" presetID="6" presetClass="emph" presetSubtype="0" decel="100000" fill="hold" grpId="1" nodeType="withEffect">
                                  <p:stCondLst>
                                    <p:cond delay="200"/>
                                  </p:stCondLst>
                                  <p:childTnLst>
                                    <p:animScale>
                                      <p:cBhvr>
                                        <p:cTn id="29" dur="250" fill="hold"/>
                                        <p:tgtEl>
                                          <p:spTgt spid="38"/>
                                        </p:tgtEl>
                                      </p:cBhvr>
                                      <p:by x="110000" y="110000"/>
                                    </p:animScale>
                                  </p:childTnLst>
                                </p:cTn>
                              </p:par>
                              <p:par>
                                <p:cTn id="30" presetID="6" presetClass="emph" presetSubtype="0" decel="100000" fill="hold" grpId="2" nodeType="withEffect">
                                  <p:stCondLst>
                                    <p:cond delay="300"/>
                                  </p:stCondLst>
                                  <p:childTnLst>
                                    <p:animScale>
                                      <p:cBhvr>
                                        <p:cTn id="31" dur="250" fill="hold"/>
                                        <p:tgtEl>
                                          <p:spTgt spid="38"/>
                                        </p:tgtEl>
                                      </p:cBhvr>
                                      <p:by x="91000" y="91000"/>
                                    </p:animScale>
                                  </p:childTnLst>
                                </p:cTn>
                              </p:par>
                              <p:par>
                                <p:cTn id="32" presetID="10" presetClass="entr" presetSubtype="0" fill="hold" grpId="0" nodeType="withEffect">
                                  <p:stCondLst>
                                    <p:cond delay="30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800"/>
                            </p:stCondLst>
                            <p:childTnLst>
                              <p:par>
                                <p:cTn id="39" presetID="22" presetClass="entr" presetSubtype="8" fill="hold" nodeType="after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wipe(left)">
                                      <p:cBhvr>
                                        <p:cTn id="41" dur="500"/>
                                        <p:tgtEl>
                                          <p:spTgt spid="129"/>
                                        </p:tgtEl>
                                      </p:cBhvr>
                                    </p:animEffect>
                                  </p:childTnLst>
                                </p:cTn>
                              </p:par>
                              <p:par>
                                <p:cTn id="42" presetID="22" presetClass="entr" presetSubtype="8" fill="hold" nodeType="withEffect">
                                  <p:stCondLst>
                                    <p:cond delay="500"/>
                                  </p:stCondLst>
                                  <p:childTnLst>
                                    <p:set>
                                      <p:cBhvr>
                                        <p:cTn id="43" dur="1" fill="hold">
                                          <p:stCondLst>
                                            <p:cond delay="0"/>
                                          </p:stCondLst>
                                        </p:cTn>
                                        <p:tgtEl>
                                          <p:spTgt spid="112"/>
                                        </p:tgtEl>
                                        <p:attrNameLst>
                                          <p:attrName>style.visibility</p:attrName>
                                        </p:attrNameLst>
                                      </p:cBhvr>
                                      <p:to>
                                        <p:strVal val="visible"/>
                                      </p:to>
                                    </p:set>
                                    <p:animEffect transition="in" filter="wipe(left)">
                                      <p:cBhvr>
                                        <p:cTn id="44" dur="1250"/>
                                        <p:tgtEl>
                                          <p:spTgt spid="112"/>
                                        </p:tgtEl>
                                      </p:cBhvr>
                                    </p:animEffect>
                                  </p:childTnLst>
                                </p:cTn>
                              </p:par>
                              <p:par>
                                <p:cTn id="45" presetID="22" presetClass="entr" presetSubtype="4" fill="hold" nodeType="withEffect">
                                  <p:stCondLst>
                                    <p:cond delay="850"/>
                                  </p:stCondLst>
                                  <p:childTnLst>
                                    <p:set>
                                      <p:cBhvr>
                                        <p:cTn id="46" dur="1" fill="hold">
                                          <p:stCondLst>
                                            <p:cond delay="0"/>
                                          </p:stCondLst>
                                        </p:cTn>
                                        <p:tgtEl>
                                          <p:spTgt spid="120"/>
                                        </p:tgtEl>
                                        <p:attrNameLst>
                                          <p:attrName>style.visibility</p:attrName>
                                        </p:attrNameLst>
                                      </p:cBhvr>
                                      <p:to>
                                        <p:strVal val="visible"/>
                                      </p:to>
                                    </p:set>
                                    <p:animEffect transition="in" filter="wipe(down)">
                                      <p:cBhvr>
                                        <p:cTn id="47" dur="500"/>
                                        <p:tgtEl>
                                          <p:spTgt spid="120"/>
                                        </p:tgtEl>
                                      </p:cBhvr>
                                    </p:animEffect>
                                  </p:childTnLst>
                                </p:cTn>
                              </p:par>
                              <p:par>
                                <p:cTn id="48" presetID="22" presetClass="entr" presetSubtype="2" fill="hold" nodeType="withEffect">
                                  <p:stCondLst>
                                    <p:cond delay="1250"/>
                                  </p:stCondLst>
                                  <p:childTnLst>
                                    <p:set>
                                      <p:cBhvr>
                                        <p:cTn id="49" dur="1" fill="hold">
                                          <p:stCondLst>
                                            <p:cond delay="0"/>
                                          </p:stCondLst>
                                        </p:cTn>
                                        <p:tgtEl>
                                          <p:spTgt spid="125"/>
                                        </p:tgtEl>
                                        <p:attrNameLst>
                                          <p:attrName>style.visibility</p:attrName>
                                        </p:attrNameLst>
                                      </p:cBhvr>
                                      <p:to>
                                        <p:strVal val="visible"/>
                                      </p:to>
                                    </p:set>
                                    <p:animEffect transition="in" filter="wipe(right)">
                                      <p:cBhvr>
                                        <p:cTn id="50" dur="500"/>
                                        <p:tgtEl>
                                          <p:spTgt spid="125"/>
                                        </p:tgtEl>
                                      </p:cBhvr>
                                    </p:animEffect>
                                  </p:childTnLst>
                                </p:cTn>
                              </p:par>
                              <p:par>
                                <p:cTn id="51" presetID="22" presetClass="entr" presetSubtype="4" fill="hold" nodeType="withEffect">
                                  <p:stCondLst>
                                    <p:cond delay="1750"/>
                                  </p:stCondLst>
                                  <p:childTnLst>
                                    <p:set>
                                      <p:cBhvr>
                                        <p:cTn id="52" dur="1" fill="hold">
                                          <p:stCondLst>
                                            <p:cond delay="0"/>
                                          </p:stCondLst>
                                        </p:cTn>
                                        <p:tgtEl>
                                          <p:spTgt spid="122"/>
                                        </p:tgtEl>
                                        <p:attrNameLst>
                                          <p:attrName>style.visibility</p:attrName>
                                        </p:attrNameLst>
                                      </p:cBhvr>
                                      <p:to>
                                        <p:strVal val="visible"/>
                                      </p:to>
                                    </p:set>
                                    <p:animEffect transition="in" filter="wipe(down)">
                                      <p:cBhvr>
                                        <p:cTn id="53" dur="250"/>
                                        <p:tgtEl>
                                          <p:spTgt spid="122"/>
                                        </p:tgtEl>
                                      </p:cBhvr>
                                    </p:animEffect>
                                  </p:childTnLst>
                                </p:cTn>
                              </p:par>
                              <p:par>
                                <p:cTn id="54" presetID="10" presetClass="entr" presetSubtype="0" fill="hold" nodeType="withEffect">
                                  <p:stCondLst>
                                    <p:cond delay="190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nodeType="withEffect">
                                  <p:stCondLst>
                                    <p:cond delay="19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4" fill="hold" nodeType="withEffect">
                                  <p:stCondLst>
                                    <p:cond delay="1150"/>
                                  </p:stCondLst>
                                  <p:childTnLst>
                                    <p:set>
                                      <p:cBhvr>
                                        <p:cTn id="61" dur="1" fill="hold">
                                          <p:stCondLst>
                                            <p:cond delay="0"/>
                                          </p:stCondLst>
                                        </p:cTn>
                                        <p:tgtEl>
                                          <p:spTgt spid="117"/>
                                        </p:tgtEl>
                                        <p:attrNameLst>
                                          <p:attrName>style.visibility</p:attrName>
                                        </p:attrNameLst>
                                      </p:cBhvr>
                                      <p:to>
                                        <p:strVal val="visible"/>
                                      </p:to>
                                    </p:set>
                                    <p:animEffect transition="in" filter="wipe(down)">
                                      <p:cBhvr>
                                        <p:cTn id="62" dur="500"/>
                                        <p:tgtEl>
                                          <p:spTgt spid="117"/>
                                        </p:tgtEl>
                                      </p:cBhvr>
                                    </p:animEffect>
                                  </p:childTnLst>
                                </p:cTn>
                              </p:par>
                              <p:par>
                                <p:cTn id="63" presetID="10" presetClass="entr" presetSubtype="0" fill="hold" nodeType="withEffect">
                                  <p:stCondLst>
                                    <p:cond delay="165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nodeType="withEffect">
                                  <p:stCondLst>
                                    <p:cond delay="165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22" presetClass="entr" presetSubtype="4" fill="hold" nodeType="withEffect">
                                  <p:stCondLst>
                                    <p:cond delay="1600"/>
                                  </p:stCondLst>
                                  <p:childTnLst>
                                    <p:set>
                                      <p:cBhvr>
                                        <p:cTn id="70" dur="1" fill="hold">
                                          <p:stCondLst>
                                            <p:cond delay="0"/>
                                          </p:stCondLst>
                                        </p:cTn>
                                        <p:tgtEl>
                                          <p:spTgt spid="114"/>
                                        </p:tgtEl>
                                        <p:attrNameLst>
                                          <p:attrName>style.visibility</p:attrName>
                                        </p:attrNameLst>
                                      </p:cBhvr>
                                      <p:to>
                                        <p:strVal val="visible"/>
                                      </p:to>
                                    </p:set>
                                    <p:animEffect transition="in" filter="wipe(down)">
                                      <p:cBhvr>
                                        <p:cTn id="71" dur="500"/>
                                        <p:tgtEl>
                                          <p:spTgt spid="114"/>
                                        </p:tgtEl>
                                      </p:cBhvr>
                                    </p:animEffect>
                                  </p:childTnLst>
                                </p:cTn>
                              </p:par>
                              <p:par>
                                <p:cTn id="72" presetID="10" presetClass="entr" presetSubtype="0" fill="hold" nodeType="withEffect">
                                  <p:stCondLst>
                                    <p:cond delay="210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500"/>
                                        <p:tgtEl>
                                          <p:spTgt spid="70"/>
                                        </p:tgtEl>
                                      </p:cBhvr>
                                    </p:animEffect>
                                  </p:childTnLst>
                                </p:cTn>
                              </p:par>
                              <p:par>
                                <p:cTn id="75" presetID="10" presetClass="entr" presetSubtype="0" fill="hold" nodeType="withEffect">
                                  <p:stCondLst>
                                    <p:cond delay="210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25" grpId="0"/>
      <p:bldP spid="26" grpId="0" animBg="1"/>
      <p:bldP spid="26" grpId="1" animBg="1"/>
      <p:bldP spid="26" grpId="2"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6579473"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9364181"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66" name="Rectangle 65"/>
          <p:cNvSpPr/>
          <p:nvPr/>
        </p:nvSpPr>
        <p:spPr bwMode="auto">
          <a:xfrm>
            <a:off x="3765808" y="341322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 name="Group 5"/>
          <p:cNvGrpSpPr/>
          <p:nvPr/>
        </p:nvGrpSpPr>
        <p:grpSpPr>
          <a:xfrm>
            <a:off x="9361911" y="1940266"/>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9988638" y="241588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6599483"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9918285" y="1248675"/>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mj-lt"/>
              </a:rPr>
              <a:t>Security</a:t>
            </a:r>
            <a:endParaRPr lang="en-US" sz="3200" dirty="0">
              <a:gradFill>
                <a:gsLst>
                  <a:gs pos="0">
                    <a:srgbClr val="FFFFFF"/>
                  </a:gs>
                  <a:gs pos="100000">
                    <a:srgbClr val="FFFFFF"/>
                  </a:gs>
                </a:gsLst>
                <a:lin ang="5400000" scaled="0"/>
              </a:gradFill>
              <a:latin typeface="+mj-lt"/>
            </a:endParaRPr>
          </a:p>
        </p:txBody>
      </p:sp>
      <p:sp>
        <p:nvSpPr>
          <p:cNvPr id="11" name="Rectangle 1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r>
                <a:rPr lang="en-US" sz="2600" dirty="0" smtClean="0">
                  <a:gradFill>
                    <a:gsLst>
                      <a:gs pos="0">
                        <a:schemeClr val="bg1"/>
                      </a:gs>
                      <a:gs pos="100000">
                        <a:schemeClr val="bg1"/>
                      </a:gs>
                    </a:gsLst>
                    <a:lin ang="5400000" scaled="0"/>
                  </a:gradFill>
                  <a:latin typeface="+mj-lt"/>
                </a:rPr>
                <a:t/>
              </a:r>
              <a:br>
                <a:rPr lang="en-US" sz="2600" dirty="0" smtClean="0">
                  <a:gradFill>
                    <a:gsLst>
                      <a:gs pos="0">
                        <a:schemeClr val="bg1"/>
                      </a:gs>
                      <a:gs pos="100000">
                        <a:schemeClr val="bg1"/>
                      </a:gs>
                    </a:gsLst>
                    <a:lin ang="5400000" scaled="0"/>
                  </a:gradFill>
                  <a:latin typeface="+mj-lt"/>
                </a:rPr>
              </a:br>
              <a:r>
                <a:rPr lang="en-US" sz="2600" dirty="0" smtClean="0">
                  <a:gradFill>
                    <a:gsLst>
                      <a:gs pos="0">
                        <a:schemeClr val="bg1"/>
                      </a:gs>
                      <a:gs pos="100000">
                        <a:schemeClr val="bg1"/>
                      </a:gs>
                    </a:gsLst>
                    <a:lin ang="5400000" scaled="0"/>
                  </a:gradFill>
                  <a:latin typeface="+mj-lt"/>
                </a:rPr>
                <a:t>needs</a:t>
              </a:r>
              <a:endParaRPr lang="en-US" sz="2600" dirty="0">
                <a:gradFill>
                  <a:gsLst>
                    <a:gs pos="0">
                      <a:schemeClr val="bg1"/>
                    </a:gs>
                    <a:gs pos="100000">
                      <a:schemeClr val="bg1"/>
                    </a:gs>
                  </a:gsLst>
                  <a:lin ang="5400000" scaled="0"/>
                </a:gradFill>
                <a:latin typeface="+mj-lt"/>
              </a:endParaRP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61" name="Rectangle 60"/>
          <p:cNvSpPr/>
          <p:nvPr/>
        </p:nvSpPr>
        <p:spPr>
          <a:xfrm>
            <a:off x="3765808" y="45863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a:t>
            </a:r>
            <a:r>
              <a:rPr lang="en-US" sz="2200" dirty="0" smtClean="0">
                <a:gradFill>
                  <a:gsLst>
                    <a:gs pos="0">
                      <a:srgbClr val="FFFFFF"/>
                    </a:gs>
                    <a:gs pos="100000">
                      <a:srgbClr val="FFFFFF"/>
                    </a:gs>
                  </a:gsLst>
                  <a:lin ang="5400000" scaled="0"/>
                </a:gradFill>
                <a:latin typeface="+mj-lt"/>
              </a:rPr>
              <a:t>n-premises </a:t>
            </a:r>
            <a:br>
              <a:rPr lang="en-US" sz="2200" dirty="0" smtClean="0">
                <a:gradFill>
                  <a:gsLst>
                    <a:gs pos="0">
                      <a:srgbClr val="FFFFFF"/>
                    </a:gs>
                    <a:gs pos="100000">
                      <a:srgbClr val="FFFFFF"/>
                    </a:gs>
                  </a:gsLst>
                  <a:lin ang="5400000" scaled="0"/>
                </a:gradFill>
                <a:latin typeface="+mj-lt"/>
              </a:rPr>
            </a:br>
            <a:r>
              <a:rPr lang="en-US" sz="2200" dirty="0" smtClean="0">
                <a:gradFill>
                  <a:gsLst>
                    <a:gs pos="0">
                      <a:srgbClr val="FFFFFF"/>
                    </a:gs>
                    <a:gs pos="100000">
                      <a:srgbClr val="FFFFFF"/>
                    </a:gs>
                  </a:gsLst>
                  <a:lin ang="5400000" scaled="0"/>
                </a:gradFill>
                <a:latin typeface="+mj-lt"/>
              </a:rPr>
              <a:t>and Cloud</a:t>
            </a:r>
            <a:endParaRPr lang="en-US" sz="2200" dirty="0">
              <a:gradFill>
                <a:gsLst>
                  <a:gs pos="0">
                    <a:srgbClr val="FFFFFF"/>
                  </a:gs>
                  <a:gs pos="100000">
                    <a:srgbClr val="FFFFFF"/>
                  </a:gs>
                </a:gsLst>
                <a:lin ang="5400000" scaled="0"/>
              </a:gradFill>
              <a:latin typeface="+mj-lt"/>
            </a:endParaRPr>
          </a:p>
        </p:txBody>
      </p:sp>
      <p:sp>
        <p:nvSpPr>
          <p:cNvPr id="62" name="Rectangle 61"/>
          <p:cNvSpPr/>
          <p:nvPr/>
        </p:nvSpPr>
        <p:spPr>
          <a:xfrm>
            <a:off x="7120535" y="4584041"/>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flexible</a:t>
            </a:r>
          </a:p>
        </p:txBody>
      </p:sp>
      <p:sp>
        <p:nvSpPr>
          <p:cNvPr id="63" name="Rectangle 62"/>
          <p:cNvSpPr/>
          <p:nvPr/>
        </p:nvSpPr>
        <p:spPr>
          <a:xfrm>
            <a:off x="9892577" y="4551262"/>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reliable</a:t>
            </a:r>
          </a:p>
        </p:txBody>
      </p:sp>
      <p:grpSp>
        <p:nvGrpSpPr>
          <p:cNvPr id="4" name="Group 3"/>
          <p:cNvGrpSpPr/>
          <p:nvPr/>
        </p:nvGrpSpPr>
        <p:grpSpPr>
          <a:xfrm>
            <a:off x="3775192" y="1940266"/>
            <a:ext cx="2654638"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6574971" y="1940266"/>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677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450"/>
                                  </p:stCondLst>
                                  <p:childTnLst>
                                    <p:animScale>
                                      <p:cBhvr>
                                        <p:cTn id="11" dur="250" fill="hold"/>
                                        <p:tgtEl>
                                          <p:spTgt spid="4"/>
                                        </p:tgtEl>
                                      </p:cBhvr>
                                      <p:by x="110000" y="110000"/>
                                    </p:animScale>
                                  </p:childTnLst>
                                </p:cTn>
                              </p:par>
                              <p:par>
                                <p:cTn id="12" presetID="6" presetClass="emph" presetSubtype="0" decel="100000" fill="hold" nodeType="withEffect">
                                  <p:stCondLst>
                                    <p:cond delay="550"/>
                                  </p:stCondLst>
                                  <p:childTnLst>
                                    <p:animScale>
                                      <p:cBhvr>
                                        <p:cTn id="13" dur="250" fill="hold"/>
                                        <p:tgtEl>
                                          <p:spTgt spid="4"/>
                                        </p:tgtEl>
                                      </p:cBhvr>
                                      <p:by x="91000" y="91000"/>
                                    </p:animScale>
                                  </p:childTnLst>
                                </p:cTn>
                              </p:par>
                              <p:par>
                                <p:cTn id="14" presetID="53" presetClass="entr" presetSubtype="16"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p:cTn id="16" dur="250" fill="hold"/>
                                        <p:tgtEl>
                                          <p:spTgt spid="8"/>
                                        </p:tgtEl>
                                        <p:attrNameLst>
                                          <p:attrName>ppt_w</p:attrName>
                                        </p:attrNameLst>
                                      </p:cBhvr>
                                      <p:tavLst>
                                        <p:tav tm="0">
                                          <p:val>
                                            <p:fltVal val="0"/>
                                          </p:val>
                                        </p:tav>
                                        <p:tav tm="100000">
                                          <p:val>
                                            <p:strVal val="#ppt_w"/>
                                          </p:val>
                                        </p:tav>
                                      </p:tavLst>
                                    </p:anim>
                                    <p:anim calcmode="lin" valueType="num">
                                      <p:cBhvr>
                                        <p:cTn id="17" dur="250" fill="hold"/>
                                        <p:tgtEl>
                                          <p:spTgt spid="8"/>
                                        </p:tgtEl>
                                        <p:attrNameLst>
                                          <p:attrName>ppt_h</p:attrName>
                                        </p:attrNameLst>
                                      </p:cBhvr>
                                      <p:tavLst>
                                        <p:tav tm="0">
                                          <p:val>
                                            <p:fltVal val="0"/>
                                          </p:val>
                                        </p:tav>
                                        <p:tav tm="100000">
                                          <p:val>
                                            <p:strVal val="#ppt_h"/>
                                          </p:val>
                                        </p:tav>
                                      </p:tavLst>
                                    </p:anim>
                                    <p:animEffect transition="in" filter="fade">
                                      <p:cBhvr>
                                        <p:cTn id="18" dur="250"/>
                                        <p:tgtEl>
                                          <p:spTgt spid="8"/>
                                        </p:tgtEl>
                                      </p:cBhvr>
                                    </p:animEffect>
                                  </p:childTnLst>
                                </p:cTn>
                              </p:par>
                              <p:par>
                                <p:cTn id="19" presetID="6" presetClass="emph" presetSubtype="0" decel="100000" fill="hold" nodeType="withEffect">
                                  <p:stCondLst>
                                    <p:cond delay="450"/>
                                  </p:stCondLst>
                                  <p:childTnLst>
                                    <p:animScale>
                                      <p:cBhvr>
                                        <p:cTn id="20" dur="250" fill="hold"/>
                                        <p:tgtEl>
                                          <p:spTgt spid="8"/>
                                        </p:tgtEl>
                                      </p:cBhvr>
                                      <p:by x="110000" y="110000"/>
                                    </p:animScale>
                                  </p:childTnLst>
                                </p:cTn>
                              </p:par>
                              <p:par>
                                <p:cTn id="21" presetID="6" presetClass="emph" presetSubtype="0" decel="100000" fill="hold" nodeType="withEffect">
                                  <p:stCondLst>
                                    <p:cond delay="550"/>
                                  </p:stCondLst>
                                  <p:childTnLst>
                                    <p:animScale>
                                      <p:cBhvr>
                                        <p:cTn id="22" dur="250" fill="hold"/>
                                        <p:tgtEl>
                                          <p:spTgt spid="8"/>
                                        </p:tgtEl>
                                      </p:cBhvr>
                                      <p:by x="91000" y="91000"/>
                                    </p:animScale>
                                  </p:childTnLst>
                                </p:cTn>
                              </p:par>
                              <p:par>
                                <p:cTn id="23" presetID="53" presetClass="entr" presetSubtype="16"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p:cTn id="25" dur="250" fill="hold"/>
                                        <p:tgtEl>
                                          <p:spTgt spid="6"/>
                                        </p:tgtEl>
                                        <p:attrNameLst>
                                          <p:attrName>ppt_w</p:attrName>
                                        </p:attrNameLst>
                                      </p:cBhvr>
                                      <p:tavLst>
                                        <p:tav tm="0">
                                          <p:val>
                                            <p:fltVal val="0"/>
                                          </p:val>
                                        </p:tav>
                                        <p:tav tm="100000">
                                          <p:val>
                                            <p:strVal val="#ppt_w"/>
                                          </p:val>
                                        </p:tav>
                                      </p:tavLst>
                                    </p:anim>
                                    <p:anim calcmode="lin" valueType="num">
                                      <p:cBhvr>
                                        <p:cTn id="26" dur="250" fill="hold"/>
                                        <p:tgtEl>
                                          <p:spTgt spid="6"/>
                                        </p:tgtEl>
                                        <p:attrNameLst>
                                          <p:attrName>ppt_h</p:attrName>
                                        </p:attrNameLst>
                                      </p:cBhvr>
                                      <p:tavLst>
                                        <p:tav tm="0">
                                          <p:val>
                                            <p:fltVal val="0"/>
                                          </p:val>
                                        </p:tav>
                                        <p:tav tm="100000">
                                          <p:val>
                                            <p:strVal val="#ppt_h"/>
                                          </p:val>
                                        </p:tav>
                                      </p:tavLst>
                                    </p:anim>
                                    <p:animEffect transition="in" filter="fade">
                                      <p:cBhvr>
                                        <p:cTn id="27" dur="250"/>
                                        <p:tgtEl>
                                          <p:spTgt spid="6"/>
                                        </p:tgtEl>
                                      </p:cBhvr>
                                    </p:animEffect>
                                  </p:childTnLst>
                                </p:cTn>
                              </p:par>
                              <p:par>
                                <p:cTn id="28" presetID="6" presetClass="emph" presetSubtype="0" decel="100000" fill="hold" nodeType="withEffect">
                                  <p:stCondLst>
                                    <p:cond delay="450"/>
                                  </p:stCondLst>
                                  <p:childTnLst>
                                    <p:animScale>
                                      <p:cBhvr>
                                        <p:cTn id="29" dur="250" fill="hold"/>
                                        <p:tgtEl>
                                          <p:spTgt spid="6"/>
                                        </p:tgtEl>
                                      </p:cBhvr>
                                      <p:by x="110000" y="110000"/>
                                    </p:animScale>
                                  </p:childTnLst>
                                </p:cTn>
                              </p:par>
                              <p:par>
                                <p:cTn id="30" presetID="6" presetClass="emph" presetSubtype="0" decel="100000" fill="hold" nodeType="withEffect">
                                  <p:stCondLst>
                                    <p:cond delay="550"/>
                                  </p:stCondLst>
                                  <p:childTnLst>
                                    <p:animScale>
                                      <p:cBhvr>
                                        <p:cTn id="31" dur="250" fill="hold"/>
                                        <p:tgtEl>
                                          <p:spTgt spid="6"/>
                                        </p:tgtEl>
                                      </p:cBhvr>
                                      <p:by x="91000" y="91000"/>
                                    </p:animScale>
                                  </p:childTnLst>
                                </p:cTn>
                              </p:par>
                              <p:par>
                                <p:cTn id="32" presetID="2" presetClass="entr" presetSubtype="1" decel="100000" fill="hold" grpId="0" nodeType="withEffect">
                                  <p:stCondLst>
                                    <p:cond delay="75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75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7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0-#ppt_h/2"/>
                                          </p:val>
                                        </p:tav>
                                        <p:tav tm="100000">
                                          <p:val>
                                            <p:strVal val="#ppt_y"/>
                                          </p:val>
                                        </p:tav>
                                      </p:tavLst>
                                    </p:anim>
                                  </p:childTnLst>
                                </p:cTn>
                              </p:par>
                              <p:par>
                                <p:cTn id="44" presetID="2" presetClass="entr" presetSubtype="8" decel="100000" fill="hold" nodeType="withEffect">
                                  <p:stCondLst>
                                    <p:cond delay="1200"/>
                                  </p:stCondLst>
                                  <p:childTnLst>
                                    <p:set>
                                      <p:cBhvr>
                                        <p:cTn id="45" dur="1" fill="hold">
                                          <p:stCondLst>
                                            <p:cond delay="0"/>
                                          </p:stCondLst>
                                        </p:cTn>
                                        <p:tgtEl>
                                          <p:spTgt spid="67"/>
                                        </p:tgtEl>
                                        <p:attrNameLst>
                                          <p:attrName>style.visibility</p:attrName>
                                        </p:attrNameLst>
                                      </p:cBhvr>
                                      <p:to>
                                        <p:strVal val="visible"/>
                                      </p:to>
                                    </p:set>
                                    <p:anim calcmode="lin" valueType="num">
                                      <p:cBhvr additive="base">
                                        <p:cTn id="46" dur="500" fill="hold"/>
                                        <p:tgtEl>
                                          <p:spTgt spid="67"/>
                                        </p:tgtEl>
                                        <p:attrNameLst>
                                          <p:attrName>ppt_x</p:attrName>
                                        </p:attrNameLst>
                                      </p:cBhvr>
                                      <p:tavLst>
                                        <p:tav tm="0">
                                          <p:val>
                                            <p:strVal val="0-#ppt_w/2"/>
                                          </p:val>
                                        </p:tav>
                                        <p:tav tm="100000">
                                          <p:val>
                                            <p:strVal val="#ppt_x"/>
                                          </p:val>
                                        </p:tav>
                                      </p:tavLst>
                                    </p:anim>
                                    <p:anim calcmode="lin" valueType="num">
                                      <p:cBhvr additive="base">
                                        <p:cTn id="47" dur="500" fill="hold"/>
                                        <p:tgtEl>
                                          <p:spTgt spid="67"/>
                                        </p:tgtEl>
                                        <p:attrNameLst>
                                          <p:attrName>ppt_y</p:attrName>
                                        </p:attrNameLst>
                                      </p:cBhvr>
                                      <p:tavLst>
                                        <p:tav tm="0">
                                          <p:val>
                                            <p:strVal val="#ppt_y"/>
                                          </p:val>
                                        </p:tav>
                                        <p:tav tm="100000">
                                          <p:val>
                                            <p:strVal val="#ppt_y"/>
                                          </p:val>
                                        </p:tav>
                                      </p:tavLst>
                                    </p:anim>
                                  </p:childTnLst>
                                </p:cTn>
                              </p:par>
                              <p:par>
                                <p:cTn id="48" presetID="10" presetClass="entr" presetSubtype="0" fill="hold" grpId="0" nodeType="withEffect">
                                  <p:stCondLst>
                                    <p:cond delay="20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35" presetClass="path" presetSubtype="0" decel="100000" fill="hold" grpId="1" nodeType="withEffect">
                                  <p:stCondLst>
                                    <p:cond delay="0"/>
                                  </p:stCondLst>
                                  <p:childTnLst>
                                    <p:animMotion origin="layout" path="M 0.00013 -0.0463 L 2.25683E-6 -4.18066E-6 " pathEditMode="relative" rAng="0" ptsTypes="AA">
                                      <p:cBhvr>
                                        <p:cTn id="52" dur="700" fill="hold"/>
                                        <p:tgtEl>
                                          <p:spTgt spid="61"/>
                                        </p:tgtEl>
                                        <p:attrNameLst>
                                          <p:attrName>ppt_x</p:attrName>
                                          <p:attrName>ppt_y</p:attrName>
                                        </p:attrNameLst>
                                      </p:cBhvr>
                                      <p:rCtr x="-13" y="2315"/>
                                    </p:animMotion>
                                  </p:childTnLst>
                                </p:cTn>
                              </p:par>
                              <p:par>
                                <p:cTn id="53" presetID="10" presetClass="entr" presetSubtype="0" fill="hold" grpId="0" nodeType="withEffect">
                                  <p:stCondLst>
                                    <p:cond delay="2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35" presetClass="path" presetSubtype="0" decel="100000" fill="hold" grpId="1" nodeType="withEffect">
                                  <p:stCondLst>
                                    <p:cond delay="0"/>
                                  </p:stCondLst>
                                  <p:childTnLst>
                                    <p:animMotion origin="layout" path="M 0.00013 -0.0463 L -4.14858E-6 5.17476E-7 " pathEditMode="relative" rAng="0" ptsTypes="AA">
                                      <p:cBhvr>
                                        <p:cTn id="57" dur="700" fill="hold"/>
                                        <p:tgtEl>
                                          <p:spTgt spid="62"/>
                                        </p:tgtEl>
                                        <p:attrNameLst>
                                          <p:attrName>ppt_x</p:attrName>
                                          <p:attrName>ppt_y</p:attrName>
                                        </p:attrNameLst>
                                      </p:cBhvr>
                                      <p:rCtr x="-13" y="2315"/>
                                    </p:animMotion>
                                  </p:childTnLst>
                                </p:cTn>
                              </p:par>
                              <p:par>
                                <p:cTn id="58" presetID="10" presetClass="entr" presetSubtype="0" fill="hold" grpId="0" nodeType="withEffect">
                                  <p:stCondLst>
                                    <p:cond delay="2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35" presetClass="path" presetSubtype="0" decel="100000" fill="hold" grpId="1" nodeType="withEffect">
                                  <p:stCondLst>
                                    <p:cond delay="0"/>
                                  </p:stCondLst>
                                  <p:childTnLst>
                                    <p:animMotion origin="layout" path="M 0.00012 -0.0463 L 4.71534E-6 -3.25465E-6 " pathEditMode="relative" rAng="0" ptsTypes="AA">
                                      <p:cBhvr>
                                        <p:cTn id="62" dur="700" fill="hold"/>
                                        <p:tgtEl>
                                          <p:spTgt spid="63"/>
                                        </p:tgtEl>
                                        <p:attrNameLst>
                                          <p:attrName>ppt_x</p:attrName>
                                          <p:attrName>ppt_y</p:attrName>
                                        </p:attrNameLst>
                                      </p:cBhvr>
                                      <p:rCtr x="-13"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useBgFill="1">
        <p:nvSpPr>
          <p:cNvPr id="4" name="Rectangle 3"/>
          <p:cNvSpPr/>
          <p:nvPr/>
        </p:nvSpPr>
        <p:spPr bwMode="auto">
          <a:xfrm>
            <a:off x="3809" y="0"/>
            <a:ext cx="12432666" cy="187692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 name="Text Placeholder 4"/>
          <p:cNvSpPr txBox="1">
            <a:spLocks/>
          </p:cNvSpPr>
          <p:nvPr/>
        </p:nvSpPr>
        <p:spPr>
          <a:xfrm>
            <a:off x="0" y="1223963"/>
            <a:ext cx="11887200" cy="5484812"/>
          </a:xfrm>
          <a:prstGeom prst="rect">
            <a:avLst/>
          </a:prstGeom>
        </p:spPr>
        <p:txBody>
          <a:bodyPr vert="horz" lIns="182880" tIns="146304" rIns="182880" bIns="146304" rtlCol="0">
            <a:spAutoFit/>
          </a:bodyPr>
          <a:lst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endParaRPr lang="en-US" sz="2400" smtClean="0"/>
          </a:p>
          <a:p>
            <a:pPr marL="342900" indent="-342900"/>
            <a:endParaRPr lang="en-US" sz="2400" smtClean="0"/>
          </a:p>
          <a:p>
            <a:pPr marL="342900" indent="-342900"/>
            <a:endParaRPr lang="en-US" sz="2400" dirty="0" smtClean="0"/>
          </a:p>
        </p:txBody>
      </p:sp>
      <p:sp>
        <p:nvSpPr>
          <p:cNvPr id="7" name="Rectangle 6"/>
          <p:cNvSpPr/>
          <p:nvPr/>
        </p:nvSpPr>
        <p:spPr bwMode="auto">
          <a:xfrm>
            <a:off x="7621" y="1876927"/>
            <a:ext cx="12428854" cy="415507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algn="ctr" defTabSz="932472" fontAlgn="base">
              <a:lnSpc>
                <a:spcPct val="90000"/>
              </a:lnSpc>
              <a:spcBef>
                <a:spcPct val="0"/>
              </a:spcBef>
              <a:spcAft>
                <a:spcPct val="0"/>
              </a:spcAft>
            </a:pPr>
            <a:endParaRPr lang="en-US" sz="2000" dirty="0" smtClean="0">
              <a:gradFill>
                <a:gsLst>
                  <a:gs pos="84071">
                    <a:srgbClr val="191919"/>
                  </a:gs>
                  <a:gs pos="57000">
                    <a:srgbClr val="191919"/>
                  </a:gs>
                </a:gsLst>
                <a:lin ang="5400000" scaled="0"/>
              </a:gradFill>
            </a:endParaRPr>
          </a:p>
        </p:txBody>
      </p:sp>
      <p:sp useBgFill="1">
        <p:nvSpPr>
          <p:cNvPr id="8" name="L mask 1"/>
          <p:cNvSpPr/>
          <p:nvPr/>
        </p:nvSpPr>
        <p:spPr bwMode="auto">
          <a:xfrm>
            <a:off x="-88265" y="1445711"/>
            <a:ext cx="45402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9" name="R mask 1"/>
          <p:cNvSpPr/>
          <p:nvPr/>
        </p:nvSpPr>
        <p:spPr bwMode="auto">
          <a:xfrm>
            <a:off x="12070715" y="1445711"/>
            <a:ext cx="457200"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0" name="L mask 2"/>
          <p:cNvSpPr/>
          <p:nvPr/>
        </p:nvSpPr>
        <p:spPr bwMode="auto">
          <a:xfrm rot="1200000">
            <a:off x="-227349" y="1405624"/>
            <a:ext cx="600177"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1" name="R mask 2"/>
          <p:cNvSpPr/>
          <p:nvPr/>
        </p:nvSpPr>
        <p:spPr bwMode="auto">
          <a:xfrm rot="20400000">
            <a:off x="12063547" y="1405055"/>
            <a:ext cx="60350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2" name="Group 11"/>
          <p:cNvGrpSpPr/>
          <p:nvPr/>
        </p:nvGrpSpPr>
        <p:grpSpPr>
          <a:xfrm>
            <a:off x="1231524" y="3051471"/>
            <a:ext cx="10180667" cy="2400657"/>
            <a:chOff x="1100345" y="3039596"/>
            <a:chExt cx="10180667" cy="2400657"/>
          </a:xfrm>
        </p:grpSpPr>
        <p:sp>
          <p:nvSpPr>
            <p:cNvPr id="13" name="Title 3"/>
            <p:cNvSpPr txBox="1">
              <a:spLocks/>
            </p:cNvSpPr>
            <p:nvPr/>
          </p:nvSpPr>
          <p:spPr>
            <a:xfrm>
              <a:off x="1733251" y="3039596"/>
              <a:ext cx="9547761" cy="2400657"/>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gn="ctr"/>
              <a:r>
                <a:rPr lang="en-US" sz="8000" dirty="0" smtClean="0">
                  <a:solidFill>
                    <a:srgbClr val="04178F"/>
                  </a:solidFill>
                </a:rPr>
                <a:t>Power your business with Microsoft Azure</a:t>
              </a:r>
              <a:endParaRPr lang="en-US" sz="8000" dirty="0">
                <a:solidFill>
                  <a:srgbClr val="04178F"/>
                </a:solidFill>
              </a:endParaRPr>
            </a:p>
          </p:txBody>
        </p:sp>
        <p:sp>
          <p:nvSpPr>
            <p:cNvPr id="14" name="Freeform 687"/>
            <p:cNvSpPr>
              <a:spLocks noChangeAspect="1" noEditPoints="1"/>
            </p:cNvSpPr>
            <p:nvPr/>
          </p:nvSpPr>
          <p:spPr bwMode="auto">
            <a:xfrm>
              <a:off x="1100345" y="3308909"/>
              <a:ext cx="527071" cy="769834"/>
            </a:xfrm>
            <a:custGeom>
              <a:avLst/>
              <a:gdLst>
                <a:gd name="T0" fmla="*/ 137 w 274"/>
                <a:gd name="T1" fmla="*/ 338 h 400"/>
                <a:gd name="T2" fmla="*/ 115 w 274"/>
                <a:gd name="T3" fmla="*/ 337 h 400"/>
                <a:gd name="T4" fmla="*/ 115 w 274"/>
                <a:gd name="T5" fmla="*/ 400 h 400"/>
                <a:gd name="T6" fmla="*/ 159 w 274"/>
                <a:gd name="T7" fmla="*/ 400 h 400"/>
                <a:gd name="T8" fmla="*/ 159 w 274"/>
                <a:gd name="T9" fmla="*/ 337 h 400"/>
                <a:gd name="T10" fmla="*/ 137 w 274"/>
                <a:gd name="T11" fmla="*/ 338 h 400"/>
                <a:gd name="T12" fmla="*/ 238 w 274"/>
                <a:gd name="T13" fmla="*/ 123 h 400"/>
                <a:gd name="T14" fmla="*/ 220 w 274"/>
                <a:gd name="T15" fmla="*/ 123 h 400"/>
                <a:gd name="T16" fmla="*/ 220 w 274"/>
                <a:gd name="T17" fmla="*/ 69 h 400"/>
                <a:gd name="T18" fmla="*/ 220 w 274"/>
                <a:gd name="T19" fmla="*/ 66 h 400"/>
                <a:gd name="T20" fmla="*/ 220 w 274"/>
                <a:gd name="T21" fmla="*/ 10 h 400"/>
                <a:gd name="T22" fmla="*/ 205 w 274"/>
                <a:gd name="T23" fmla="*/ 0 h 400"/>
                <a:gd name="T24" fmla="*/ 191 w 274"/>
                <a:gd name="T25" fmla="*/ 10 h 400"/>
                <a:gd name="T26" fmla="*/ 191 w 274"/>
                <a:gd name="T27" fmla="*/ 66 h 400"/>
                <a:gd name="T28" fmla="*/ 191 w 274"/>
                <a:gd name="T29" fmla="*/ 69 h 400"/>
                <a:gd name="T30" fmla="*/ 191 w 274"/>
                <a:gd name="T31" fmla="*/ 123 h 400"/>
                <a:gd name="T32" fmla="*/ 82 w 274"/>
                <a:gd name="T33" fmla="*/ 123 h 400"/>
                <a:gd name="T34" fmla="*/ 82 w 274"/>
                <a:gd name="T35" fmla="*/ 69 h 400"/>
                <a:gd name="T36" fmla="*/ 82 w 274"/>
                <a:gd name="T37" fmla="*/ 66 h 400"/>
                <a:gd name="T38" fmla="*/ 82 w 274"/>
                <a:gd name="T39" fmla="*/ 10 h 400"/>
                <a:gd name="T40" fmla="*/ 68 w 274"/>
                <a:gd name="T41" fmla="*/ 0 h 400"/>
                <a:gd name="T42" fmla="*/ 53 w 274"/>
                <a:gd name="T43" fmla="*/ 10 h 400"/>
                <a:gd name="T44" fmla="*/ 53 w 274"/>
                <a:gd name="T45" fmla="*/ 66 h 400"/>
                <a:gd name="T46" fmla="*/ 53 w 274"/>
                <a:gd name="T47" fmla="*/ 69 h 400"/>
                <a:gd name="T48" fmla="*/ 53 w 274"/>
                <a:gd name="T49" fmla="*/ 123 h 400"/>
                <a:gd name="T50" fmla="*/ 36 w 274"/>
                <a:gd name="T51" fmla="*/ 123 h 400"/>
                <a:gd name="T52" fmla="*/ 0 w 274"/>
                <a:gd name="T53" fmla="*/ 159 h 400"/>
                <a:gd name="T54" fmla="*/ 0 w 274"/>
                <a:gd name="T55" fmla="*/ 168 h 400"/>
                <a:gd name="T56" fmla="*/ 0 w 274"/>
                <a:gd name="T57" fmla="*/ 211 h 400"/>
                <a:gd name="T58" fmla="*/ 0 w 274"/>
                <a:gd name="T59" fmla="*/ 250 h 400"/>
                <a:gd name="T60" fmla="*/ 137 w 274"/>
                <a:gd name="T61" fmla="*/ 327 h 400"/>
                <a:gd name="T62" fmla="*/ 274 w 274"/>
                <a:gd name="T63" fmla="*/ 250 h 400"/>
                <a:gd name="T64" fmla="*/ 274 w 274"/>
                <a:gd name="T65" fmla="*/ 211 h 400"/>
                <a:gd name="T66" fmla="*/ 274 w 274"/>
                <a:gd name="T67" fmla="*/ 168 h 400"/>
                <a:gd name="T68" fmla="*/ 274 w 274"/>
                <a:gd name="T69" fmla="*/ 159 h 400"/>
                <a:gd name="T70" fmla="*/ 238 w 274"/>
                <a:gd name="T71" fmla="*/ 12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 h="400">
                  <a:moveTo>
                    <a:pt x="137" y="338"/>
                  </a:moveTo>
                  <a:cubicBezTo>
                    <a:pt x="130" y="338"/>
                    <a:pt x="122" y="338"/>
                    <a:pt x="115" y="337"/>
                  </a:cubicBezTo>
                  <a:cubicBezTo>
                    <a:pt x="115" y="400"/>
                    <a:pt x="115" y="400"/>
                    <a:pt x="115" y="400"/>
                  </a:cubicBezTo>
                  <a:cubicBezTo>
                    <a:pt x="159" y="400"/>
                    <a:pt x="159" y="400"/>
                    <a:pt x="159" y="400"/>
                  </a:cubicBezTo>
                  <a:cubicBezTo>
                    <a:pt x="159" y="337"/>
                    <a:pt x="159" y="337"/>
                    <a:pt x="159" y="337"/>
                  </a:cubicBezTo>
                  <a:cubicBezTo>
                    <a:pt x="152" y="338"/>
                    <a:pt x="144" y="338"/>
                    <a:pt x="137" y="338"/>
                  </a:cubicBezTo>
                  <a:close/>
                  <a:moveTo>
                    <a:pt x="238" y="123"/>
                  </a:moveTo>
                  <a:cubicBezTo>
                    <a:pt x="220" y="123"/>
                    <a:pt x="220" y="123"/>
                    <a:pt x="220" y="123"/>
                  </a:cubicBezTo>
                  <a:cubicBezTo>
                    <a:pt x="220" y="69"/>
                    <a:pt x="220" y="69"/>
                    <a:pt x="220" y="69"/>
                  </a:cubicBezTo>
                  <a:cubicBezTo>
                    <a:pt x="220" y="66"/>
                    <a:pt x="220" y="66"/>
                    <a:pt x="220" y="66"/>
                  </a:cubicBezTo>
                  <a:cubicBezTo>
                    <a:pt x="220" y="10"/>
                    <a:pt x="220" y="10"/>
                    <a:pt x="220" y="10"/>
                  </a:cubicBezTo>
                  <a:cubicBezTo>
                    <a:pt x="220" y="4"/>
                    <a:pt x="213" y="0"/>
                    <a:pt x="205" y="0"/>
                  </a:cubicBezTo>
                  <a:cubicBezTo>
                    <a:pt x="198" y="0"/>
                    <a:pt x="191" y="4"/>
                    <a:pt x="191" y="10"/>
                  </a:cubicBezTo>
                  <a:cubicBezTo>
                    <a:pt x="191" y="66"/>
                    <a:pt x="191" y="66"/>
                    <a:pt x="191" y="66"/>
                  </a:cubicBezTo>
                  <a:cubicBezTo>
                    <a:pt x="191" y="69"/>
                    <a:pt x="191" y="69"/>
                    <a:pt x="191" y="69"/>
                  </a:cubicBezTo>
                  <a:cubicBezTo>
                    <a:pt x="191" y="123"/>
                    <a:pt x="191" y="123"/>
                    <a:pt x="191" y="123"/>
                  </a:cubicBezTo>
                  <a:cubicBezTo>
                    <a:pt x="82" y="123"/>
                    <a:pt x="82" y="123"/>
                    <a:pt x="82" y="123"/>
                  </a:cubicBezTo>
                  <a:cubicBezTo>
                    <a:pt x="82" y="69"/>
                    <a:pt x="82" y="69"/>
                    <a:pt x="82" y="69"/>
                  </a:cubicBezTo>
                  <a:cubicBezTo>
                    <a:pt x="82" y="66"/>
                    <a:pt x="82" y="66"/>
                    <a:pt x="82" y="66"/>
                  </a:cubicBezTo>
                  <a:cubicBezTo>
                    <a:pt x="82" y="10"/>
                    <a:pt x="82" y="10"/>
                    <a:pt x="82" y="10"/>
                  </a:cubicBezTo>
                  <a:cubicBezTo>
                    <a:pt x="82" y="4"/>
                    <a:pt x="76" y="0"/>
                    <a:pt x="68" y="0"/>
                  </a:cubicBezTo>
                  <a:cubicBezTo>
                    <a:pt x="60" y="0"/>
                    <a:pt x="53" y="4"/>
                    <a:pt x="53" y="10"/>
                  </a:cubicBezTo>
                  <a:cubicBezTo>
                    <a:pt x="53" y="66"/>
                    <a:pt x="53" y="66"/>
                    <a:pt x="53" y="66"/>
                  </a:cubicBezTo>
                  <a:cubicBezTo>
                    <a:pt x="53" y="69"/>
                    <a:pt x="53" y="69"/>
                    <a:pt x="53" y="69"/>
                  </a:cubicBezTo>
                  <a:cubicBezTo>
                    <a:pt x="53" y="123"/>
                    <a:pt x="53" y="123"/>
                    <a:pt x="53" y="123"/>
                  </a:cubicBezTo>
                  <a:cubicBezTo>
                    <a:pt x="36" y="123"/>
                    <a:pt x="36" y="123"/>
                    <a:pt x="36" y="123"/>
                  </a:cubicBezTo>
                  <a:cubicBezTo>
                    <a:pt x="16" y="123"/>
                    <a:pt x="0" y="139"/>
                    <a:pt x="0" y="159"/>
                  </a:cubicBezTo>
                  <a:cubicBezTo>
                    <a:pt x="0" y="168"/>
                    <a:pt x="0" y="168"/>
                    <a:pt x="0" y="168"/>
                  </a:cubicBezTo>
                  <a:cubicBezTo>
                    <a:pt x="0" y="211"/>
                    <a:pt x="0" y="211"/>
                    <a:pt x="0" y="211"/>
                  </a:cubicBezTo>
                  <a:cubicBezTo>
                    <a:pt x="0" y="250"/>
                    <a:pt x="0" y="250"/>
                    <a:pt x="0" y="250"/>
                  </a:cubicBezTo>
                  <a:cubicBezTo>
                    <a:pt x="0" y="293"/>
                    <a:pt x="61" y="327"/>
                    <a:pt x="137" y="327"/>
                  </a:cubicBezTo>
                  <a:cubicBezTo>
                    <a:pt x="213" y="327"/>
                    <a:pt x="274" y="293"/>
                    <a:pt x="274" y="250"/>
                  </a:cubicBezTo>
                  <a:cubicBezTo>
                    <a:pt x="274" y="211"/>
                    <a:pt x="274" y="211"/>
                    <a:pt x="274" y="211"/>
                  </a:cubicBezTo>
                  <a:cubicBezTo>
                    <a:pt x="274" y="168"/>
                    <a:pt x="274" y="168"/>
                    <a:pt x="274" y="168"/>
                  </a:cubicBezTo>
                  <a:cubicBezTo>
                    <a:pt x="274" y="159"/>
                    <a:pt x="274" y="159"/>
                    <a:pt x="274" y="159"/>
                  </a:cubicBezTo>
                  <a:cubicBezTo>
                    <a:pt x="274" y="139"/>
                    <a:pt x="258" y="123"/>
                    <a:pt x="238" y="12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useBgFill="1">
        <p:nvSpPr>
          <p:cNvPr id="15" name="Rectangle 14"/>
          <p:cNvSpPr/>
          <p:nvPr/>
        </p:nvSpPr>
        <p:spPr bwMode="auto">
          <a:xfrm>
            <a:off x="0" y="6032000"/>
            <a:ext cx="12432666" cy="962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0463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2" nodeType="with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 fill="hold"/>
                                        <p:tgtEl>
                                          <p:spTgt spid="8"/>
                                        </p:tgtEl>
                                        <p:attrNameLst>
                                          <p:attrName>ppt_x</p:attrName>
                                        </p:attrNameLst>
                                      </p:cBhvr>
                                      <p:tavLst>
                                        <p:tav tm="0">
                                          <p:val>
                                            <p:strVal val="0-#ppt_w/2"/>
                                          </p:val>
                                        </p:tav>
                                        <p:tav tm="100000">
                                          <p:val>
                                            <p:strVal val="#ppt_x"/>
                                          </p:val>
                                        </p:tav>
                                      </p:tavLst>
                                    </p:anim>
                                    <p:anim calcmode="lin" valueType="num">
                                      <p:cBhvr additive="base">
                                        <p:cTn id="8" dur="2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2"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 fill="hold"/>
                                        <p:tgtEl>
                                          <p:spTgt spid="9"/>
                                        </p:tgtEl>
                                        <p:attrNameLst>
                                          <p:attrName>ppt_x</p:attrName>
                                        </p:attrNameLst>
                                      </p:cBhvr>
                                      <p:tavLst>
                                        <p:tav tm="0">
                                          <p:val>
                                            <p:strVal val="1+#ppt_w/2"/>
                                          </p:val>
                                        </p:tav>
                                        <p:tav tm="100000">
                                          <p:val>
                                            <p:strVal val="#ppt_x"/>
                                          </p:val>
                                        </p:tav>
                                      </p:tavLst>
                                    </p:anim>
                                    <p:anim calcmode="lin" valueType="num">
                                      <p:cBhvr additive="base">
                                        <p:cTn id="12" dur="200" fill="hold"/>
                                        <p:tgtEl>
                                          <p:spTgt spid="9"/>
                                        </p:tgtEl>
                                        <p:attrNameLst>
                                          <p:attrName>ppt_y</p:attrName>
                                        </p:attrNameLst>
                                      </p:cBhvr>
                                      <p:tavLst>
                                        <p:tav tm="0">
                                          <p:val>
                                            <p:strVal val="#ppt_y"/>
                                          </p:val>
                                        </p:tav>
                                        <p:tav tm="100000">
                                          <p:val>
                                            <p:strVal val="#ppt_y"/>
                                          </p:val>
                                        </p:tav>
                                      </p:tavLst>
                                    </p:anim>
                                  </p:childTnLst>
                                </p:cTn>
                              </p:par>
                              <p:par>
                                <p:cTn id="13" presetID="2" presetClass="exit" presetSubtype="4" accel="100000" fill="hold" nodeType="withEffect">
                                  <p:stCondLst>
                                    <p:cond delay="750"/>
                                  </p:stCondLst>
                                  <p:childTnLst>
                                    <p:anim calcmode="lin" valueType="num">
                                      <p:cBhvr additive="base">
                                        <p:cTn id="14" dur="500"/>
                                        <p:tgtEl>
                                          <p:spTgt spid="12"/>
                                        </p:tgtEl>
                                        <p:attrNameLst>
                                          <p:attrName>ppt_x</p:attrName>
                                        </p:attrNameLst>
                                      </p:cBhvr>
                                      <p:tavLst>
                                        <p:tav tm="0">
                                          <p:val>
                                            <p:strVal val="ppt_x"/>
                                          </p:val>
                                        </p:tav>
                                        <p:tav tm="100000">
                                          <p:val>
                                            <p:strVal val="ppt_x"/>
                                          </p:val>
                                        </p:tav>
                                      </p:tavLst>
                                    </p:anim>
                                    <p:anim calcmode="lin" valueType="num">
                                      <p:cBhvr additive="base">
                                        <p:cTn id="15" dur="500"/>
                                        <p:tgtEl>
                                          <p:spTgt spid="12"/>
                                        </p:tgtEl>
                                        <p:attrNameLst>
                                          <p:attrName>ppt_y</p:attrName>
                                        </p:attrNameLst>
                                      </p:cBhvr>
                                      <p:tavLst>
                                        <p:tav tm="0">
                                          <p:val>
                                            <p:strVal val="ppt_y"/>
                                          </p:val>
                                        </p:tav>
                                        <p:tav tm="100000">
                                          <p:val>
                                            <p:strVal val="1+ppt_h/2"/>
                                          </p:val>
                                        </p:tav>
                                      </p:tavLst>
                                    </p:anim>
                                    <p:set>
                                      <p:cBhvr>
                                        <p:cTn id="16" dur="1" fill="hold">
                                          <p:stCondLst>
                                            <p:cond delay="499"/>
                                          </p:stCondLst>
                                        </p:cTn>
                                        <p:tgtEl>
                                          <p:spTgt spid="12"/>
                                        </p:tgtEl>
                                        <p:attrNameLst>
                                          <p:attrName>style.visibility</p:attrName>
                                        </p:attrNameLst>
                                      </p:cBhvr>
                                      <p:to>
                                        <p:strVal val="hidden"/>
                                      </p:to>
                                    </p:set>
                                  </p:childTnLst>
                                </p:cTn>
                              </p:par>
                            </p:childTnLst>
                          </p:cTn>
                        </p:par>
                        <p:par>
                          <p:cTn id="17" fill="hold">
                            <p:stCondLst>
                              <p:cond delay="1450"/>
                            </p:stCondLst>
                            <p:childTnLst>
                              <p:par>
                                <p:cTn id="18" presetID="8" presetClass="emph" presetSubtype="0" accel="100000" fill="hold" grpId="0" nodeType="afterEffect">
                                  <p:stCondLst>
                                    <p:cond delay="0"/>
                                  </p:stCondLst>
                                  <p:childTnLst>
                                    <p:animRot by="-1200000">
                                      <p:cBhvr>
                                        <p:cTn id="19" dur="300" fill="hold"/>
                                        <p:tgtEl>
                                          <p:spTgt spid="8"/>
                                        </p:tgtEl>
                                        <p:attrNameLst>
                                          <p:attrName>r</p:attrName>
                                        </p:attrNameLst>
                                      </p:cBhvr>
                                    </p:animRot>
                                  </p:childTnLst>
                                </p:cTn>
                              </p:par>
                              <p:par>
                                <p:cTn id="20" presetID="8" presetClass="emph" presetSubtype="0" accel="100000" fill="hold" grpId="0" nodeType="withEffect">
                                  <p:stCondLst>
                                    <p:cond delay="0"/>
                                  </p:stCondLst>
                                  <p:childTnLst>
                                    <p:animRot by="1200000">
                                      <p:cBhvr>
                                        <p:cTn id="21" dur="300" fill="hold"/>
                                        <p:tgtEl>
                                          <p:spTgt spid="9"/>
                                        </p:tgtEl>
                                        <p:attrNameLst>
                                          <p:attrName>r</p:attrName>
                                        </p:attrNameLst>
                                      </p:cBhvr>
                                    </p:animRot>
                                  </p:childTnLst>
                                </p:cTn>
                              </p:par>
                              <p:par>
                                <p:cTn id="22" presetID="1" presetClass="exit" presetSubtype="0" fill="hold" grpId="1" nodeType="withEffect">
                                  <p:stCondLst>
                                    <p:cond delay="300"/>
                                  </p:stCondLst>
                                  <p:childTnLst>
                                    <p:set>
                                      <p:cBhvr>
                                        <p:cTn id="23" dur="1" fill="hold">
                                          <p:stCondLst>
                                            <p:cond delay="0"/>
                                          </p:stCondLst>
                                        </p:cTn>
                                        <p:tgtEl>
                                          <p:spTgt spid="8"/>
                                        </p:tgtEl>
                                        <p:attrNameLst>
                                          <p:attrName>style.visibility</p:attrName>
                                        </p:attrNameLst>
                                      </p:cBhvr>
                                      <p:to>
                                        <p:strVal val="hidden"/>
                                      </p:to>
                                    </p:set>
                                  </p:childTnLst>
                                </p:cTn>
                              </p:par>
                              <p:par>
                                <p:cTn id="24" presetID="1" presetClass="exit" presetSubtype="0" fill="hold" grpId="1" nodeType="withEffect">
                                  <p:stCondLst>
                                    <p:cond delay="300"/>
                                  </p:stCondLst>
                                  <p:childTnLst>
                                    <p:set>
                                      <p:cBhvr>
                                        <p:cTn id="25" dur="1" fill="hold">
                                          <p:stCondLst>
                                            <p:cond delay="0"/>
                                          </p:stCondLst>
                                        </p:cTn>
                                        <p:tgtEl>
                                          <p:spTgt spid="9"/>
                                        </p:tgtEl>
                                        <p:attrNameLst>
                                          <p:attrName>style.visibility</p:attrName>
                                        </p:attrNameLst>
                                      </p:cBhvr>
                                      <p:to>
                                        <p:strVal val="hidden"/>
                                      </p:to>
                                    </p:set>
                                  </p:childTnLst>
                                </p:cTn>
                              </p:par>
                              <p:par>
                                <p:cTn id="26" presetID="6" presetClass="emph" presetSubtype="0" accel="100000" fill="hold" grpId="0" nodeType="withEffect">
                                  <p:stCondLst>
                                    <p:cond delay="0"/>
                                  </p:stCondLst>
                                  <p:childTnLst>
                                    <p:animScale>
                                      <p:cBhvr>
                                        <p:cTn id="27" dur="300" fill="hold"/>
                                        <p:tgtEl>
                                          <p:spTgt spid="7"/>
                                        </p:tgtEl>
                                      </p:cBhvr>
                                      <p:by x="100000" y="0"/>
                                    </p:animScale>
                                  </p:childTnLst>
                                </p:cTn>
                              </p:par>
                              <p:par>
                                <p:cTn id="28" presetID="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300"/>
                                  </p:stCondLst>
                                  <p:childTnLst>
                                    <p:set>
                                      <p:cBhvr>
                                        <p:cTn id="31" dur="1" fill="hold">
                                          <p:stCondLst>
                                            <p:cond delay="0"/>
                                          </p:stCondLst>
                                        </p:cTn>
                                        <p:tgtEl>
                                          <p:spTgt spid="11"/>
                                        </p:tgtEl>
                                        <p:attrNameLst>
                                          <p:attrName>style.visibility</p:attrName>
                                        </p:attrNameLst>
                                      </p:cBhvr>
                                      <p:to>
                                        <p:strVal val="visible"/>
                                      </p:to>
                                    </p:set>
                                  </p:childTnLst>
                                </p:cTn>
                              </p:par>
                              <p:par>
                                <p:cTn id="32" presetID="8" presetClass="emph" presetSubtype="0" decel="100000" fill="hold" grpId="1" nodeType="withEffect">
                                  <p:stCondLst>
                                    <p:cond delay="300"/>
                                  </p:stCondLst>
                                  <p:childTnLst>
                                    <p:animRot by="-1200000">
                                      <p:cBhvr>
                                        <p:cTn id="33" dur="300" fill="hold"/>
                                        <p:tgtEl>
                                          <p:spTgt spid="10"/>
                                        </p:tgtEl>
                                        <p:attrNameLst>
                                          <p:attrName>r</p:attrName>
                                        </p:attrNameLst>
                                      </p:cBhvr>
                                    </p:animRot>
                                  </p:childTnLst>
                                </p:cTn>
                              </p:par>
                              <p:par>
                                <p:cTn id="34" presetID="8" presetClass="emph" presetSubtype="0" decel="100000" fill="hold" grpId="1" nodeType="withEffect">
                                  <p:stCondLst>
                                    <p:cond delay="300"/>
                                  </p:stCondLst>
                                  <p:childTnLst>
                                    <p:animRot by="1200000">
                                      <p:cBhvr>
                                        <p:cTn id="35" dur="300" fill="hold"/>
                                        <p:tgtEl>
                                          <p:spTgt spid="11"/>
                                        </p:tgtEl>
                                        <p:attrNameLst>
                                          <p:attrName>r</p:attrName>
                                        </p:attrNameLst>
                                      </p:cBhvr>
                                    </p:animRot>
                                  </p:childTnLst>
                                </p:cTn>
                              </p:par>
                            </p:childTnLst>
                          </p:cTn>
                        </p:par>
                        <p:par>
                          <p:cTn id="36" fill="hold">
                            <p:stCondLst>
                              <p:cond delay="2050"/>
                            </p:stCondLst>
                            <p:childTnLst>
                              <p:par>
                                <p:cTn id="37" presetID="2" presetClass="exit" presetSubtype="8" accel="100000" fill="hold" grpId="2" nodeType="after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0-ppt_w/2"/>
                                          </p:val>
                                        </p:tav>
                                      </p:tavLst>
                                    </p:anim>
                                    <p:anim calcmode="lin" valueType="num">
                                      <p:cBhvr additive="base">
                                        <p:cTn id="39" dur="500"/>
                                        <p:tgtEl>
                                          <p:spTgt spid="10"/>
                                        </p:tgtEl>
                                        <p:attrNameLst>
                                          <p:attrName>ppt_y</p:attrName>
                                        </p:attrNameLst>
                                      </p:cBhvr>
                                      <p:tavLst>
                                        <p:tav tm="0">
                                          <p:val>
                                            <p:strVal val="ppt_y"/>
                                          </p:val>
                                        </p:tav>
                                        <p:tav tm="100000">
                                          <p:val>
                                            <p:strVal val="ppt_y"/>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2" accel="100000" fill="hold" grpId="2" nodeType="with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1+ppt_w/2"/>
                                          </p:val>
                                        </p:tav>
                                      </p:tavLst>
                                    </p:anim>
                                    <p:anim calcmode="lin" valueType="num">
                                      <p:cBhvr additive="base">
                                        <p:cTn id="43" dur="500"/>
                                        <p:tgtEl>
                                          <p:spTgt spid="11"/>
                                        </p:tgtEl>
                                        <p:attrNameLst>
                                          <p:attrName>ppt_y</p:attrName>
                                        </p:attrNameLst>
                                      </p:cBhvr>
                                      <p:tavLst>
                                        <p:tav tm="0">
                                          <p:val>
                                            <p:strVal val="ppt_y"/>
                                          </p:val>
                                        </p:tav>
                                        <p:tav tm="100000">
                                          <p:val>
                                            <p:strVal val="ppt_y"/>
                                          </p:val>
                                        </p:tav>
                                      </p:tavLst>
                                    </p:anim>
                                    <p:set>
                                      <p:cBhvr>
                                        <p:cTn id="44" dur="1" fill="hold">
                                          <p:stCondLst>
                                            <p:cond delay="499"/>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2" presetClass="exit" presetSubtype="1" accel="100000" fill="hold" grpId="1" nodeType="with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ppt_x"/>
                                          </p:val>
                                        </p:tav>
                                      </p:tavLst>
                                    </p:anim>
                                    <p:anim calcmode="lin" valueType="num">
                                      <p:cBhvr additive="base">
                                        <p:cTn id="49" dur="500"/>
                                        <p:tgtEl>
                                          <p:spTgt spid="4"/>
                                        </p:tgtEl>
                                        <p:attrNameLst>
                                          <p:attrName>ppt_y</p:attrName>
                                        </p:attrNameLst>
                                      </p:cBhvr>
                                      <p:tavLst>
                                        <p:tav tm="0">
                                          <p:val>
                                            <p:strVal val="ppt_y"/>
                                          </p:val>
                                        </p:tav>
                                        <p:tav tm="100000">
                                          <p:val>
                                            <p:strVal val="0-ppt_h/2"/>
                                          </p:val>
                                        </p:tav>
                                      </p:tavLst>
                                    </p:anim>
                                    <p:set>
                                      <p:cBhvr>
                                        <p:cTn id="5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r>
              <a:rPr lang="en-US" dirty="0"/>
              <a:t>“Because management time and cost is so low with </a:t>
            </a:r>
            <a:r>
              <a:rPr lang="en-US" dirty="0" smtClean="0"/>
              <a:t>Microsoft Azure</a:t>
            </a:r>
            <a:r>
              <a:rPr lang="en-US" dirty="0"/>
              <a:t>, we focus on growing the business, not on managing red tape. </a:t>
            </a:r>
            <a:r>
              <a:rPr lang="en-US" dirty="0" smtClean="0"/>
              <a:t>  It’s </a:t>
            </a:r>
            <a:r>
              <a:rPr lang="en-US" dirty="0"/>
              <a:t>important for us to be able to say that VAS is supported by </a:t>
            </a:r>
            <a:r>
              <a:rPr lang="en-US" dirty="0" smtClean="0"/>
              <a:t>Microsoft Azure, prospective </a:t>
            </a:r>
            <a:r>
              <a:rPr lang="en-US" dirty="0"/>
              <a:t>customers don’t have to worry that their service is running on some anonymous group of servers </a:t>
            </a:r>
            <a:r>
              <a:rPr lang="en-US" dirty="0" smtClean="0"/>
              <a:t>or </a:t>
            </a:r>
            <a:r>
              <a:rPr lang="en-US" dirty="0"/>
              <a:t>at a </a:t>
            </a:r>
            <a:r>
              <a:rPr lang="en-US" dirty="0" err="1"/>
              <a:t>hoster</a:t>
            </a:r>
            <a:r>
              <a:rPr lang="en-US" dirty="0"/>
              <a:t>. </a:t>
            </a:r>
            <a:r>
              <a:rPr lang="en-US" dirty="0" smtClean="0"/>
              <a:t>“</a:t>
            </a:r>
            <a:endParaRPr lang="en-US" dirty="0"/>
          </a:p>
          <a:p>
            <a:endParaRPr lang="en-US" dirty="0" smtClean="0"/>
          </a:p>
          <a:p>
            <a:r>
              <a:rPr lang="en-US" dirty="0"/>
              <a:t> </a:t>
            </a:r>
            <a:r>
              <a:rPr lang="en-US" dirty="0" smtClean="0"/>
              <a:t>William </a:t>
            </a:r>
            <a:r>
              <a:rPr lang="en-US" dirty="0"/>
              <a:t>K. </a:t>
            </a:r>
            <a:r>
              <a:rPr lang="en-US" dirty="0" smtClean="0"/>
              <a:t>Smyth - </a:t>
            </a:r>
            <a:r>
              <a:rPr lang="en-US" dirty="0"/>
              <a:t>Global Business Manager, 3M </a:t>
            </a:r>
            <a:r>
              <a:rPr lang="en-US" dirty="0" smtClean="0"/>
              <a:t>VAS</a:t>
            </a:r>
          </a:p>
        </p:txBody>
      </p:sp>
      <p:sp>
        <p:nvSpPr>
          <p:cNvPr id="25" name="Rectangle 24"/>
          <p:cNvSpPr/>
          <p:nvPr/>
        </p:nvSpPr>
        <p:spPr bwMode="auto">
          <a:xfrm>
            <a:off x="4122739" y="3176678"/>
            <a:ext cx="3963406" cy="363020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a:gradFill>
                  <a:gsLst>
                    <a:gs pos="1250">
                      <a:schemeClr val="bg1">
                        <a:lumMod val="25000"/>
                      </a:schemeClr>
                    </a:gs>
                    <a:gs pos="10417">
                      <a:schemeClr val="bg1">
                        <a:lumMod val="25000"/>
                      </a:schemeClr>
                    </a:gs>
                  </a:gsLst>
                  <a:lin ang="5400000" scaled="0"/>
                </a:gradFill>
                <a:latin typeface="+mj-lt"/>
              </a:rPr>
              <a:t>3M is one of the largest manufacturers in the world but, when it comes to launching new businesses, it scrutinizes startup costs as closely as any entrepreneur. </a:t>
            </a:r>
            <a:endParaRPr lang="en-US" sz="2000" spc="-50" dirty="0" smtClean="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endParaRPr lang="en-US" sz="2000" spc="-50" dirty="0" smtClean="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r>
              <a:rPr lang="en-US" sz="2000" spc="-50" dirty="0" smtClean="0">
                <a:gradFill>
                  <a:gsLst>
                    <a:gs pos="1250">
                      <a:schemeClr val="bg1">
                        <a:lumMod val="25000"/>
                      </a:schemeClr>
                    </a:gs>
                    <a:gs pos="10417">
                      <a:schemeClr val="bg1">
                        <a:lumMod val="25000"/>
                      </a:schemeClr>
                    </a:gs>
                  </a:gsLst>
                  <a:lin ang="5400000" scaled="0"/>
                </a:gradFill>
                <a:latin typeface="+mj-lt"/>
              </a:rPr>
              <a:t>Maximize IT agility and cost effectiveness of new ventures</a:t>
            </a: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r>
              <a:rPr lang="en-US" sz="2000" spc="-50" dirty="0" smtClean="0">
                <a:gradFill>
                  <a:gsLst>
                    <a:gs pos="1250">
                      <a:schemeClr val="bg1">
                        <a:lumMod val="25000"/>
                      </a:schemeClr>
                    </a:gs>
                    <a:gs pos="10417">
                      <a:schemeClr val="bg1">
                        <a:lumMod val="25000"/>
                      </a:schemeClr>
                    </a:gs>
                  </a:gsLst>
                  <a:lin ang="5400000" scaled="0"/>
                </a:gradFill>
                <a:latin typeface="+mj-lt"/>
              </a:rPr>
              <a:t>Needed platform that would provide fast application response time</a:t>
            </a:r>
            <a:endParaRPr lang="en-US" sz="2400" spc="-50" dirty="0">
              <a:gradFill>
                <a:gsLst>
                  <a:gs pos="1250">
                    <a:schemeClr val="bg1">
                      <a:lumMod val="25000"/>
                    </a:schemeClr>
                  </a:gs>
                  <a:gs pos="10417">
                    <a:schemeClr val="bg1">
                      <a:lumMod val="25000"/>
                    </a:schemeClr>
                  </a:gs>
                </a:gsLst>
                <a:lin ang="5400000" scaled="0"/>
              </a:gradFill>
              <a:latin typeface="+mj-lt"/>
            </a:endParaRPr>
          </a:p>
        </p:txBody>
      </p:sp>
      <p:sp>
        <p:nvSpPr>
          <p:cNvPr id="26" name="Rectangle 25"/>
          <p:cNvSpPr/>
          <p:nvPr/>
        </p:nvSpPr>
        <p:spPr bwMode="auto">
          <a:xfrm>
            <a:off x="8198433" y="3176678"/>
            <a:ext cx="3963406" cy="363528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spcBef>
                <a:spcPct val="0"/>
              </a:spcBef>
              <a:spcAft>
                <a:spcPts val="900"/>
              </a:spcAft>
            </a:pPr>
            <a:r>
              <a:rPr lang="en-US" sz="2000" spc="-50" dirty="0">
                <a:gradFill>
                  <a:gsLst>
                    <a:gs pos="1250">
                      <a:schemeClr val="bg1">
                        <a:lumMod val="25000"/>
                      </a:schemeClr>
                    </a:gs>
                    <a:gs pos="10417">
                      <a:schemeClr val="bg1">
                        <a:lumMod val="25000"/>
                      </a:schemeClr>
                    </a:gs>
                  </a:gsLst>
                  <a:lin ang="5400000" scaled="0"/>
                </a:gradFill>
                <a:latin typeface="+mj-lt"/>
              </a:rPr>
              <a:t>Minimizes Internal Management Time, </a:t>
            </a:r>
            <a:r>
              <a:rPr lang="en-US" sz="2000" spc="-50" dirty="0" smtClean="0">
                <a:gradFill>
                  <a:gsLst>
                    <a:gs pos="1250">
                      <a:schemeClr val="bg1">
                        <a:lumMod val="25000"/>
                      </a:schemeClr>
                    </a:gs>
                    <a:gs pos="10417">
                      <a:schemeClr val="bg1">
                        <a:lumMod val="25000"/>
                      </a:schemeClr>
                    </a:gs>
                  </a:gsLst>
                  <a:lin ang="5400000" scaled="0"/>
                </a:gradFill>
                <a:latin typeface="+mj-lt"/>
              </a:rPr>
              <a:t>Cost., and hardware acquisition</a:t>
            </a:r>
          </a:p>
          <a:p>
            <a:pPr defTabSz="914099" fontAlgn="base">
              <a:spcBef>
                <a:spcPct val="0"/>
              </a:spcBef>
              <a:spcAft>
                <a:spcPts val="900"/>
              </a:spcAft>
            </a:pPr>
            <a:r>
              <a:rPr lang="en-US" sz="2000" spc="-50" dirty="0" smtClean="0">
                <a:gradFill>
                  <a:gsLst>
                    <a:gs pos="1250">
                      <a:schemeClr val="bg1">
                        <a:lumMod val="25000"/>
                      </a:schemeClr>
                    </a:gs>
                    <a:gs pos="10417">
                      <a:schemeClr val="bg1">
                        <a:lumMod val="25000"/>
                      </a:schemeClr>
                    </a:gs>
                  </a:gsLst>
                  <a:lin ang="5400000" scaled="0"/>
                </a:gradFill>
                <a:latin typeface="+mj-lt"/>
              </a:rPr>
              <a:t>Revenue boosted by 50%</a:t>
            </a:r>
          </a:p>
          <a:p>
            <a:pPr defTabSz="914099" fontAlgn="base">
              <a:spcBef>
                <a:spcPct val="0"/>
              </a:spcBef>
              <a:spcAft>
                <a:spcPts val="900"/>
              </a:spcAft>
            </a:pPr>
            <a:r>
              <a:rPr lang="en-US" sz="2000" spc="-50" dirty="0" smtClean="0">
                <a:gradFill>
                  <a:gsLst>
                    <a:gs pos="1250">
                      <a:schemeClr val="bg1">
                        <a:lumMod val="25000"/>
                      </a:schemeClr>
                    </a:gs>
                    <a:gs pos="10417">
                      <a:schemeClr val="bg1">
                        <a:lumMod val="25000"/>
                      </a:schemeClr>
                    </a:gs>
                  </a:gsLst>
                  <a:lin ang="5400000" scaled="0"/>
                </a:gradFill>
                <a:latin typeface="+mj-lt"/>
              </a:rPr>
              <a:t>Accelerated application response time by 2-3 seconds</a:t>
            </a:r>
          </a:p>
          <a:p>
            <a:pPr defTabSz="914099" fontAlgn="base">
              <a:spcBef>
                <a:spcPct val="0"/>
              </a:spcBef>
              <a:spcAft>
                <a:spcPts val="900"/>
              </a:spcAft>
            </a:pPr>
            <a:r>
              <a:rPr lang="en-US" sz="2000" spc="-50" dirty="0" smtClean="0">
                <a:gradFill>
                  <a:gsLst>
                    <a:gs pos="1250">
                      <a:schemeClr val="bg1">
                        <a:lumMod val="25000"/>
                      </a:schemeClr>
                    </a:gs>
                    <a:gs pos="10417">
                      <a:schemeClr val="bg1">
                        <a:lumMod val="25000"/>
                      </a:schemeClr>
                    </a:gs>
                  </a:gsLst>
                  <a:lin ang="5400000" scaled="0"/>
                </a:gradFill>
                <a:latin typeface="+mj-lt"/>
              </a:rPr>
              <a:t>Familiar development environment allows for easy ramp to the cloud</a:t>
            </a:r>
          </a:p>
          <a:p>
            <a:pPr lvl="0"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Segoe UI Light"/>
              </a:rPr>
              <a:t>Microsoft manages the platform, </a:t>
            </a:r>
            <a:br>
              <a:rPr lang="en-US" sz="2000" spc="-50" dirty="0">
                <a:gradFill>
                  <a:gsLst>
                    <a:gs pos="1250">
                      <a:srgbClr val="EFEFEF">
                        <a:lumMod val="25000"/>
                      </a:srgbClr>
                    </a:gs>
                    <a:gs pos="10417">
                      <a:srgbClr val="EFEFEF">
                        <a:lumMod val="25000"/>
                      </a:srgbClr>
                    </a:gs>
                  </a:gsLst>
                  <a:lin ang="5400000" scaled="0"/>
                </a:gradFill>
                <a:latin typeface="Segoe UI Light"/>
              </a:rPr>
            </a:br>
            <a:r>
              <a:rPr lang="en-US" sz="2000" spc="-50" dirty="0" smtClean="0">
                <a:gradFill>
                  <a:gsLst>
                    <a:gs pos="1250">
                      <a:srgbClr val="EFEFEF">
                        <a:lumMod val="25000"/>
                      </a:srgbClr>
                    </a:gs>
                    <a:gs pos="10417">
                      <a:srgbClr val="EFEFEF">
                        <a:lumMod val="25000"/>
                      </a:srgbClr>
                    </a:gs>
                  </a:gsLst>
                  <a:lin ang="5400000" scaled="0"/>
                </a:gradFill>
                <a:latin typeface="Segoe UI Light"/>
              </a:rPr>
              <a:t>3m  grows their </a:t>
            </a:r>
            <a:r>
              <a:rPr lang="en-US" sz="2000" spc="-50" dirty="0">
                <a:gradFill>
                  <a:gsLst>
                    <a:gs pos="1250">
                      <a:srgbClr val="EFEFEF">
                        <a:lumMod val="25000"/>
                      </a:srgbClr>
                    </a:gs>
                    <a:gs pos="10417">
                      <a:srgbClr val="EFEFEF">
                        <a:lumMod val="25000"/>
                      </a:srgbClr>
                    </a:gs>
                  </a:gsLst>
                  <a:lin ang="5400000" scaled="0"/>
                </a:gradFill>
                <a:latin typeface="Segoe UI Light"/>
              </a:rPr>
              <a:t>business</a:t>
            </a:r>
          </a:p>
          <a:p>
            <a:pPr defTabSz="914099" fontAlgn="base">
              <a:lnSpc>
                <a:spcPct val="90000"/>
              </a:lnSpc>
              <a:spcBef>
                <a:spcPct val="0"/>
              </a:spcBef>
              <a:spcAft>
                <a:spcPct val="0"/>
              </a:spcAft>
            </a:pPr>
            <a:endParaRPr lang="en-US" sz="2000" spc="-50" dirty="0" smtClean="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p:txBody>
      </p:sp>
      <p:sp>
        <p:nvSpPr>
          <p:cNvPr id="27" name="Rectangle 26"/>
          <p:cNvSpPr/>
          <p:nvPr/>
        </p:nvSpPr>
        <p:spPr bwMode="auto">
          <a:xfrm>
            <a:off x="4122739" y="2673758"/>
            <a:ext cx="3963406" cy="502920"/>
          </a:xfrm>
          <a:prstGeom prst="rect">
            <a:avLst/>
          </a:prstGeom>
          <a:solidFill>
            <a:schemeClr val="bg2">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Challenges</a:t>
            </a:r>
            <a:endParaRPr lang="en-US" sz="2000" spc="-50" dirty="0" smtClean="0">
              <a:gradFill>
                <a:gsLst>
                  <a:gs pos="36283">
                    <a:schemeClr val="bg1">
                      <a:lumMod val="25000"/>
                    </a:schemeClr>
                  </a:gs>
                  <a:gs pos="28000">
                    <a:schemeClr val="bg1">
                      <a:lumMod val="25000"/>
                    </a:schemeClr>
                  </a:gs>
                </a:gsLst>
                <a:lin ang="5400000" scaled="0"/>
              </a:gradFill>
            </a:endParaRPr>
          </a:p>
        </p:txBody>
      </p:sp>
      <p:sp>
        <p:nvSpPr>
          <p:cNvPr id="28" name="Rectangle 27"/>
          <p:cNvSpPr/>
          <p:nvPr/>
        </p:nvSpPr>
        <p:spPr bwMode="auto">
          <a:xfrm>
            <a:off x="8198433" y="2673758"/>
            <a:ext cx="3963406" cy="502920"/>
          </a:xfrm>
          <a:prstGeom prst="rect">
            <a:avLst/>
          </a:prstGeom>
          <a:solidFill>
            <a:schemeClr val="bg2">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Benefits</a:t>
            </a:r>
            <a:endParaRPr lang="en-US" sz="2000" spc="-50" dirty="0" smtClean="0">
              <a:gradFill>
                <a:gsLst>
                  <a:gs pos="36283">
                    <a:schemeClr val="bg1">
                      <a:lumMod val="25000"/>
                    </a:schemeClr>
                  </a:gs>
                  <a:gs pos="28000">
                    <a:schemeClr val="bg1">
                      <a:lumMod val="25000"/>
                    </a:schemeClr>
                  </a:gs>
                </a:gsLst>
                <a:lin ang="5400000" scaled="0"/>
              </a:gradFill>
            </a:endParaRPr>
          </a:p>
        </p:txBody>
      </p:sp>
      <p:pic>
        <p:nvPicPr>
          <p:cNvPr id="3" name="Picture 2" descr="3M Logo">
            <a:hlinkClick r:id="rId3" tooltip="3M in the United States"/>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33" y="652891"/>
            <a:ext cx="3248525" cy="218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54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89718" y="288663"/>
            <a:ext cx="3314700" cy="541765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smtClean="0">
                <a:gradFill>
                  <a:gsLst>
                    <a:gs pos="1250">
                      <a:srgbClr val="FFFFFF"/>
                    </a:gs>
                    <a:gs pos="10417">
                      <a:srgbClr val="FFFFFF"/>
                    </a:gs>
                  </a:gsLst>
                  <a:lin ang="5400000" scaled="0"/>
                </a:gradFill>
              </a:rPr>
              <a:t/>
            </a:r>
            <a:br>
              <a:rPr lang="en-US" sz="2000" spc="-50" dirty="0" smtClean="0">
                <a:gradFill>
                  <a:gsLst>
                    <a:gs pos="1250">
                      <a:srgbClr val="FFFFFF"/>
                    </a:gs>
                    <a:gs pos="10417">
                      <a:srgbClr val="FFFFFF"/>
                    </a:gs>
                  </a:gsLst>
                  <a:lin ang="5400000" scaled="0"/>
                </a:gradFill>
              </a:rPr>
            </a:br>
            <a:r>
              <a:rPr lang="en-US" sz="2000" spc="-50" dirty="0" smtClean="0">
                <a:gradFill>
                  <a:gsLst>
                    <a:gs pos="1250">
                      <a:srgbClr val="FFFFFF"/>
                    </a:gs>
                    <a:gs pos="10417">
                      <a:srgbClr val="FFFFFF"/>
                    </a:gs>
                  </a:gsLst>
                  <a:lin ang="5400000" scaled="0"/>
                </a:gradFill>
              </a:rPr>
              <a:t>“</a:t>
            </a:r>
            <a:r>
              <a:rPr lang="en-US" sz="2000" spc="-50" dirty="0">
                <a:gradFill>
                  <a:gsLst>
                    <a:gs pos="1250">
                      <a:srgbClr val="FFFFFF"/>
                    </a:gs>
                    <a:gs pos="10417">
                      <a:srgbClr val="FFFFFF"/>
                    </a:gs>
                  </a:gsLst>
                  <a:lin ang="5400000" scaled="0"/>
                </a:gradFill>
              </a:rPr>
              <a:t>We have customers in 60 countries around the world that need access to our business operations applications. They need to be trained and have immediate access.  </a:t>
            </a:r>
            <a:r>
              <a:rPr lang="en-US" sz="2000" spc="-50" dirty="0" smtClean="0">
                <a:gradFill>
                  <a:gsLst>
                    <a:gs pos="1250">
                      <a:srgbClr val="FFFFFF"/>
                    </a:gs>
                    <a:gs pos="10417">
                      <a:srgbClr val="FFFFFF"/>
                    </a:gs>
                  </a:gsLst>
                  <a:lin ang="5400000" scaled="0"/>
                </a:gradFill>
              </a:rPr>
              <a:t>Microsoft Azure </a:t>
            </a:r>
            <a:r>
              <a:rPr lang="en-US" sz="2000" spc="-50" dirty="0">
                <a:gradFill>
                  <a:gsLst>
                    <a:gs pos="1250">
                      <a:srgbClr val="FFFFFF"/>
                    </a:gs>
                    <a:gs pos="10417">
                      <a:srgbClr val="FFFFFF"/>
                    </a:gs>
                  </a:gsLst>
                  <a:lin ang="5400000" scaled="0"/>
                </a:gradFill>
              </a:rPr>
              <a:t>allows </a:t>
            </a:r>
            <a:r>
              <a:rPr lang="en-US" sz="2000" spc="-50" dirty="0" smtClean="0">
                <a:gradFill>
                  <a:gsLst>
                    <a:gs pos="1250">
                      <a:srgbClr val="FFFFFF"/>
                    </a:gs>
                    <a:gs pos="10417">
                      <a:srgbClr val="FFFFFF"/>
                    </a:gs>
                  </a:gsLst>
                  <a:lin ang="5400000" scaled="0"/>
                </a:gradFill>
              </a:rPr>
              <a:t>us </a:t>
            </a:r>
            <a:r>
              <a:rPr lang="en-US" sz="2000" spc="-50" dirty="0">
                <a:gradFill>
                  <a:gsLst>
                    <a:gs pos="1250">
                      <a:srgbClr val="FFFFFF"/>
                    </a:gs>
                    <a:gs pos="10417">
                      <a:srgbClr val="FFFFFF"/>
                    </a:gs>
                  </a:gsLst>
                  <a:lin ang="5400000" scaled="0"/>
                </a:gradFill>
              </a:rPr>
              <a:t>to do offer that at instant scale.”</a:t>
            </a:r>
          </a:p>
          <a:p>
            <a:pPr defTabSz="914099" fontAlgn="base">
              <a:lnSpc>
                <a:spcPct val="90000"/>
              </a:lnSpc>
              <a:spcBef>
                <a:spcPct val="0"/>
              </a:spcBef>
              <a:spcAft>
                <a:spcPct val="0"/>
              </a:spcAft>
            </a:pPr>
            <a:endParaRPr lang="en-US" sz="1050" spc="-50" dirty="0">
              <a:gradFill>
                <a:gsLst>
                  <a:gs pos="1250">
                    <a:srgbClr val="FFFFFF"/>
                  </a:gs>
                  <a:gs pos="10417">
                    <a:srgbClr val="FFFFFF"/>
                  </a:gs>
                </a:gsLst>
                <a:lin ang="5400000" scaled="0"/>
              </a:gradFill>
            </a:endParaRPr>
          </a:p>
          <a:p>
            <a:pPr defTabSz="914099" fontAlgn="base">
              <a:lnSpc>
                <a:spcPct val="90000"/>
              </a:lnSpc>
              <a:spcBef>
                <a:spcPct val="0"/>
              </a:spcBef>
              <a:spcAft>
                <a:spcPct val="0"/>
              </a:spcAft>
            </a:pPr>
            <a:r>
              <a:rPr lang="en-US" sz="2000" spc="-50" dirty="0">
                <a:gradFill>
                  <a:gsLst>
                    <a:gs pos="1250">
                      <a:srgbClr val="FFFFFF"/>
                    </a:gs>
                    <a:gs pos="10417">
                      <a:srgbClr val="FFFFFF"/>
                    </a:gs>
                  </a:gsLst>
                  <a:lin ang="5400000" scaled="0"/>
                </a:gradFill>
              </a:rPr>
              <a:t>– Don </a:t>
            </a:r>
            <a:r>
              <a:rPr lang="en-US" sz="2000" spc="-50" dirty="0" smtClean="0">
                <a:gradFill>
                  <a:gsLst>
                    <a:gs pos="1250">
                      <a:srgbClr val="FFFFFF"/>
                    </a:gs>
                    <a:gs pos="10417">
                      <a:srgbClr val="FFFFFF"/>
                    </a:gs>
                  </a:gsLst>
                  <a:lin ang="5400000" scaled="0"/>
                </a:gradFill>
              </a:rPr>
              <a:t>Noonan, </a:t>
            </a:r>
            <a:r>
              <a:rPr lang="en-US" sz="2000" spc="-50" dirty="0" err="1" smtClean="0">
                <a:gradFill>
                  <a:gsLst>
                    <a:gs pos="1250">
                      <a:srgbClr val="FFFFFF"/>
                    </a:gs>
                    <a:gs pos="10417">
                      <a:srgbClr val="FFFFFF"/>
                    </a:gs>
                  </a:gsLst>
                  <a:lin ang="5400000" scaled="0"/>
                </a:gradFill>
              </a:rPr>
              <a:t>Blackbaud</a:t>
            </a:r>
            <a:endParaRPr lang="en-US" sz="2000" spc="-50" dirty="0">
              <a:gradFill>
                <a:gsLst>
                  <a:gs pos="1250">
                    <a:srgbClr val="FFFFFF"/>
                  </a:gs>
                  <a:gs pos="10417">
                    <a:srgbClr val="FFFFFF"/>
                  </a:gs>
                </a:gsLst>
                <a:lin ang="5400000" scaled="0"/>
              </a:gradFill>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rgbClr val="EFEFEF">
                      <a:lumMod val="25000"/>
                    </a:srgbClr>
                  </a:gs>
                  <a:gs pos="10417">
                    <a:srgbClr val="EFEFEF">
                      <a:lumMod val="25000"/>
                    </a:srgbClr>
                  </a:gs>
                </a:gsLst>
                <a:lin ang="5400000" scaled="0"/>
              </a:gra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323" y="597237"/>
            <a:ext cx="4188251" cy="763192"/>
          </a:xfrm>
          <a:prstGeom prst="rect">
            <a:avLst/>
          </a:prstGeom>
          <a:noFill/>
        </p:spPr>
      </p:pic>
      <p:sp>
        <p:nvSpPr>
          <p:cNvPr id="25" name="Rectangle 24"/>
          <p:cNvSpPr/>
          <p:nvPr/>
        </p:nvSpPr>
        <p:spPr bwMode="auto">
          <a:xfrm>
            <a:off x="4122739" y="3176678"/>
            <a:ext cx="3963406" cy="363020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a:gradFill>
                  <a:gsLst>
                    <a:gs pos="1250">
                      <a:srgbClr val="EFEFEF">
                        <a:lumMod val="25000"/>
                      </a:srgbClr>
                    </a:gs>
                    <a:gs pos="10417">
                      <a:srgbClr val="EFEFEF">
                        <a:lumMod val="25000"/>
                      </a:srgbClr>
                    </a:gs>
                  </a:gsLst>
                  <a:lin ang="5400000" scaled="0"/>
                </a:gradFill>
                <a:latin typeface="+mj-lt"/>
              </a:rPr>
              <a:t>Nonprofits in 60 </a:t>
            </a:r>
            <a:r>
              <a:rPr lang="en-US" sz="2000" spc="-50" dirty="0" smtClean="0">
                <a:gradFill>
                  <a:gsLst>
                    <a:gs pos="1250">
                      <a:srgbClr val="EFEFEF">
                        <a:lumMod val="25000"/>
                      </a:srgbClr>
                    </a:gs>
                    <a:gs pos="10417">
                      <a:srgbClr val="EFEFEF">
                        <a:lumMod val="25000"/>
                      </a:srgbClr>
                    </a:gs>
                  </a:gsLst>
                  <a:lin ang="5400000" scaled="0"/>
                </a:gradFill>
                <a:latin typeface="+mj-lt"/>
              </a:rPr>
              <a:t>countries</a:t>
            </a:r>
          </a:p>
          <a:p>
            <a:pPr defTabSz="914099" fontAlgn="base">
              <a:lnSpc>
                <a:spcPct val="90000"/>
              </a:lnSpc>
              <a:spcBef>
                <a:spcPct val="0"/>
              </a:spcBef>
              <a:spcAft>
                <a:spcPct val="0"/>
              </a:spcAft>
            </a:pPr>
            <a:endParaRPr lang="en-US" sz="2000" spc="-50" dirty="0" smtClean="0">
              <a:gradFill>
                <a:gsLst>
                  <a:gs pos="1250">
                    <a:srgbClr val="EFEFEF">
                      <a:lumMod val="25000"/>
                    </a:srgbClr>
                  </a:gs>
                  <a:gs pos="10417">
                    <a:srgbClr val="EFEFEF">
                      <a:lumMod val="25000"/>
                    </a:srgbClr>
                  </a:gs>
                </a:gsLst>
                <a:lin ang="5400000" scaled="0"/>
              </a:gradFill>
              <a:latin typeface="+mj-lt"/>
            </a:endParaRPr>
          </a:p>
          <a:p>
            <a:pPr defTabSz="914099" fontAlgn="base">
              <a:lnSpc>
                <a:spcPct val="90000"/>
              </a:lnSpc>
              <a:spcBef>
                <a:spcPct val="0"/>
              </a:spcBef>
              <a:spcAft>
                <a:spcPct val="0"/>
              </a:spcAft>
            </a:pPr>
            <a:r>
              <a:rPr lang="en-US" sz="2000" spc="-50" dirty="0" smtClean="0">
                <a:gradFill>
                  <a:gsLst>
                    <a:gs pos="1250">
                      <a:srgbClr val="EFEFEF">
                        <a:lumMod val="25000"/>
                      </a:srgbClr>
                    </a:gs>
                    <a:gs pos="10417">
                      <a:srgbClr val="EFEFEF">
                        <a:lumMod val="25000"/>
                      </a:srgbClr>
                    </a:gs>
                  </a:gsLst>
                  <a:lin ang="5400000" scaled="0"/>
                </a:gradFill>
                <a:latin typeface="+mj-lt"/>
              </a:rPr>
              <a:t>Schools </a:t>
            </a:r>
            <a:r>
              <a:rPr lang="en-US" sz="2000" spc="-50" dirty="0">
                <a:gradFill>
                  <a:gsLst>
                    <a:gs pos="1250">
                      <a:srgbClr val="EFEFEF">
                        <a:lumMod val="25000"/>
                      </a:srgbClr>
                    </a:gs>
                    <a:gs pos="10417">
                      <a:srgbClr val="EFEFEF">
                        <a:lumMod val="25000"/>
                      </a:srgbClr>
                    </a:gs>
                  </a:gsLst>
                  <a:lin ang="5400000" scaled="0"/>
                </a:gradFill>
                <a:latin typeface="+mj-lt"/>
              </a:rPr>
              <a:t>and churches to hospitals and charities, </a:t>
            </a:r>
            <a:r>
              <a:rPr lang="en-US" sz="2000" spc="-50" dirty="0" smtClean="0">
                <a:gradFill>
                  <a:gsLst>
                    <a:gs pos="1250">
                      <a:srgbClr val="EFEFEF">
                        <a:lumMod val="25000"/>
                      </a:srgbClr>
                    </a:gs>
                    <a:gs pos="10417">
                      <a:srgbClr val="EFEFEF">
                        <a:lumMod val="25000"/>
                      </a:srgbClr>
                    </a:gs>
                  </a:gsLst>
                  <a:lin ang="5400000" scaled="0"/>
                </a:gradFill>
                <a:latin typeface="+mj-lt"/>
              </a:rPr>
              <a:t>rely on </a:t>
            </a:r>
            <a:r>
              <a:rPr lang="en-US" sz="2000" spc="-50" dirty="0" err="1">
                <a:gradFill>
                  <a:gsLst>
                    <a:gs pos="1250">
                      <a:srgbClr val="EFEFEF">
                        <a:lumMod val="25000"/>
                      </a:srgbClr>
                    </a:gs>
                    <a:gs pos="10417">
                      <a:srgbClr val="EFEFEF">
                        <a:lumMod val="25000"/>
                      </a:srgbClr>
                    </a:gs>
                  </a:gsLst>
                  <a:lin ang="5400000" scaled="0"/>
                </a:gradFill>
                <a:latin typeface="+mj-lt"/>
              </a:rPr>
              <a:t>Blackbaud's</a:t>
            </a:r>
            <a:r>
              <a:rPr lang="en-US" sz="2000" spc="-50" dirty="0">
                <a:gradFill>
                  <a:gsLst>
                    <a:gs pos="1250">
                      <a:srgbClr val="EFEFEF">
                        <a:lumMod val="25000"/>
                      </a:srgbClr>
                    </a:gs>
                    <a:gs pos="10417">
                      <a:srgbClr val="EFEFEF">
                        <a:lumMod val="25000"/>
                      </a:srgbClr>
                    </a:gs>
                  </a:gsLst>
                  <a:lin ang="5400000" scaled="0"/>
                </a:gradFill>
                <a:latin typeface="+mj-lt"/>
              </a:rPr>
              <a:t> nonprofit software to help them achieve their missions.  </a:t>
            </a:r>
            <a:endParaRPr lang="en-US" sz="2000" spc="-50" dirty="0" smtClean="0">
              <a:gradFill>
                <a:gsLst>
                  <a:gs pos="1250">
                    <a:srgbClr val="EFEFEF">
                      <a:lumMod val="25000"/>
                    </a:srgbClr>
                  </a:gs>
                  <a:gs pos="10417">
                    <a:srgbClr val="EFEFEF">
                      <a:lumMod val="25000"/>
                    </a:srgbClr>
                  </a:gs>
                </a:gsLst>
                <a:lin ang="5400000" scaled="0"/>
              </a:gradFill>
              <a:latin typeface="+mj-lt"/>
            </a:endParaRPr>
          </a:p>
          <a:p>
            <a:pPr defTabSz="914099" fontAlgn="base">
              <a:lnSpc>
                <a:spcPct val="90000"/>
              </a:lnSpc>
              <a:spcBef>
                <a:spcPct val="0"/>
              </a:spcBef>
              <a:spcAft>
                <a:spcPct val="0"/>
              </a:spcAft>
            </a:pPr>
            <a:endParaRPr lang="en-US" sz="2000" spc="-50" dirty="0">
              <a:gradFill>
                <a:gsLst>
                  <a:gs pos="1250">
                    <a:srgbClr val="EFEFEF">
                      <a:lumMod val="25000"/>
                    </a:srgbClr>
                  </a:gs>
                  <a:gs pos="10417">
                    <a:srgbClr val="EFEFEF">
                      <a:lumMod val="25000"/>
                    </a:srgbClr>
                  </a:gs>
                </a:gsLst>
                <a:lin ang="5400000" scaled="0"/>
              </a:gradFill>
              <a:latin typeface="+mj-lt"/>
            </a:endParaRPr>
          </a:p>
          <a:p>
            <a:pPr defTabSz="914099" fontAlgn="base">
              <a:lnSpc>
                <a:spcPct val="90000"/>
              </a:lnSpc>
              <a:spcBef>
                <a:spcPct val="0"/>
              </a:spcBef>
              <a:spcAft>
                <a:spcPct val="0"/>
              </a:spcAft>
            </a:pPr>
            <a:r>
              <a:rPr lang="en-US" sz="2000" spc="-50" dirty="0" smtClean="0">
                <a:gradFill>
                  <a:gsLst>
                    <a:gs pos="1250">
                      <a:srgbClr val="EFEFEF">
                        <a:lumMod val="25000"/>
                      </a:srgbClr>
                    </a:gs>
                    <a:gs pos="10417">
                      <a:srgbClr val="EFEFEF">
                        <a:lumMod val="25000"/>
                      </a:srgbClr>
                    </a:gs>
                  </a:gsLst>
                  <a:lin ang="5400000" scaled="0"/>
                </a:gradFill>
                <a:latin typeface="+mj-lt"/>
              </a:rPr>
              <a:t>With Windows Azure </a:t>
            </a:r>
            <a:r>
              <a:rPr lang="en-US" sz="2000" spc="-50" dirty="0" err="1" smtClean="0">
                <a:gradFill>
                  <a:gsLst>
                    <a:gs pos="1250">
                      <a:srgbClr val="EFEFEF">
                        <a:lumMod val="25000"/>
                      </a:srgbClr>
                    </a:gs>
                    <a:gs pos="10417">
                      <a:srgbClr val="EFEFEF">
                        <a:lumMod val="25000"/>
                      </a:srgbClr>
                    </a:gs>
                  </a:gsLst>
                  <a:lin ang="5400000" scaled="0"/>
                </a:gradFill>
                <a:latin typeface="+mj-lt"/>
              </a:rPr>
              <a:t>IaaS</a:t>
            </a:r>
            <a:r>
              <a:rPr lang="en-US" sz="2000" spc="-50" dirty="0" smtClean="0">
                <a:gradFill>
                  <a:gsLst>
                    <a:gs pos="1250">
                      <a:srgbClr val="EFEFEF">
                        <a:lumMod val="25000"/>
                      </a:srgbClr>
                    </a:gs>
                    <a:gs pos="10417">
                      <a:srgbClr val="EFEFEF">
                        <a:lumMod val="25000"/>
                      </a:srgbClr>
                    </a:gs>
                  </a:gsLst>
                  <a:lin ang="5400000" scaled="0"/>
                </a:gradFill>
                <a:latin typeface="+mj-lt"/>
              </a:rPr>
              <a:t> they run their business operations software AND train customers at non-profits on how to use it.</a:t>
            </a:r>
          </a:p>
        </p:txBody>
      </p:sp>
      <p:sp>
        <p:nvSpPr>
          <p:cNvPr id="26" name="Rectangle 25"/>
          <p:cNvSpPr/>
          <p:nvPr/>
        </p:nvSpPr>
        <p:spPr bwMode="auto">
          <a:xfrm>
            <a:off x="8198433" y="3176678"/>
            <a:ext cx="3963406" cy="363528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mj-lt"/>
              </a:rPr>
              <a:t>An instant training environment for customers</a:t>
            </a:r>
          </a:p>
          <a:p>
            <a:pPr defTabSz="914099" fontAlgn="base">
              <a:spcBef>
                <a:spcPct val="0"/>
              </a:spcBef>
              <a:spcAft>
                <a:spcPts val="900"/>
              </a:spcAft>
            </a:pPr>
            <a:r>
              <a:rPr lang="en-US" sz="2000" spc="-50" dirty="0" smtClean="0">
                <a:gradFill>
                  <a:gsLst>
                    <a:gs pos="1250">
                      <a:srgbClr val="EFEFEF">
                        <a:lumMod val="25000"/>
                      </a:srgbClr>
                    </a:gs>
                    <a:gs pos="10417">
                      <a:srgbClr val="EFEFEF">
                        <a:lumMod val="25000"/>
                      </a:srgbClr>
                    </a:gs>
                  </a:gsLst>
                  <a:lin ang="5400000" scaled="0"/>
                </a:gradFill>
                <a:latin typeface="+mj-lt"/>
              </a:rPr>
              <a:t>Affordable solution </a:t>
            </a:r>
            <a:r>
              <a:rPr lang="en-US" sz="2000" spc="-50" dirty="0">
                <a:gradFill>
                  <a:gsLst>
                    <a:gs pos="1250">
                      <a:srgbClr val="EFEFEF">
                        <a:lumMod val="25000"/>
                      </a:srgbClr>
                    </a:gs>
                    <a:gs pos="10417">
                      <a:srgbClr val="EFEFEF">
                        <a:lumMod val="25000"/>
                      </a:srgbClr>
                    </a:gs>
                  </a:gsLst>
                  <a:lin ang="5400000" scaled="0"/>
                </a:gradFill>
                <a:latin typeface="+mj-lt"/>
              </a:rPr>
              <a:t>that scales </a:t>
            </a:r>
            <a:r>
              <a:rPr lang="en-US" sz="2000" spc="-50" dirty="0" smtClean="0">
                <a:gradFill>
                  <a:gsLst>
                    <a:gs pos="1250">
                      <a:srgbClr val="EFEFEF">
                        <a:lumMod val="25000"/>
                      </a:srgbClr>
                    </a:gs>
                    <a:gs pos="10417">
                      <a:srgbClr val="EFEFEF">
                        <a:lumMod val="25000"/>
                      </a:srgbClr>
                    </a:gs>
                  </a:gsLst>
                  <a:lin ang="5400000" scaled="0"/>
                </a:gradFill>
                <a:latin typeface="+mj-lt"/>
              </a:rPr>
              <a:t/>
            </a:r>
            <a:br>
              <a:rPr lang="en-US" sz="2000" spc="-50" dirty="0" smtClean="0">
                <a:gradFill>
                  <a:gsLst>
                    <a:gs pos="1250">
                      <a:srgbClr val="EFEFEF">
                        <a:lumMod val="25000"/>
                      </a:srgbClr>
                    </a:gs>
                    <a:gs pos="10417">
                      <a:srgbClr val="EFEFEF">
                        <a:lumMod val="25000"/>
                      </a:srgbClr>
                    </a:gs>
                  </a:gsLst>
                  <a:lin ang="5400000" scaled="0"/>
                </a:gradFill>
                <a:latin typeface="+mj-lt"/>
              </a:rPr>
            </a:br>
            <a:r>
              <a:rPr lang="en-US" sz="2000" spc="-50" dirty="0" smtClean="0">
                <a:gradFill>
                  <a:gsLst>
                    <a:gs pos="1250">
                      <a:srgbClr val="EFEFEF">
                        <a:lumMod val="25000"/>
                      </a:srgbClr>
                    </a:gs>
                    <a:gs pos="10417">
                      <a:srgbClr val="EFEFEF">
                        <a:lumMod val="25000"/>
                      </a:srgbClr>
                    </a:gs>
                  </a:gsLst>
                  <a:lin ang="5400000" scaled="0"/>
                </a:gradFill>
                <a:latin typeface="+mj-lt"/>
              </a:rPr>
              <a:t>up </a:t>
            </a:r>
            <a:r>
              <a:rPr lang="en-US" sz="2000" spc="-50" dirty="0">
                <a:gradFill>
                  <a:gsLst>
                    <a:gs pos="1250">
                      <a:srgbClr val="EFEFEF">
                        <a:lumMod val="25000"/>
                      </a:srgbClr>
                    </a:gs>
                    <a:gs pos="10417">
                      <a:srgbClr val="EFEFEF">
                        <a:lumMod val="25000"/>
                      </a:srgbClr>
                    </a:gs>
                  </a:gsLst>
                  <a:lin ang="5400000" scaled="0"/>
                </a:gradFill>
                <a:latin typeface="+mj-lt"/>
              </a:rPr>
              <a:t>and down with </a:t>
            </a:r>
            <a:r>
              <a:rPr lang="en-US" sz="2000" spc="-50" dirty="0" smtClean="0">
                <a:gradFill>
                  <a:gsLst>
                    <a:gs pos="1250">
                      <a:srgbClr val="EFEFEF">
                        <a:lumMod val="25000"/>
                      </a:srgbClr>
                    </a:gs>
                    <a:gs pos="10417">
                      <a:srgbClr val="EFEFEF">
                        <a:lumMod val="25000"/>
                      </a:srgbClr>
                    </a:gs>
                  </a:gsLst>
                  <a:lin ang="5400000" scaled="0"/>
                </a:gradFill>
                <a:latin typeface="+mj-lt"/>
              </a:rPr>
              <a:t>needs</a:t>
            </a:r>
          </a:p>
          <a:p>
            <a:pPr defTabSz="914099" fontAlgn="base">
              <a:spcBef>
                <a:spcPct val="0"/>
              </a:spcBef>
              <a:spcAft>
                <a:spcPts val="900"/>
              </a:spcAft>
            </a:pPr>
            <a:r>
              <a:rPr lang="en-US" sz="2000" spc="-50" dirty="0" smtClean="0">
                <a:gradFill>
                  <a:gsLst>
                    <a:gs pos="1250">
                      <a:srgbClr val="EFEFEF">
                        <a:lumMod val="25000"/>
                      </a:srgbClr>
                    </a:gs>
                    <a:gs pos="10417">
                      <a:srgbClr val="EFEFEF">
                        <a:lumMod val="25000"/>
                      </a:srgbClr>
                    </a:gs>
                  </a:gsLst>
                  <a:lin ang="5400000" scaled="0"/>
                </a:gradFill>
                <a:latin typeface="+mj-lt"/>
              </a:rPr>
              <a:t>SQL Server backend that supports application data</a:t>
            </a:r>
            <a:endParaRPr lang="en-US" sz="2000" spc="-50" dirty="0">
              <a:gradFill>
                <a:gsLst>
                  <a:gs pos="1250">
                    <a:srgbClr val="EFEFEF">
                      <a:lumMod val="25000"/>
                    </a:srgbClr>
                  </a:gs>
                  <a:gs pos="10417">
                    <a:srgbClr val="EFEFEF">
                      <a:lumMod val="25000"/>
                    </a:srgbClr>
                  </a:gs>
                </a:gsLst>
                <a:lin ang="5400000" scaled="0"/>
              </a:gradFill>
              <a:latin typeface="+mj-lt"/>
            </a:endParaRPr>
          </a:p>
        </p:txBody>
      </p:sp>
      <p:sp>
        <p:nvSpPr>
          <p:cNvPr id="27" name="Rectangle 26"/>
          <p:cNvSpPr/>
          <p:nvPr/>
        </p:nvSpPr>
        <p:spPr bwMode="auto">
          <a:xfrm>
            <a:off x="4122739" y="2673758"/>
            <a:ext cx="3963406" cy="502920"/>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Challenges</a:t>
            </a:r>
            <a:endParaRPr lang="en-US" sz="2000" spc="-50" dirty="0" smtClean="0">
              <a:gradFill>
                <a:gsLst>
                  <a:gs pos="36283">
                    <a:srgbClr val="EFEFEF">
                      <a:lumMod val="25000"/>
                    </a:srgbClr>
                  </a:gs>
                  <a:gs pos="28000">
                    <a:srgbClr val="EFEFEF">
                      <a:lumMod val="25000"/>
                    </a:srgbClr>
                  </a:gs>
                </a:gsLst>
                <a:lin ang="5400000" scaled="0"/>
              </a:gradFill>
            </a:endParaRPr>
          </a:p>
        </p:txBody>
      </p:sp>
      <p:sp>
        <p:nvSpPr>
          <p:cNvPr id="28" name="Rectangle 27"/>
          <p:cNvSpPr/>
          <p:nvPr/>
        </p:nvSpPr>
        <p:spPr bwMode="auto">
          <a:xfrm>
            <a:off x="8198433" y="2673758"/>
            <a:ext cx="3963406" cy="502920"/>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Benefits</a:t>
            </a:r>
            <a:endParaRPr lang="en-US" sz="2000" spc="-50" dirty="0" smtClean="0">
              <a:gradFill>
                <a:gsLst>
                  <a:gs pos="36283">
                    <a:srgbClr val="EFEFEF">
                      <a:lumMod val="25000"/>
                    </a:srgbClr>
                  </a:gs>
                  <a:gs pos="28000">
                    <a:srgbClr val="EFEFEF">
                      <a:lumMod val="25000"/>
                    </a:srgbClr>
                  </a:gs>
                </a:gsLst>
                <a:lin ang="5400000" scaled="0"/>
              </a:gradFill>
            </a:endParaRPr>
          </a:p>
        </p:txBody>
      </p: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7116" t="10289" r="5084" b="6646"/>
          <a:stretch/>
        </p:blipFill>
        <p:spPr>
          <a:xfrm>
            <a:off x="611749" y="4379030"/>
            <a:ext cx="1295362" cy="122550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80" y="3043256"/>
            <a:ext cx="1164868" cy="885842"/>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9105" y="2845122"/>
            <a:ext cx="904022" cy="1342606"/>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5781" y="1846497"/>
            <a:ext cx="1390669" cy="893800"/>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0337" y="4403076"/>
            <a:ext cx="1501556" cy="817173"/>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909" y="1952731"/>
            <a:ext cx="1200914" cy="813818"/>
          </a:xfrm>
          <a:prstGeom prst="rect">
            <a:avLst/>
          </a:prstGeom>
        </p:spPr>
      </p:pic>
    </p:spTree>
    <p:extLst>
      <p:ext uri="{BB962C8B-B14F-4D97-AF65-F5344CB8AC3E}">
        <p14:creationId xmlns:p14="http://schemas.microsoft.com/office/powerpoint/2010/main" val="220222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9139"/>
            <a:ext cx="3894137" cy="7013664"/>
          </a:xfrm>
          <a:prstGeom prst="rect">
            <a:avLst/>
          </a:prstGeom>
          <a:pattFill prst="ltUpDiag">
            <a:fgClr>
              <a:srgbClr val="CDCDCD"/>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000" spc="-50" dirty="0">
              <a:gradFill>
                <a:gsLst>
                  <a:gs pos="36283">
                    <a:schemeClr val="tx1"/>
                  </a:gs>
                  <a:gs pos="28000">
                    <a:schemeClr val="tx1"/>
                  </a:gs>
                </a:gsLst>
                <a:lin ang="5400000" scaled="0"/>
              </a:gradFill>
            </a:endParaRPr>
          </a:p>
        </p:txBody>
      </p:sp>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1900" spc="-50" dirty="0">
                <a:gradFill>
                  <a:gsLst>
                    <a:gs pos="1250">
                      <a:srgbClr val="FFFFFF"/>
                    </a:gs>
                    <a:gs pos="10417">
                      <a:srgbClr val="FFFFFF"/>
                    </a:gs>
                  </a:gsLst>
                  <a:lin ang="5400000" scaled="0"/>
                </a:gradFill>
              </a:rPr>
              <a:t>“We specifically chose </a:t>
            </a:r>
            <a:r>
              <a:rPr lang="en-US" sz="1900" spc="-50" dirty="0" smtClean="0">
                <a:gradFill>
                  <a:gsLst>
                    <a:gs pos="1250">
                      <a:srgbClr val="FFFFFF"/>
                    </a:gs>
                    <a:gs pos="10417">
                      <a:srgbClr val="FFFFFF"/>
                    </a:gs>
                  </a:gsLst>
                  <a:lin ang="5400000" scaled="0"/>
                </a:gradFill>
              </a:rPr>
              <a:t>Microsoft Azure </a:t>
            </a:r>
            <a:r>
              <a:rPr lang="en-US" sz="1900" spc="-50" dirty="0">
                <a:gradFill>
                  <a:gsLst>
                    <a:gs pos="1250">
                      <a:srgbClr val="FFFFFF"/>
                    </a:gs>
                    <a:gs pos="10417">
                      <a:srgbClr val="FFFFFF"/>
                    </a:gs>
                  </a:gsLst>
                  <a:lin ang="5400000" scaled="0"/>
                </a:gradFill>
              </a:rPr>
              <a:t>over other cloud providers. </a:t>
            </a:r>
            <a:r>
              <a:rPr lang="en-US" sz="1900" spc="-50" dirty="0" smtClean="0">
                <a:gradFill>
                  <a:gsLst>
                    <a:gs pos="1250">
                      <a:srgbClr val="FFFFFF"/>
                    </a:gs>
                    <a:gs pos="10417">
                      <a:srgbClr val="FFFFFF"/>
                    </a:gs>
                  </a:gsLst>
                  <a:lin ang="5400000" scaled="0"/>
                </a:gradFill>
              </a:rPr>
              <a:t> </a:t>
            </a:r>
            <a:r>
              <a:rPr lang="en-US" sz="1900" dirty="0" smtClean="0"/>
              <a:t>The </a:t>
            </a:r>
            <a:r>
              <a:rPr lang="en-US" sz="1900" dirty="0"/>
              <a:t>tools to be able to quickly build and deploy are a huge benefit.  We are extensively using Infrastructure Services and Platform Services with </a:t>
            </a:r>
            <a:r>
              <a:rPr lang="en-US" sz="1900" dirty="0" smtClean="0"/>
              <a:t>Microsoft Azure </a:t>
            </a:r>
            <a:r>
              <a:rPr lang="en-US" sz="1900" dirty="0"/>
              <a:t>and the combination fits our needs perfectly</a:t>
            </a:r>
            <a:r>
              <a:rPr lang="en-US" sz="1900" dirty="0" smtClean="0"/>
              <a:t>.  It allows us to focus on serving our customers. </a:t>
            </a:r>
            <a:endParaRPr lang="en-US" sz="1900" spc="-50" dirty="0">
              <a:gradFill>
                <a:gsLst>
                  <a:gs pos="1250">
                    <a:srgbClr val="FFFFFF"/>
                  </a:gs>
                  <a:gs pos="10417">
                    <a:srgbClr val="FFFFFF"/>
                  </a:gs>
                </a:gsLst>
                <a:lin ang="5400000" scaled="0"/>
              </a:gradFill>
            </a:endParaRPr>
          </a:p>
          <a:p>
            <a:pPr defTabSz="914099" fontAlgn="base">
              <a:lnSpc>
                <a:spcPct val="90000"/>
              </a:lnSpc>
              <a:spcBef>
                <a:spcPct val="0"/>
              </a:spcBef>
              <a:spcAft>
                <a:spcPct val="0"/>
              </a:spcAft>
            </a:pPr>
            <a:endParaRPr lang="en-US" sz="1900" dirty="0" smtClean="0"/>
          </a:p>
          <a:p>
            <a:pPr defTabSz="914099" fontAlgn="base">
              <a:lnSpc>
                <a:spcPct val="90000"/>
              </a:lnSpc>
              <a:spcBef>
                <a:spcPct val="0"/>
              </a:spcBef>
              <a:spcAft>
                <a:spcPct val="0"/>
              </a:spcAft>
            </a:pPr>
            <a:r>
              <a:rPr lang="en-US" sz="1900" dirty="0" err="1" smtClean="0"/>
              <a:t>Jagdash</a:t>
            </a:r>
            <a:r>
              <a:rPr lang="en-US" sz="1900" dirty="0" smtClean="0"/>
              <a:t> </a:t>
            </a:r>
            <a:r>
              <a:rPr lang="en-US" sz="1900" dirty="0" err="1"/>
              <a:t>Rajan</a:t>
            </a:r>
            <a:r>
              <a:rPr lang="en-US" sz="1900" dirty="0"/>
              <a:t> </a:t>
            </a:r>
            <a:endParaRPr lang="en-US" sz="1900" dirty="0" smtClean="0"/>
          </a:p>
          <a:p>
            <a:pPr defTabSz="914099" fontAlgn="base">
              <a:lnSpc>
                <a:spcPct val="90000"/>
              </a:lnSpc>
              <a:spcBef>
                <a:spcPct val="0"/>
              </a:spcBef>
              <a:spcAft>
                <a:spcPct val="0"/>
              </a:spcAft>
            </a:pPr>
            <a:r>
              <a:rPr lang="en-US" sz="1900" spc="-50" dirty="0" smtClean="0">
                <a:gradFill>
                  <a:gsLst>
                    <a:gs pos="1250">
                      <a:srgbClr val="FFFFFF"/>
                    </a:gs>
                    <a:gs pos="10417">
                      <a:srgbClr val="FFFFFF"/>
                    </a:gs>
                  </a:gsLst>
                  <a:lin ang="5400000" scaled="0"/>
                </a:gradFill>
              </a:rPr>
              <a:t>SVP, Technology, Digital Air Strike</a:t>
            </a:r>
            <a:endParaRPr lang="en-US" sz="1900" spc="-50" dirty="0">
              <a:gradFill>
                <a:gsLst>
                  <a:gs pos="1250">
                    <a:srgbClr val="FFFFFF"/>
                  </a:gs>
                  <a:gs pos="10417">
                    <a:srgbClr val="FFFFFF"/>
                  </a:gs>
                </a:gsLst>
                <a:lin ang="5400000" scaled="0"/>
              </a:gradFill>
            </a:endParaRPr>
          </a:p>
        </p:txBody>
      </p:sp>
      <p:sp>
        <p:nvSpPr>
          <p:cNvPr id="25" name="Rectangle 24"/>
          <p:cNvSpPr/>
          <p:nvPr/>
        </p:nvSpPr>
        <p:spPr bwMode="auto">
          <a:xfrm>
            <a:off x="4122739" y="3176678"/>
            <a:ext cx="3963406" cy="3630206"/>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pc="-50" dirty="0" smtClean="0">
                <a:gradFill>
                  <a:gsLst>
                    <a:gs pos="1250">
                      <a:schemeClr val="bg1">
                        <a:lumMod val="25000"/>
                      </a:schemeClr>
                    </a:gs>
                    <a:gs pos="10417">
                      <a:schemeClr val="bg1">
                        <a:lumMod val="25000"/>
                      </a:schemeClr>
                    </a:gs>
                  </a:gsLst>
                  <a:lin ang="5400000" scaled="0"/>
                </a:gradFill>
              </a:rPr>
              <a:t>GM wanted an integrated social and email feedback system for their dealers collecting information to and from multiple social and dealer sites and on premise data systems. A fully transparent process that allows instant communication and feedback for dealers from their customers.</a:t>
            </a:r>
          </a:p>
          <a:p>
            <a:pPr defTabSz="914099" fontAlgn="base">
              <a:lnSpc>
                <a:spcPct val="90000"/>
              </a:lnSpc>
              <a:spcBef>
                <a:spcPct val="0"/>
              </a:spcBef>
              <a:spcAft>
                <a:spcPct val="0"/>
              </a:spcAft>
            </a:pPr>
            <a:endParaRPr lang="en-US" spc="-50" dirty="0">
              <a:gradFill>
                <a:gsLst>
                  <a:gs pos="1250">
                    <a:schemeClr val="bg1">
                      <a:lumMod val="25000"/>
                    </a:schemeClr>
                  </a:gs>
                  <a:gs pos="10417">
                    <a:schemeClr val="bg1">
                      <a:lumMod val="25000"/>
                    </a:schemeClr>
                  </a:gs>
                </a:gsLst>
                <a:lin ang="5400000" scaled="0"/>
              </a:gradFill>
            </a:endParaRPr>
          </a:p>
          <a:p>
            <a:pPr defTabSz="914099" fontAlgn="base">
              <a:lnSpc>
                <a:spcPct val="90000"/>
              </a:lnSpc>
              <a:spcBef>
                <a:spcPct val="0"/>
              </a:spcBef>
              <a:spcAft>
                <a:spcPct val="0"/>
              </a:spcAft>
            </a:pPr>
            <a:r>
              <a:rPr lang="en-US" spc="-50" smtClean="0">
                <a:gradFill>
                  <a:gsLst>
                    <a:gs pos="1250">
                      <a:schemeClr val="bg1">
                        <a:lumMod val="25000"/>
                      </a:schemeClr>
                    </a:gs>
                    <a:gs pos="10417">
                      <a:schemeClr val="bg1">
                        <a:lumMod val="25000"/>
                      </a:schemeClr>
                    </a:gs>
                  </a:gsLst>
                  <a:lin ang="5400000" scaled="0"/>
                </a:gradFill>
              </a:rPr>
              <a:t>Digital Air Strike </a:t>
            </a:r>
            <a:r>
              <a:rPr lang="en-US" spc="-50" dirty="0" smtClean="0">
                <a:gradFill>
                  <a:gsLst>
                    <a:gs pos="1250">
                      <a:schemeClr val="bg1">
                        <a:lumMod val="25000"/>
                      </a:schemeClr>
                    </a:gs>
                    <a:gs pos="10417">
                      <a:schemeClr val="bg1">
                        <a:lumMod val="25000"/>
                      </a:schemeClr>
                    </a:gs>
                  </a:gsLst>
                  <a:lin ang="5400000" scaled="0"/>
                </a:gradFill>
              </a:rPr>
              <a:t>built them a system that allows for integration of social feeds, an email feedback responses system and immediate information for dealers and consumers.</a:t>
            </a:r>
          </a:p>
          <a:p>
            <a:pPr defTabSz="914099" fontAlgn="base">
              <a:lnSpc>
                <a:spcPct val="90000"/>
              </a:lnSpc>
              <a:spcBef>
                <a:spcPct val="0"/>
              </a:spcBef>
              <a:spcAft>
                <a:spcPct val="0"/>
              </a:spcAft>
            </a:pPr>
            <a:r>
              <a:rPr lang="en-US" spc="-50" dirty="0" smtClean="0">
                <a:gradFill>
                  <a:gsLst>
                    <a:gs pos="1250">
                      <a:schemeClr val="bg1">
                        <a:lumMod val="25000"/>
                      </a:schemeClr>
                    </a:gs>
                    <a:gs pos="10417">
                      <a:schemeClr val="bg1">
                        <a:lumMod val="25000"/>
                      </a:schemeClr>
                    </a:gs>
                  </a:gsLst>
                  <a:lin ang="5400000" scaled="0"/>
                </a:gradFill>
              </a:rPr>
              <a:t>.</a:t>
            </a:r>
            <a:endParaRPr lang="en-US" spc="-50" dirty="0">
              <a:gradFill>
                <a:gsLst>
                  <a:gs pos="1250">
                    <a:schemeClr val="bg1">
                      <a:lumMod val="25000"/>
                    </a:schemeClr>
                  </a:gs>
                  <a:gs pos="10417">
                    <a:schemeClr val="bg1">
                      <a:lumMod val="25000"/>
                    </a:schemeClr>
                  </a:gs>
                </a:gsLst>
                <a:lin ang="5400000" scaled="0"/>
              </a:gradFill>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p:txBody>
      </p:sp>
      <p:sp>
        <p:nvSpPr>
          <p:cNvPr id="26" name="Rectangle 25"/>
          <p:cNvSpPr/>
          <p:nvPr/>
        </p:nvSpPr>
        <p:spPr bwMode="auto">
          <a:xfrm>
            <a:off x="8198433" y="3176678"/>
            <a:ext cx="3963406" cy="3635286"/>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marL="342900" indent="-342900" defTabSz="914099" fontAlgn="base">
              <a:lnSpc>
                <a:spcPct val="90000"/>
              </a:lnSpc>
              <a:spcBef>
                <a:spcPct val="0"/>
              </a:spcBef>
              <a:spcAft>
                <a:spcPct val="0"/>
              </a:spcAft>
              <a:buFont typeface="Arial" pitchFamily="34" charset="0"/>
              <a:buChar char="•"/>
            </a:pPr>
            <a:r>
              <a:rPr lang="en-US" sz="2000" spc="-50" dirty="0" err="1" smtClean="0">
                <a:gradFill>
                  <a:gsLst>
                    <a:gs pos="1250">
                      <a:schemeClr val="bg1">
                        <a:lumMod val="25000"/>
                      </a:schemeClr>
                    </a:gs>
                    <a:gs pos="10417">
                      <a:schemeClr val="bg1">
                        <a:lumMod val="25000"/>
                      </a:schemeClr>
                    </a:gs>
                  </a:gsLst>
                  <a:lin ang="5400000" scaled="0"/>
                </a:gradFill>
              </a:rPr>
              <a:t>PaaS</a:t>
            </a:r>
            <a:r>
              <a:rPr lang="en-US" sz="2000" spc="-50" dirty="0" smtClean="0">
                <a:gradFill>
                  <a:gsLst>
                    <a:gs pos="1250">
                      <a:schemeClr val="bg1">
                        <a:lumMod val="25000"/>
                      </a:schemeClr>
                    </a:gs>
                    <a:gs pos="10417">
                      <a:schemeClr val="bg1">
                        <a:lumMod val="25000"/>
                      </a:schemeClr>
                    </a:gs>
                  </a:gsLst>
                  <a:lin ang="5400000" scaled="0"/>
                </a:gradFill>
              </a:rPr>
              <a:t> + </a:t>
            </a:r>
            <a:r>
              <a:rPr lang="en-US" sz="2000" spc="-50" dirty="0" err="1" smtClean="0">
                <a:gradFill>
                  <a:gsLst>
                    <a:gs pos="1250">
                      <a:schemeClr val="bg1">
                        <a:lumMod val="25000"/>
                      </a:schemeClr>
                    </a:gs>
                    <a:gs pos="10417">
                      <a:schemeClr val="bg1">
                        <a:lumMod val="25000"/>
                      </a:schemeClr>
                    </a:gs>
                  </a:gsLst>
                  <a:lin ang="5400000" scaled="0"/>
                </a:gradFill>
              </a:rPr>
              <a:t>IaaS</a:t>
            </a:r>
            <a:r>
              <a:rPr lang="en-US" sz="2000" spc="-50" dirty="0" smtClean="0">
                <a:gradFill>
                  <a:gsLst>
                    <a:gs pos="1250">
                      <a:schemeClr val="bg1">
                        <a:lumMod val="25000"/>
                      </a:schemeClr>
                    </a:gs>
                    <a:gs pos="10417">
                      <a:schemeClr val="bg1">
                        <a:lumMod val="25000"/>
                      </a:schemeClr>
                    </a:gs>
                  </a:gsLst>
                  <a:lin ang="5400000" scaled="0"/>
                </a:gradFill>
              </a:rPr>
              <a:t> allows for managing where you want to, and allowing Microsoft Azure to manage the rest</a:t>
            </a:r>
          </a:p>
          <a:p>
            <a:pPr marL="342900" indent="-342900" defTabSz="914099" fontAlgn="base">
              <a:lnSpc>
                <a:spcPct val="90000"/>
              </a:lnSpc>
              <a:spcBef>
                <a:spcPct val="0"/>
              </a:spcBef>
              <a:spcAft>
                <a:spcPct val="0"/>
              </a:spcAft>
              <a:buFont typeface="Arial" pitchFamily="34" charset="0"/>
              <a:buChar char="•"/>
            </a:pPr>
            <a:r>
              <a:rPr lang="en-US" sz="2000" spc="-50" dirty="0" smtClean="0">
                <a:gradFill>
                  <a:gsLst>
                    <a:gs pos="1250">
                      <a:schemeClr val="bg1">
                        <a:lumMod val="25000"/>
                      </a:schemeClr>
                    </a:gs>
                    <a:gs pos="10417">
                      <a:schemeClr val="bg1">
                        <a:lumMod val="25000"/>
                      </a:schemeClr>
                    </a:gs>
                  </a:gsLst>
                  <a:lin ang="5400000" scaled="0"/>
                </a:gradFill>
              </a:rPr>
              <a:t>Familiar tools like PowerShell, and Visual Studio</a:t>
            </a:r>
          </a:p>
          <a:p>
            <a:pPr marL="342900" indent="-342900" defTabSz="914099" fontAlgn="base">
              <a:lnSpc>
                <a:spcPct val="90000"/>
              </a:lnSpc>
              <a:spcBef>
                <a:spcPct val="0"/>
              </a:spcBef>
              <a:spcAft>
                <a:spcPct val="0"/>
              </a:spcAft>
              <a:buFont typeface="Arial" pitchFamily="34" charset="0"/>
              <a:buChar char="•"/>
            </a:pPr>
            <a:r>
              <a:rPr lang="en-US" sz="2000" spc="-50" dirty="0" smtClean="0">
                <a:gradFill>
                  <a:gsLst>
                    <a:gs pos="1250">
                      <a:schemeClr val="bg1">
                        <a:lumMod val="25000"/>
                      </a:schemeClr>
                    </a:gs>
                    <a:gs pos="10417">
                      <a:schemeClr val="bg1">
                        <a:lumMod val="25000"/>
                      </a:schemeClr>
                    </a:gs>
                  </a:gsLst>
                  <a:lin ang="5400000" scaled="0"/>
                </a:gradFill>
              </a:rPr>
              <a:t>Ability to instantly scale storage from large data sources at a significantly lower cost</a:t>
            </a:r>
          </a:p>
          <a:p>
            <a:pPr marL="342900" indent="-342900" defTabSz="914099" fontAlgn="base">
              <a:lnSpc>
                <a:spcPct val="90000"/>
              </a:lnSpc>
              <a:spcBef>
                <a:spcPct val="0"/>
              </a:spcBef>
              <a:spcAft>
                <a:spcPct val="0"/>
              </a:spcAft>
              <a:buFont typeface="Arial" pitchFamily="34" charset="0"/>
              <a:buChar char="•"/>
            </a:pPr>
            <a:r>
              <a:rPr lang="en-US" sz="2000" spc="-50" dirty="0" smtClean="0">
                <a:gradFill>
                  <a:gsLst>
                    <a:gs pos="1250">
                      <a:schemeClr val="bg1">
                        <a:lumMod val="25000"/>
                      </a:schemeClr>
                    </a:gs>
                    <a:gs pos="10417">
                      <a:schemeClr val="bg1">
                        <a:lumMod val="25000"/>
                      </a:schemeClr>
                    </a:gs>
                  </a:gsLst>
                  <a:lin ang="5400000" scaled="0"/>
                </a:gradFill>
              </a:rPr>
              <a:t>Ease of development with shorter time to market</a:t>
            </a:r>
          </a:p>
          <a:p>
            <a:pPr marL="342900" indent="-342900" defTabSz="914099" fontAlgn="base">
              <a:lnSpc>
                <a:spcPct val="90000"/>
              </a:lnSpc>
              <a:spcBef>
                <a:spcPct val="0"/>
              </a:spcBef>
              <a:spcAft>
                <a:spcPct val="0"/>
              </a:spcAft>
              <a:buFont typeface="Arial"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p:txBody>
      </p:sp>
      <p:sp>
        <p:nvSpPr>
          <p:cNvPr id="27" name="Rectangle 26"/>
          <p:cNvSpPr/>
          <p:nvPr/>
        </p:nvSpPr>
        <p:spPr bwMode="auto">
          <a:xfrm>
            <a:off x="4122739" y="2673758"/>
            <a:ext cx="3963406" cy="502920"/>
          </a:xfrm>
          <a:prstGeom prst="rect">
            <a:avLst/>
          </a:prstGeom>
          <a:pattFill prst="ltUpDiag">
            <a:fgClr>
              <a:schemeClr val="bg1">
                <a:lumMod val="75000"/>
              </a:schemeClr>
            </a:fgClr>
            <a:bgClr>
              <a:srgbClr val="CDCDCD"/>
            </a:bgClr>
          </a:patt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Challenges</a:t>
            </a:r>
            <a:endParaRPr lang="en-US" sz="2000" spc="-50" dirty="0" smtClean="0">
              <a:gradFill>
                <a:gsLst>
                  <a:gs pos="36283">
                    <a:schemeClr val="bg1">
                      <a:lumMod val="25000"/>
                    </a:schemeClr>
                  </a:gs>
                  <a:gs pos="28000">
                    <a:schemeClr val="bg1">
                      <a:lumMod val="25000"/>
                    </a:schemeClr>
                  </a:gs>
                </a:gsLst>
                <a:lin ang="5400000" scaled="0"/>
              </a:gradFill>
            </a:endParaRPr>
          </a:p>
        </p:txBody>
      </p:sp>
      <p:sp>
        <p:nvSpPr>
          <p:cNvPr id="28" name="Rectangle 27"/>
          <p:cNvSpPr/>
          <p:nvPr/>
        </p:nvSpPr>
        <p:spPr bwMode="auto">
          <a:xfrm>
            <a:off x="8198433" y="2673758"/>
            <a:ext cx="3963406" cy="502920"/>
          </a:xfrm>
          <a:prstGeom prst="rect">
            <a:avLst/>
          </a:prstGeom>
          <a:pattFill prst="ltUpDiag">
            <a:fgClr>
              <a:schemeClr val="bg1">
                <a:lumMod val="75000"/>
              </a:schemeClr>
            </a:fgClr>
            <a:bgClr>
              <a:srgbClr val="CDCDCD"/>
            </a:bgClr>
          </a:patt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Benefits</a:t>
            </a:r>
            <a:endParaRPr lang="en-US" sz="2000" spc="-50" dirty="0" smtClean="0">
              <a:gradFill>
                <a:gsLst>
                  <a:gs pos="36283">
                    <a:schemeClr val="bg1">
                      <a:lumMod val="25000"/>
                    </a:schemeClr>
                  </a:gs>
                  <a:gs pos="28000">
                    <a:schemeClr val="bg1">
                      <a:lumMod val="25000"/>
                    </a:schemeClr>
                  </a:gs>
                </a:gsLst>
                <a:lin ang="5400000" scaled="0"/>
              </a:gradFill>
            </a:endParaRPr>
          </a:p>
        </p:txBody>
      </p:sp>
      <p:pic>
        <p:nvPicPr>
          <p:cNvPr id="1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10752" y="1405069"/>
            <a:ext cx="1088840" cy="1161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5" y="3335293"/>
            <a:ext cx="2667000" cy="304800"/>
          </a:xfrm>
          <a:prstGeom prst="rect">
            <a:avLst/>
          </a:prstGeom>
        </p:spPr>
      </p:pic>
    </p:spTree>
    <p:extLst>
      <p:ext uri="{BB962C8B-B14F-4D97-AF65-F5344CB8AC3E}">
        <p14:creationId xmlns:p14="http://schemas.microsoft.com/office/powerpoint/2010/main" val="409662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88303" y="1428751"/>
            <a:ext cx="3008817" cy="2928937"/>
          </a:xfrm>
          <a:prstGeom prst="rect">
            <a:avLst/>
          </a:prstGeom>
        </p:spPr>
      </p:pic>
      <p:sp>
        <p:nvSpPr>
          <p:cNvPr id="4" name="Rectangle 3"/>
          <p:cNvSpPr/>
          <p:nvPr/>
        </p:nvSpPr>
        <p:spPr>
          <a:xfrm>
            <a:off x="4722607" y="1223847"/>
            <a:ext cx="7439231" cy="3645016"/>
          </a:xfrm>
          <a:prstGeom prst="rect">
            <a:avLst/>
          </a:prstGeom>
          <a:ln>
            <a:solidFill>
              <a:schemeClr val="bg1">
                <a:lumMod val="75000"/>
              </a:schemeClr>
            </a:solidFill>
          </a:ln>
        </p:spPr>
        <p:txBody>
          <a:bodyPr wrap="square" lIns="182880" tIns="137160">
            <a:noAutofit/>
          </a:bodyPr>
          <a:lstStyle/>
          <a:p>
            <a:pPr>
              <a:lnSpc>
                <a:spcPct val="90000"/>
              </a:lnSpc>
              <a:spcAft>
                <a:spcPts val="1200"/>
              </a:spcAft>
            </a:pPr>
            <a:r>
              <a:rPr lang="en-US" sz="2400" b="1" spc="-20" dirty="0">
                <a:gradFill>
                  <a:gsLst>
                    <a:gs pos="2917">
                      <a:schemeClr val="tx1"/>
                    </a:gs>
                    <a:gs pos="30000">
                      <a:schemeClr val="tx1"/>
                    </a:gs>
                  </a:gsLst>
                  <a:lin ang="5400000" scaled="0"/>
                </a:gradFill>
              </a:rPr>
              <a:t>RadioShack</a:t>
            </a:r>
            <a:r>
              <a:rPr lang="en-US" sz="2400" spc="-20" dirty="0">
                <a:gradFill>
                  <a:gsLst>
                    <a:gs pos="2917">
                      <a:schemeClr val="tx1"/>
                    </a:gs>
                    <a:gs pos="30000">
                      <a:schemeClr val="tx1"/>
                    </a:gs>
                  </a:gsLst>
                  <a:lin ang="5400000" scaled="0"/>
                </a:gradFill>
              </a:rPr>
              <a:t> wanted to enhance its capacity to deliver product-availability information and promotional coupons to its customers and sales partners. The retailer worked with </a:t>
            </a:r>
            <a:r>
              <a:rPr lang="en-US" sz="2400" spc="-20" dirty="0" err="1">
                <a:gradFill>
                  <a:gsLst>
                    <a:gs pos="2917">
                      <a:schemeClr val="tx1"/>
                    </a:gs>
                    <a:gs pos="30000">
                      <a:schemeClr val="tx1"/>
                    </a:gs>
                  </a:gsLst>
                  <a:lin ang="5400000" scaled="0"/>
                </a:gradFill>
              </a:rPr>
              <a:t>Pariveda</a:t>
            </a:r>
            <a:r>
              <a:rPr lang="en-US" sz="2400" spc="-20" dirty="0">
                <a:gradFill>
                  <a:gsLst>
                    <a:gs pos="2917">
                      <a:schemeClr val="tx1"/>
                    </a:gs>
                    <a:gs pos="30000">
                      <a:schemeClr val="tx1"/>
                    </a:gs>
                  </a:gsLst>
                  <a:lin ang="5400000" scaled="0"/>
                </a:gradFill>
              </a:rPr>
              <a:t> Solutions to develop store locator, inventory, and coupon management solutions based on </a:t>
            </a:r>
            <a:r>
              <a:rPr lang="en-US" sz="2400" spc="-20" dirty="0" smtClean="0">
                <a:gradFill>
                  <a:gsLst>
                    <a:gs pos="2917">
                      <a:schemeClr val="tx1"/>
                    </a:gs>
                    <a:gs pos="30000">
                      <a:schemeClr val="tx1"/>
                    </a:gs>
                  </a:gsLst>
                  <a:lin ang="5400000" scaled="0"/>
                </a:gradFill>
              </a:rPr>
              <a:t>Microsoft Azure</a:t>
            </a:r>
            <a:r>
              <a:rPr lang="en-US" sz="2400" spc="-20" dirty="0">
                <a:gradFill>
                  <a:gsLst>
                    <a:gs pos="2917">
                      <a:schemeClr val="tx1"/>
                    </a:gs>
                    <a:gs pos="30000">
                      <a:schemeClr val="tx1"/>
                    </a:gs>
                  </a:gsLst>
                  <a:lin ang="5400000" scaled="0"/>
                </a:gradFill>
              </a:rPr>
              <a:t>. </a:t>
            </a:r>
            <a:endParaRPr lang="en-US" sz="2400" spc="-20" dirty="0" smtClean="0">
              <a:gradFill>
                <a:gsLst>
                  <a:gs pos="2917">
                    <a:schemeClr val="tx1"/>
                  </a:gs>
                  <a:gs pos="30000">
                    <a:schemeClr val="tx1"/>
                  </a:gs>
                </a:gsLst>
                <a:lin ang="5400000" scaled="0"/>
              </a:gradFill>
            </a:endParaRPr>
          </a:p>
          <a:p>
            <a:pPr>
              <a:lnSpc>
                <a:spcPct val="90000"/>
              </a:lnSpc>
              <a:spcAft>
                <a:spcPts val="1200"/>
              </a:spcAft>
            </a:pPr>
            <a:r>
              <a:rPr lang="en-US" sz="2400" spc="-20" dirty="0" smtClean="0">
                <a:gradFill>
                  <a:gsLst>
                    <a:gs pos="2917">
                      <a:schemeClr val="tx1"/>
                    </a:gs>
                    <a:gs pos="30000">
                      <a:schemeClr val="tx1"/>
                    </a:gs>
                  </a:gsLst>
                  <a:lin ang="5400000" scaled="0"/>
                </a:gradFill>
              </a:rPr>
              <a:t>As </a:t>
            </a:r>
            <a:r>
              <a:rPr lang="en-US" sz="2400" spc="-20" dirty="0">
                <a:gradFill>
                  <a:gsLst>
                    <a:gs pos="2917">
                      <a:schemeClr val="tx1"/>
                    </a:gs>
                    <a:gs pos="30000">
                      <a:schemeClr val="tx1"/>
                    </a:gs>
                  </a:gsLst>
                  <a:lin ang="5400000" scaled="0"/>
                </a:gradFill>
              </a:rPr>
              <a:t>a result, RadioShack upgraded its marketing infrastructure, reduced costs, built better partnerships, enhanced customer satisfaction, and increased </a:t>
            </a:r>
            <a:r>
              <a:rPr lang="en-US" sz="2400" spc="-20" dirty="0" smtClean="0">
                <a:gradFill>
                  <a:gsLst>
                    <a:gs pos="2917">
                      <a:schemeClr val="tx1"/>
                    </a:gs>
                    <a:gs pos="30000">
                      <a:schemeClr val="tx1"/>
                    </a:gs>
                  </a:gsLst>
                  <a:lin ang="5400000" scaled="0"/>
                </a:gradFill>
              </a:rPr>
              <a:t/>
            </a:r>
            <a:br>
              <a:rPr lang="en-US" sz="2400" spc="-20" dirty="0" smtClean="0">
                <a:gradFill>
                  <a:gsLst>
                    <a:gs pos="2917">
                      <a:schemeClr val="tx1"/>
                    </a:gs>
                    <a:gs pos="30000">
                      <a:schemeClr val="tx1"/>
                    </a:gs>
                  </a:gsLst>
                  <a:lin ang="5400000" scaled="0"/>
                </a:gradFill>
              </a:rPr>
            </a:br>
            <a:r>
              <a:rPr lang="en-US" sz="2400" spc="-20" dirty="0" smtClean="0">
                <a:gradFill>
                  <a:gsLst>
                    <a:gs pos="2917">
                      <a:schemeClr val="tx1"/>
                    </a:gs>
                    <a:gs pos="30000">
                      <a:schemeClr val="tx1"/>
                    </a:gs>
                  </a:gsLst>
                  <a:lin ang="5400000" scaled="0"/>
                </a:gradFill>
              </a:rPr>
              <a:t>their revenue</a:t>
            </a:r>
            <a:r>
              <a:rPr lang="en-US" sz="2400" spc="-2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512044556"/>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50" fill="hold"/>
                                        <p:tgtEl>
                                          <p:spTgt spid="4"/>
                                        </p:tgtEl>
                                        <p:attrNameLst>
                                          <p:attrName>ppt_x</p:attrName>
                                        </p:attrNameLst>
                                      </p:cBhvr>
                                      <p:tavLst>
                                        <p:tav tm="0">
                                          <p:val>
                                            <p:strVal val="1+#ppt_w/2"/>
                                          </p:val>
                                        </p:tav>
                                        <p:tav tm="100000">
                                          <p:val>
                                            <p:strVal val="#ppt_x"/>
                                          </p:val>
                                        </p:tav>
                                      </p:tavLst>
                                    </p:anim>
                                    <p:anim calcmode="lin" valueType="num">
                                      <p:cBhvr additive="base">
                                        <p:cTn id="8" dur="6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775191" y="332598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73" name="Rectangle 72"/>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6" name="Oval 75"/>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77"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bwMode="auto">
          <a:xfrm>
            <a:off x="6439068" y="1020449"/>
            <a:ext cx="95701"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1" name="Rectangle 5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43"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flipH="1">
            <a:off x="7181674" y="2142097"/>
            <a:ext cx="1938020" cy="1938020"/>
          </a:xfrm>
          <a:prstGeom prst="rect">
            <a:avLst/>
          </a:prstGeom>
          <a:noFill/>
        </p:spPr>
      </p:pic>
      <p:sp>
        <p:nvSpPr>
          <p:cNvPr id="44" name="Rectangle 43"/>
          <p:cNvSpPr/>
          <p:nvPr/>
        </p:nvSpPr>
        <p:spPr>
          <a:xfrm>
            <a:off x="7023462" y="4182520"/>
            <a:ext cx="2246321"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On-premises</a:t>
            </a:r>
          </a:p>
        </p:txBody>
      </p:sp>
      <p:sp>
        <p:nvSpPr>
          <p:cNvPr id="45" name="Freeform 128"/>
          <p:cNvSpPr>
            <a:spLocks noChangeAspect="1"/>
          </p:cNvSpPr>
          <p:nvPr/>
        </p:nvSpPr>
        <p:spPr bwMode="black">
          <a:xfrm>
            <a:off x="10024779" y="2639563"/>
            <a:ext cx="1707210" cy="9430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46" name="Rectangle 45"/>
          <p:cNvSpPr/>
          <p:nvPr/>
        </p:nvSpPr>
        <p:spPr>
          <a:xfrm>
            <a:off x="10306083" y="4201523"/>
            <a:ext cx="1138773"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Cloud</a:t>
            </a:r>
          </a:p>
        </p:txBody>
      </p:sp>
      <p:sp>
        <p:nvSpPr>
          <p:cNvPr id="47" name="Freeform 7"/>
          <p:cNvSpPr>
            <a:spLocks noEditPoints="1"/>
          </p:cNvSpPr>
          <p:nvPr/>
        </p:nvSpPr>
        <p:spPr bwMode="black">
          <a:xfrm>
            <a:off x="9215567" y="3087023"/>
            <a:ext cx="598935" cy="529653"/>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7"/>
          <p:cNvSpPr/>
          <p:nvPr/>
        </p:nvSpPr>
        <p:spPr bwMode="auto">
          <a:xfrm>
            <a:off x="-45312" y="1020448"/>
            <a:ext cx="3799650" cy="46652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9" name="Rectangle 68"/>
          <p:cNvSpPr/>
          <p:nvPr/>
        </p:nvSpPr>
        <p:spPr bwMode="auto">
          <a:xfrm>
            <a:off x="6439068" y="1020449"/>
            <a:ext cx="111022"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r>
                <a:rPr lang="en-US" sz="2600" dirty="0" smtClean="0">
                  <a:gradFill>
                    <a:gsLst>
                      <a:gs pos="0">
                        <a:schemeClr val="bg1"/>
                      </a:gs>
                      <a:gs pos="100000">
                        <a:schemeClr val="bg1"/>
                      </a:gs>
                    </a:gsLst>
                    <a:lin ang="5400000" scaled="0"/>
                  </a:gradFill>
                  <a:latin typeface="+mj-lt"/>
                </a:rPr>
                <a:t/>
              </a:r>
              <a:br>
                <a:rPr lang="en-US" sz="2600" dirty="0" smtClean="0">
                  <a:gradFill>
                    <a:gsLst>
                      <a:gs pos="0">
                        <a:schemeClr val="bg1"/>
                      </a:gs>
                      <a:gs pos="100000">
                        <a:schemeClr val="bg1"/>
                      </a:gs>
                    </a:gsLst>
                    <a:lin ang="5400000" scaled="0"/>
                  </a:gradFill>
                  <a:latin typeface="+mj-lt"/>
                </a:rPr>
              </a:br>
              <a:r>
                <a:rPr lang="en-US" sz="2600" dirty="0" smtClean="0">
                  <a:gradFill>
                    <a:gsLst>
                      <a:gs pos="0">
                        <a:schemeClr val="bg1"/>
                      </a:gs>
                      <a:gs pos="100000">
                        <a:schemeClr val="bg1"/>
                      </a:gs>
                    </a:gsLst>
                    <a:lin ang="5400000" scaled="0"/>
                  </a:gradFill>
                  <a:latin typeface="+mj-lt"/>
                </a:rPr>
                <a:t>needs</a:t>
              </a:r>
              <a:endParaRPr lang="en-US" sz="2600" dirty="0">
                <a:gradFill>
                  <a:gsLst>
                    <a:gs pos="0">
                      <a:schemeClr val="bg1"/>
                    </a:gs>
                    <a:gs pos="100000">
                      <a:schemeClr val="bg1"/>
                    </a:gs>
                  </a:gsLst>
                  <a:lin ang="5400000" scaled="0"/>
                </a:gradFill>
                <a:latin typeface="+mj-lt"/>
              </a:endParaRP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grpSp>
        <p:nvGrpSpPr>
          <p:cNvPr id="64" name="Group 63"/>
          <p:cNvGrpSpPr/>
          <p:nvPr/>
        </p:nvGrpSpPr>
        <p:grpSpPr>
          <a:xfrm>
            <a:off x="0" y="4740832"/>
            <a:ext cx="3618434" cy="914400"/>
            <a:chOff x="0" y="4517312"/>
            <a:chExt cx="3618434" cy="914400"/>
          </a:xfrm>
        </p:grpSpPr>
        <p:sp>
          <p:nvSpPr>
            <p:cNvPr id="59" name="Rectangle 58"/>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chemeClr val="bg1"/>
                      </a:gs>
                      <a:gs pos="100000">
                        <a:schemeClr val="bg1"/>
                      </a:gs>
                    </a:gsLst>
                    <a:lin ang="5400000" scaled="0"/>
                  </a:gradFill>
                  <a:latin typeface="+mj-lt"/>
                </a:rPr>
                <a:t>Microsoft Azure</a:t>
              </a:r>
              <a:br>
                <a:rPr lang="en-US" sz="2600" dirty="0" smtClean="0">
                  <a:gradFill>
                    <a:gsLst>
                      <a:gs pos="0">
                        <a:schemeClr val="bg1"/>
                      </a:gs>
                      <a:gs pos="100000">
                        <a:schemeClr val="bg1"/>
                      </a:gs>
                    </a:gsLst>
                    <a:lin ang="5400000" scaled="0"/>
                  </a:gradFill>
                  <a:latin typeface="+mj-lt"/>
                </a:rPr>
              </a:br>
              <a:r>
                <a:rPr lang="en-US" sz="2600" dirty="0" smtClean="0">
                  <a:gradFill>
                    <a:gsLst>
                      <a:gs pos="0">
                        <a:schemeClr val="bg1"/>
                      </a:gs>
                      <a:gs pos="100000">
                        <a:schemeClr val="bg1"/>
                      </a:gs>
                    </a:gsLst>
                    <a:lin ang="5400000" scaled="0"/>
                  </a:gradFill>
                  <a:latin typeface="+mj-lt"/>
                </a:rPr>
                <a:t>fundamentals</a:t>
              </a:r>
              <a:endParaRPr lang="en-US" sz="2600" dirty="0">
                <a:gradFill>
                  <a:gsLst>
                    <a:gs pos="0">
                      <a:schemeClr val="bg1"/>
                    </a:gs>
                    <a:gs pos="100000">
                      <a:schemeClr val="bg1"/>
                    </a:gs>
                  </a:gsLst>
                  <a:lin ang="5400000" scaled="0"/>
                </a:gradFill>
                <a:latin typeface="+mj-lt"/>
              </a:endParaRPr>
            </a:p>
          </p:txBody>
        </p:sp>
        <p:sp>
          <p:nvSpPr>
            <p:cNvPr id="60"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78" name="Rectangle 77"/>
          <p:cNvSpPr/>
          <p:nvPr/>
        </p:nvSpPr>
        <p:spPr bwMode="auto">
          <a:xfrm>
            <a:off x="3752850" y="1885950"/>
            <a:ext cx="2684939" cy="37692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lvl="0" algn="ctr" defTabSz="951028" fontAlgn="base">
              <a:spcBef>
                <a:spcPct val="0"/>
              </a:spcBef>
              <a:spcAft>
                <a:spcPct val="0"/>
              </a:spcAft>
            </a:pPr>
            <a:endParaRPr lang="en-US" sz="2400" dirty="0">
              <a:gradFill>
                <a:gsLst>
                  <a:gs pos="0">
                    <a:srgbClr val="FFFFFF"/>
                  </a:gs>
                  <a:gs pos="100000">
                    <a:srgbClr val="FFFFFF"/>
                  </a:gs>
                </a:gsLst>
                <a:lin ang="5400000" scaled="0"/>
              </a:gradFill>
              <a:latin typeface="+mj-lt"/>
            </a:endParaRPr>
          </a:p>
        </p:txBody>
      </p:sp>
      <p:sp>
        <p:nvSpPr>
          <p:cNvPr id="79" name="Rectangle 78"/>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a:t>
            </a:r>
            <a:r>
              <a:rPr lang="en-US" sz="2200" dirty="0" smtClean="0">
                <a:gradFill>
                  <a:gsLst>
                    <a:gs pos="0">
                      <a:srgbClr val="FFFFFF"/>
                    </a:gs>
                    <a:gs pos="100000">
                      <a:srgbClr val="FFFFFF"/>
                    </a:gs>
                  </a:gsLst>
                  <a:lin ang="5400000" scaled="0"/>
                </a:gradFill>
                <a:latin typeface="+mj-lt"/>
              </a:rPr>
              <a:t>n-premises </a:t>
            </a:r>
            <a:br>
              <a:rPr lang="en-US" sz="2200" dirty="0" smtClean="0">
                <a:gradFill>
                  <a:gsLst>
                    <a:gs pos="0">
                      <a:srgbClr val="FFFFFF"/>
                    </a:gs>
                    <a:gs pos="100000">
                      <a:srgbClr val="FFFFFF"/>
                    </a:gs>
                  </a:gsLst>
                  <a:lin ang="5400000" scaled="0"/>
                </a:gradFill>
                <a:latin typeface="+mj-lt"/>
              </a:rPr>
            </a:br>
            <a:r>
              <a:rPr lang="en-US" sz="2200" dirty="0" smtClean="0">
                <a:gradFill>
                  <a:gsLst>
                    <a:gs pos="0">
                      <a:srgbClr val="FFFFFF"/>
                    </a:gs>
                    <a:gs pos="100000">
                      <a:srgbClr val="FFFFFF"/>
                    </a:gs>
                  </a:gsLst>
                  <a:lin ang="5400000" scaled="0"/>
                </a:gradFill>
                <a:latin typeface="+mj-lt"/>
              </a:rPr>
              <a:t>AND Cloud</a:t>
            </a:r>
            <a:endParaRPr lang="en-US" sz="2200" dirty="0">
              <a:gradFill>
                <a:gsLst>
                  <a:gs pos="0">
                    <a:srgbClr val="FFFFFF"/>
                  </a:gs>
                  <a:gs pos="100000">
                    <a:srgbClr val="FFFFFF"/>
                  </a:gs>
                </a:gsLst>
                <a:lin ang="5400000" scaled="0"/>
              </a:gradFill>
              <a:latin typeface="+mj-lt"/>
            </a:endParaRPr>
          </a:p>
        </p:txBody>
      </p:sp>
      <p:sp>
        <p:nvSpPr>
          <p:cNvPr id="74" name="Rectangle 7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83"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bottom line" hidden="1"/>
          <p:cNvSpPr>
            <a:spLocks noEditPoints="1"/>
          </p:cNvSpPr>
          <p:nvPr/>
        </p:nvSpPr>
        <p:spPr bwMode="auto">
          <a:xfrm rot="5400000">
            <a:off x="9180011" y="4485483"/>
            <a:ext cx="279781" cy="84659"/>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pic>
        <p:nvPicPr>
          <p:cNvPr id="385" name="MS"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142" y="1993385"/>
            <a:ext cx="1227725" cy="16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 name="on premise"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0387" y="3929063"/>
            <a:ext cx="1427625" cy="1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1" name="arrow cycle" hidden="1"/>
          <p:cNvSpPr>
            <a:spLocks noChangeAspect="1" noEditPoints="1"/>
          </p:cNvSpPr>
          <p:nvPr/>
        </p:nvSpPr>
        <p:spPr bwMode="auto">
          <a:xfrm rot="11880000">
            <a:off x="8278815" y="2449440"/>
            <a:ext cx="2133970" cy="1894127"/>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grpSp>
        <p:nvGrpSpPr>
          <p:cNvPr id="392" name="final cloud" hidden="1"/>
          <p:cNvGrpSpPr/>
          <p:nvPr/>
        </p:nvGrpSpPr>
        <p:grpSpPr>
          <a:xfrm>
            <a:off x="6586724" y="1492407"/>
            <a:ext cx="5457475" cy="3193171"/>
            <a:chOff x="5094630" y="1421965"/>
            <a:chExt cx="6487484" cy="3680338"/>
          </a:xfrm>
        </p:grpSpPr>
        <p:sp>
          <p:nvSpPr>
            <p:cNvPr id="39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394" name="bottom line"/>
            <p:cNvSpPr>
              <a:spLocks noEditPoints="1"/>
            </p:cNvSpPr>
            <p:nvPr/>
          </p:nvSpPr>
          <p:spPr bwMode="auto">
            <a:xfrm rot="5400000">
              <a:off x="8279500" y="4871655"/>
              <a:ext cx="322466" cy="97620"/>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39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 name="left line"/>
            <p:cNvSpPr>
              <a:spLocks noEditPoints="1"/>
            </p:cNvSpPr>
            <p:nvPr/>
          </p:nvSpPr>
          <p:spPr bwMode="auto">
            <a:xfrm rot="1143405">
              <a:off x="6102449" y="3254211"/>
              <a:ext cx="1231844" cy="85991"/>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0" name="right line"/>
            <p:cNvSpPr>
              <a:spLocks noEditPoints="1"/>
            </p:cNvSpPr>
            <p:nvPr/>
          </p:nvSpPr>
          <p:spPr bwMode="auto">
            <a:xfrm rot="20326157">
              <a:off x="9556248" y="3007456"/>
              <a:ext cx="172130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12" name="final small cloud"/>
          <p:cNvGrpSpPr>
            <a:grpSpLocks noChangeAspect="1"/>
          </p:cNvGrpSpPr>
          <p:nvPr/>
        </p:nvGrpSpPr>
        <p:grpSpPr>
          <a:xfrm>
            <a:off x="7199464" y="1897902"/>
            <a:ext cx="4221556" cy="2395985"/>
            <a:chOff x="5094630" y="1421965"/>
            <a:chExt cx="6487484" cy="3680338"/>
          </a:xfrm>
        </p:grpSpPr>
        <p:sp>
          <p:nvSpPr>
            <p:cNvPr id="41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00188F"/>
                </a:solidFill>
              </a:endParaRPr>
            </a:p>
          </p:txBody>
        </p:sp>
        <p:sp>
          <p:nvSpPr>
            <p:cNvPr id="414" name="bottom line"/>
            <p:cNvSpPr>
              <a:spLocks noEditPoints="1"/>
            </p:cNvSpPr>
            <p:nvPr/>
          </p:nvSpPr>
          <p:spPr bwMode="auto">
            <a:xfrm rot="5400000">
              <a:off x="8275994" y="4875162"/>
              <a:ext cx="329480" cy="97621"/>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41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 name="left line"/>
            <p:cNvSpPr>
              <a:spLocks noEditPoints="1"/>
            </p:cNvSpPr>
            <p:nvPr/>
          </p:nvSpPr>
          <p:spPr bwMode="auto">
            <a:xfrm rot="1143405">
              <a:off x="6260820" y="3222679"/>
              <a:ext cx="1092910" cy="100276"/>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0" name="right line"/>
            <p:cNvSpPr>
              <a:spLocks noEditPoints="1"/>
            </p:cNvSpPr>
            <p:nvPr/>
          </p:nvSpPr>
          <p:spPr bwMode="auto">
            <a:xfrm rot="20326157">
              <a:off x="9555304" y="3002413"/>
              <a:ext cx="174918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
        <p:nvSpPr>
          <p:cNvPr id="422" name="grey circle"/>
          <p:cNvSpPr/>
          <p:nvPr/>
        </p:nvSpPr>
        <p:spPr bwMode="auto">
          <a:xfrm>
            <a:off x="6898038" y="861954"/>
            <a:ext cx="4956221" cy="4958503"/>
          </a:xfrm>
          <a:prstGeom prst="ellipse">
            <a:avLst/>
          </a:prstGeom>
          <a:noFill/>
          <a:ln w="142875">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9287" tIns="39643" rIns="79287" bIns="39643" numCol="1" rtlCol="0" anchor="ctr" anchorCtr="0" compatLnSpc="1">
            <a:prstTxWarp prst="textNoShape">
              <a:avLst/>
            </a:prstTxWarp>
          </a:bodyPr>
          <a:lstStyle/>
          <a:p>
            <a:pPr algn="ctr" defTabSz="792647" fontAlgn="base">
              <a:lnSpc>
                <a:spcPct val="90000"/>
              </a:lnSpc>
              <a:spcBef>
                <a:spcPct val="0"/>
              </a:spcBef>
              <a:spcAft>
                <a:spcPct val="0"/>
              </a:spcAft>
            </a:pPr>
            <a:endParaRPr lang="en-US" sz="1700" spc="-44" dirty="0">
              <a:gradFill>
                <a:gsLst>
                  <a:gs pos="0">
                    <a:srgbClr val="EFEFEF"/>
                  </a:gs>
                  <a:gs pos="100000">
                    <a:srgbClr val="EFEFEF"/>
                  </a:gs>
                </a:gsLst>
                <a:lin ang="5400000" scaled="0"/>
              </a:gradFill>
            </a:endParaRPr>
          </a:p>
        </p:txBody>
      </p:sp>
      <p:grpSp>
        <p:nvGrpSpPr>
          <p:cNvPr id="423" name="identity"/>
          <p:cNvGrpSpPr/>
          <p:nvPr/>
        </p:nvGrpSpPr>
        <p:grpSpPr>
          <a:xfrm>
            <a:off x="6586725" y="2538786"/>
            <a:ext cx="746803" cy="721146"/>
            <a:chOff x="5236199" y="2525674"/>
            <a:chExt cx="861136" cy="831168"/>
          </a:xfrm>
        </p:grpSpPr>
        <p:sp>
          <p:nvSpPr>
            <p:cNvPr id="424" name="TextBox 423"/>
            <p:cNvSpPr txBox="1"/>
            <p:nvPr/>
          </p:nvSpPr>
          <p:spPr>
            <a:xfrm>
              <a:off x="5236199" y="2976958"/>
              <a:ext cx="861136" cy="379884"/>
            </a:xfrm>
            <a:prstGeom prst="rect">
              <a:avLst/>
            </a:prstGeom>
            <a:noFill/>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Identity</a:t>
              </a:r>
            </a:p>
          </p:txBody>
        </p:sp>
        <p:sp>
          <p:nvSpPr>
            <p:cNvPr id="425" name="Freeform 27"/>
            <p:cNvSpPr>
              <a:spLocks noChangeAspect="1" noEditPoints="1"/>
            </p:cNvSpPr>
            <p:nvPr/>
          </p:nvSpPr>
          <p:spPr bwMode="auto">
            <a:xfrm>
              <a:off x="5481075" y="2525674"/>
              <a:ext cx="385809" cy="427654"/>
            </a:xfrm>
            <a:custGeom>
              <a:avLst/>
              <a:gdLst>
                <a:gd name="T0" fmla="*/ 129 w 355"/>
                <a:gd name="T1" fmla="*/ 67 h 394"/>
                <a:gd name="T2" fmla="*/ 17 w 355"/>
                <a:gd name="T3" fmla="*/ 253 h 394"/>
                <a:gd name="T4" fmla="*/ 158 w 355"/>
                <a:gd name="T5" fmla="*/ 332 h 394"/>
                <a:gd name="T6" fmla="*/ 249 w 355"/>
                <a:gd name="T7" fmla="*/ 179 h 394"/>
                <a:gd name="T8" fmla="*/ 139 w 355"/>
                <a:gd name="T9" fmla="*/ 118 h 394"/>
                <a:gd name="T10" fmla="*/ 68 w 355"/>
                <a:gd name="T11" fmla="*/ 237 h 394"/>
                <a:gd name="T12" fmla="*/ 147 w 355"/>
                <a:gd name="T13" fmla="*/ 281 h 394"/>
                <a:gd name="T14" fmla="*/ 198 w 355"/>
                <a:gd name="T15" fmla="*/ 195 h 394"/>
                <a:gd name="T16" fmla="*/ 150 w 355"/>
                <a:gd name="T17" fmla="*/ 169 h 394"/>
                <a:gd name="T18" fmla="*/ 120 w 355"/>
                <a:gd name="T19" fmla="*/ 220 h 394"/>
                <a:gd name="T20" fmla="*/ 136 w 355"/>
                <a:gd name="T21" fmla="*/ 229 h 394"/>
                <a:gd name="T22" fmla="*/ 147 w 355"/>
                <a:gd name="T23" fmla="*/ 211 h 394"/>
                <a:gd name="T24" fmla="*/ 156 w 355"/>
                <a:gd name="T25" fmla="*/ 195 h 394"/>
                <a:gd name="T26" fmla="*/ 170 w 355"/>
                <a:gd name="T27" fmla="*/ 204 h 394"/>
                <a:gd name="T28" fmla="*/ 141 w 355"/>
                <a:gd name="T29" fmla="*/ 254 h 394"/>
                <a:gd name="T30" fmla="*/ 96 w 355"/>
                <a:gd name="T31" fmla="*/ 228 h 394"/>
                <a:gd name="T32" fmla="*/ 145 w 355"/>
                <a:gd name="T33" fmla="*/ 144 h 394"/>
                <a:gd name="T34" fmla="*/ 222 w 355"/>
                <a:gd name="T35" fmla="*/ 188 h 394"/>
                <a:gd name="T36" fmla="*/ 152 w 355"/>
                <a:gd name="T37" fmla="*/ 305 h 394"/>
                <a:gd name="T38" fmla="*/ 44 w 355"/>
                <a:gd name="T39" fmla="*/ 245 h 394"/>
                <a:gd name="T40" fmla="*/ 134 w 355"/>
                <a:gd name="T41" fmla="*/ 93 h 394"/>
                <a:gd name="T42" fmla="*/ 272 w 355"/>
                <a:gd name="T43" fmla="*/ 171 h 394"/>
                <a:gd name="T44" fmla="*/ 163 w 355"/>
                <a:gd name="T45" fmla="*/ 356 h 394"/>
                <a:gd name="T46" fmla="*/ 91 w 355"/>
                <a:gd name="T47" fmla="*/ 360 h 394"/>
                <a:gd name="T48" fmla="*/ 79 w 355"/>
                <a:gd name="T49" fmla="*/ 362 h 394"/>
                <a:gd name="T50" fmla="*/ 73 w 355"/>
                <a:gd name="T51" fmla="*/ 371 h 394"/>
                <a:gd name="T52" fmla="*/ 73 w 355"/>
                <a:gd name="T53" fmla="*/ 378 h 394"/>
                <a:gd name="T54" fmla="*/ 82 w 355"/>
                <a:gd name="T55" fmla="*/ 387 h 394"/>
                <a:gd name="T56" fmla="*/ 168 w 355"/>
                <a:gd name="T57" fmla="*/ 383 h 394"/>
                <a:gd name="T58" fmla="*/ 300 w 355"/>
                <a:gd name="T59" fmla="*/ 162 h 394"/>
                <a:gd name="T60" fmla="*/ 129 w 355"/>
                <a:gd name="T61" fmla="*/ 67 h 394"/>
                <a:gd name="T62" fmla="*/ 353 w 355"/>
                <a:gd name="T63" fmla="*/ 142 h 394"/>
                <a:gd name="T64" fmla="*/ 271 w 355"/>
                <a:gd name="T65" fmla="*/ 28 h 394"/>
                <a:gd name="T66" fmla="*/ 127 w 355"/>
                <a:gd name="T67" fmla="*/ 16 h 394"/>
                <a:gd name="T68" fmla="*/ 116 w 355"/>
                <a:gd name="T69" fmla="*/ 34 h 394"/>
                <a:gd name="T70" fmla="*/ 133 w 355"/>
                <a:gd name="T71" fmla="*/ 43 h 394"/>
                <a:gd name="T72" fmla="*/ 255 w 355"/>
                <a:gd name="T73" fmla="*/ 53 h 394"/>
                <a:gd name="T74" fmla="*/ 326 w 355"/>
                <a:gd name="T75" fmla="*/ 151 h 394"/>
                <a:gd name="T76" fmla="*/ 338 w 355"/>
                <a:gd name="T77" fmla="*/ 160 h 394"/>
                <a:gd name="T78" fmla="*/ 342 w 355"/>
                <a:gd name="T79" fmla="*/ 160 h 394"/>
                <a:gd name="T80" fmla="*/ 353 w 355"/>
                <a:gd name="T81" fmla="*/ 14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 h="394">
                  <a:moveTo>
                    <a:pt x="129" y="67"/>
                  </a:moveTo>
                  <a:cubicBezTo>
                    <a:pt x="50" y="92"/>
                    <a:pt x="0" y="175"/>
                    <a:pt x="17" y="253"/>
                  </a:cubicBezTo>
                  <a:cubicBezTo>
                    <a:pt x="30" y="317"/>
                    <a:pt x="93" y="353"/>
                    <a:pt x="158" y="332"/>
                  </a:cubicBezTo>
                  <a:cubicBezTo>
                    <a:pt x="222" y="311"/>
                    <a:pt x="263" y="243"/>
                    <a:pt x="249" y="179"/>
                  </a:cubicBezTo>
                  <a:cubicBezTo>
                    <a:pt x="239" y="129"/>
                    <a:pt x="189" y="101"/>
                    <a:pt x="139" y="118"/>
                  </a:cubicBezTo>
                  <a:cubicBezTo>
                    <a:pt x="90" y="133"/>
                    <a:pt x="58" y="187"/>
                    <a:pt x="68" y="237"/>
                  </a:cubicBezTo>
                  <a:cubicBezTo>
                    <a:pt x="76" y="273"/>
                    <a:pt x="111" y="292"/>
                    <a:pt x="147" y="281"/>
                  </a:cubicBezTo>
                  <a:cubicBezTo>
                    <a:pt x="183" y="270"/>
                    <a:pt x="205" y="231"/>
                    <a:pt x="198" y="195"/>
                  </a:cubicBezTo>
                  <a:cubicBezTo>
                    <a:pt x="193" y="173"/>
                    <a:pt x="172" y="161"/>
                    <a:pt x="150" y="169"/>
                  </a:cubicBezTo>
                  <a:cubicBezTo>
                    <a:pt x="129" y="175"/>
                    <a:pt x="115" y="199"/>
                    <a:pt x="120" y="220"/>
                  </a:cubicBezTo>
                  <a:cubicBezTo>
                    <a:pt x="121" y="228"/>
                    <a:pt x="128" y="232"/>
                    <a:pt x="136" y="229"/>
                  </a:cubicBezTo>
                  <a:cubicBezTo>
                    <a:pt x="144" y="226"/>
                    <a:pt x="149" y="219"/>
                    <a:pt x="147" y="211"/>
                  </a:cubicBezTo>
                  <a:cubicBezTo>
                    <a:pt x="146" y="205"/>
                    <a:pt x="150" y="197"/>
                    <a:pt x="156" y="195"/>
                  </a:cubicBezTo>
                  <a:cubicBezTo>
                    <a:pt x="162" y="193"/>
                    <a:pt x="169" y="197"/>
                    <a:pt x="170" y="204"/>
                  </a:cubicBezTo>
                  <a:cubicBezTo>
                    <a:pt x="175" y="225"/>
                    <a:pt x="162" y="248"/>
                    <a:pt x="141" y="254"/>
                  </a:cubicBezTo>
                  <a:cubicBezTo>
                    <a:pt x="121" y="261"/>
                    <a:pt x="100" y="249"/>
                    <a:pt x="96" y="228"/>
                  </a:cubicBezTo>
                  <a:cubicBezTo>
                    <a:pt x="88" y="193"/>
                    <a:pt x="111" y="155"/>
                    <a:pt x="145" y="144"/>
                  </a:cubicBezTo>
                  <a:cubicBezTo>
                    <a:pt x="180" y="133"/>
                    <a:pt x="214" y="153"/>
                    <a:pt x="222" y="188"/>
                  </a:cubicBezTo>
                  <a:cubicBezTo>
                    <a:pt x="232" y="237"/>
                    <a:pt x="201" y="289"/>
                    <a:pt x="152" y="305"/>
                  </a:cubicBezTo>
                  <a:cubicBezTo>
                    <a:pt x="103" y="321"/>
                    <a:pt x="55" y="294"/>
                    <a:pt x="44" y="245"/>
                  </a:cubicBezTo>
                  <a:cubicBezTo>
                    <a:pt x="31" y="181"/>
                    <a:pt x="71" y="114"/>
                    <a:pt x="134" y="93"/>
                  </a:cubicBezTo>
                  <a:cubicBezTo>
                    <a:pt x="197" y="73"/>
                    <a:pt x="259" y="108"/>
                    <a:pt x="272" y="171"/>
                  </a:cubicBezTo>
                  <a:cubicBezTo>
                    <a:pt x="289" y="249"/>
                    <a:pt x="239" y="332"/>
                    <a:pt x="163" y="356"/>
                  </a:cubicBezTo>
                  <a:cubicBezTo>
                    <a:pt x="140" y="364"/>
                    <a:pt x="115" y="365"/>
                    <a:pt x="91" y="360"/>
                  </a:cubicBezTo>
                  <a:cubicBezTo>
                    <a:pt x="87" y="359"/>
                    <a:pt x="83" y="360"/>
                    <a:pt x="79" y="362"/>
                  </a:cubicBezTo>
                  <a:cubicBezTo>
                    <a:pt x="76" y="364"/>
                    <a:pt x="74" y="367"/>
                    <a:pt x="73" y="371"/>
                  </a:cubicBezTo>
                  <a:cubicBezTo>
                    <a:pt x="72" y="373"/>
                    <a:pt x="72" y="375"/>
                    <a:pt x="73" y="378"/>
                  </a:cubicBezTo>
                  <a:cubicBezTo>
                    <a:pt x="74" y="383"/>
                    <a:pt x="77" y="387"/>
                    <a:pt x="82" y="387"/>
                  </a:cubicBezTo>
                  <a:cubicBezTo>
                    <a:pt x="110" y="394"/>
                    <a:pt x="140" y="392"/>
                    <a:pt x="168" y="383"/>
                  </a:cubicBezTo>
                  <a:cubicBezTo>
                    <a:pt x="260" y="354"/>
                    <a:pt x="319" y="255"/>
                    <a:pt x="300" y="162"/>
                  </a:cubicBezTo>
                  <a:cubicBezTo>
                    <a:pt x="284" y="85"/>
                    <a:pt x="207" y="41"/>
                    <a:pt x="129" y="67"/>
                  </a:cubicBezTo>
                  <a:close/>
                  <a:moveTo>
                    <a:pt x="353" y="142"/>
                  </a:moveTo>
                  <a:cubicBezTo>
                    <a:pt x="343" y="92"/>
                    <a:pt x="314" y="52"/>
                    <a:pt x="271" y="28"/>
                  </a:cubicBezTo>
                  <a:cubicBezTo>
                    <a:pt x="228" y="4"/>
                    <a:pt x="177" y="0"/>
                    <a:pt x="127" y="16"/>
                  </a:cubicBezTo>
                  <a:cubicBezTo>
                    <a:pt x="119" y="18"/>
                    <a:pt x="114" y="26"/>
                    <a:pt x="116" y="34"/>
                  </a:cubicBezTo>
                  <a:cubicBezTo>
                    <a:pt x="118" y="41"/>
                    <a:pt x="125" y="46"/>
                    <a:pt x="133" y="43"/>
                  </a:cubicBezTo>
                  <a:cubicBezTo>
                    <a:pt x="175" y="29"/>
                    <a:pt x="219" y="33"/>
                    <a:pt x="255" y="53"/>
                  </a:cubicBezTo>
                  <a:cubicBezTo>
                    <a:pt x="292" y="74"/>
                    <a:pt x="317" y="108"/>
                    <a:pt x="326" y="151"/>
                  </a:cubicBezTo>
                  <a:cubicBezTo>
                    <a:pt x="327" y="157"/>
                    <a:pt x="332" y="160"/>
                    <a:pt x="338" y="160"/>
                  </a:cubicBezTo>
                  <a:cubicBezTo>
                    <a:pt x="339" y="160"/>
                    <a:pt x="341" y="160"/>
                    <a:pt x="342" y="160"/>
                  </a:cubicBezTo>
                  <a:cubicBezTo>
                    <a:pt x="350" y="157"/>
                    <a:pt x="355" y="149"/>
                    <a:pt x="353" y="1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26" name="virtualization"/>
          <p:cNvGrpSpPr/>
          <p:nvPr/>
        </p:nvGrpSpPr>
        <p:grpSpPr>
          <a:xfrm>
            <a:off x="8738846" y="588417"/>
            <a:ext cx="1351304" cy="749698"/>
            <a:chOff x="7697879" y="308887"/>
            <a:chExt cx="1558183" cy="864076"/>
          </a:xfrm>
        </p:grpSpPr>
        <p:sp>
          <p:nvSpPr>
            <p:cNvPr id="427" name="TextBox 426"/>
            <p:cNvSpPr txBox="1"/>
            <p:nvPr/>
          </p:nvSpPr>
          <p:spPr>
            <a:xfrm>
              <a:off x="7697879" y="794398"/>
              <a:ext cx="1558183" cy="378565"/>
            </a:xfrm>
            <a:prstGeom prst="rect">
              <a:avLst/>
            </a:prstGeom>
            <a:noFill/>
          </p:spPr>
          <p:txBody>
            <a:bodyPr wrap="non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Virtualization</a:t>
              </a:r>
            </a:p>
          </p:txBody>
        </p:sp>
        <p:grpSp>
          <p:nvGrpSpPr>
            <p:cNvPr id="428" name="Group 427"/>
            <p:cNvGrpSpPr>
              <a:grpSpLocks noChangeAspect="1"/>
            </p:cNvGrpSpPr>
            <p:nvPr/>
          </p:nvGrpSpPr>
          <p:grpSpPr bwMode="black">
            <a:xfrm>
              <a:off x="8162968" y="308887"/>
              <a:ext cx="628004" cy="484787"/>
              <a:chOff x="7010400" y="2133600"/>
              <a:chExt cx="1379538" cy="1065213"/>
            </a:xfrm>
          </p:grpSpPr>
          <p:sp>
            <p:nvSpPr>
              <p:cNvPr id="429"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0"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1"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2"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3"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4"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5"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6"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7"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8"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9"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0"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1"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2"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3"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4"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5"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6"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7"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8"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9"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0"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1"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2"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3"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4"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5"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6"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7"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8"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9"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0"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1"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2"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3"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4"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5"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6"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7"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8"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9"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0"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1"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2"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3"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4"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grpSp>
        <p:nvGrpSpPr>
          <p:cNvPr id="476" name="data"/>
          <p:cNvGrpSpPr/>
          <p:nvPr/>
        </p:nvGrpSpPr>
        <p:grpSpPr>
          <a:xfrm>
            <a:off x="11516159" y="2568185"/>
            <a:ext cx="860507" cy="974261"/>
            <a:chOff x="10861837" y="2559557"/>
            <a:chExt cx="992247" cy="1122900"/>
          </a:xfrm>
        </p:grpSpPr>
        <p:sp>
          <p:nvSpPr>
            <p:cNvPr id="477" name="TextBox 476"/>
            <p:cNvSpPr txBox="1"/>
            <p:nvPr/>
          </p:nvSpPr>
          <p:spPr>
            <a:xfrm>
              <a:off x="10861837" y="2976958"/>
              <a:ext cx="992247" cy="705499"/>
            </a:xfrm>
            <a:prstGeom prst="rect">
              <a:avLst/>
            </a:prstGeom>
            <a:noFill/>
            <a:ln>
              <a:noFill/>
              <a:headEnd type="none" w="med" len="med"/>
              <a:tailEnd type="none" w="med" len="med"/>
            </a:ln>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Data</a:t>
              </a:r>
            </a:p>
            <a:p>
              <a:pPr algn="l" defTabSz="528453">
                <a:lnSpc>
                  <a:spcPct val="90000"/>
                </a:lnSpc>
              </a:pPr>
              <a:r>
                <a:rPr lang="en-US" b="1" spc="-61" dirty="0">
                  <a:solidFill>
                    <a:srgbClr val="00188F"/>
                  </a:solidFill>
                  <a:latin typeface="Segoe UI Light"/>
                </a:rPr>
                <a:t>Platform</a:t>
              </a:r>
            </a:p>
          </p:txBody>
        </p:sp>
        <p:sp>
          <p:nvSpPr>
            <p:cNvPr id="478" name="Freeform 11"/>
            <p:cNvSpPr>
              <a:spLocks noChangeAspect="1" noEditPoints="1"/>
            </p:cNvSpPr>
            <p:nvPr/>
          </p:nvSpPr>
          <p:spPr bwMode="auto">
            <a:xfrm>
              <a:off x="10996438" y="2559557"/>
              <a:ext cx="434550" cy="380289"/>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79" name="devlopment"/>
          <p:cNvGrpSpPr/>
          <p:nvPr/>
        </p:nvGrpSpPr>
        <p:grpSpPr>
          <a:xfrm>
            <a:off x="7129742" y="4762262"/>
            <a:ext cx="1388928" cy="688991"/>
            <a:chOff x="5693581" y="4716694"/>
            <a:chExt cx="1601567" cy="794108"/>
          </a:xfrm>
        </p:grpSpPr>
        <p:sp>
          <p:nvSpPr>
            <p:cNvPr id="480" name="TextBox 479"/>
            <p:cNvSpPr txBox="1"/>
            <p:nvPr/>
          </p:nvSpPr>
          <p:spPr>
            <a:xfrm>
              <a:off x="5693581" y="5130918"/>
              <a:ext cx="1601567" cy="379884"/>
            </a:xfrm>
            <a:prstGeom prst="rect">
              <a:avLst/>
            </a:prstGeom>
            <a:noFill/>
          </p:spPr>
          <p:txBody>
            <a:bodyPr wrap="none" lIns="0" tIns="45720" rIns="0" bIns="0" rtlCol="0" anchor="t" anchorCtr="0">
              <a:spAutoFit/>
            </a:bodyPr>
            <a:lstStyle/>
            <a:p>
              <a:pPr indent="-4130" defTabSz="528453">
                <a:lnSpc>
                  <a:spcPct val="90000"/>
                </a:lnSpc>
              </a:pPr>
              <a:r>
                <a:rPr lang="en-US" sz="2000" b="1" spc="-61" dirty="0">
                  <a:solidFill>
                    <a:srgbClr val="00188F"/>
                  </a:solidFill>
                  <a:latin typeface="Segoe UI Light"/>
                  <a:ea typeface="Segoe UI" pitchFamily="34" charset="0"/>
                  <a:cs typeface="Segoe UI" pitchFamily="34" charset="0"/>
                </a:rPr>
                <a:t>Development</a:t>
              </a:r>
            </a:p>
          </p:txBody>
        </p:sp>
        <p:sp>
          <p:nvSpPr>
            <p:cNvPr id="481" name="Freeform 205"/>
            <p:cNvSpPr>
              <a:spLocks noChangeAspect="1" noEditPoints="1"/>
            </p:cNvSpPr>
            <p:nvPr/>
          </p:nvSpPr>
          <p:spPr bwMode="auto">
            <a:xfrm>
              <a:off x="6278722" y="4716694"/>
              <a:ext cx="405066" cy="401172"/>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82" name="dev ops"/>
          <p:cNvGrpSpPr/>
          <p:nvPr/>
        </p:nvGrpSpPr>
        <p:grpSpPr>
          <a:xfrm>
            <a:off x="10500981" y="4607552"/>
            <a:ext cx="1098305" cy="997261"/>
            <a:chOff x="9877799" y="4539736"/>
            <a:chExt cx="1266451" cy="1149409"/>
          </a:xfrm>
        </p:grpSpPr>
        <p:sp>
          <p:nvSpPr>
            <p:cNvPr id="483" name="TextBox 482"/>
            <p:cNvSpPr txBox="1"/>
            <p:nvPr/>
          </p:nvSpPr>
          <p:spPr>
            <a:xfrm>
              <a:off x="9877799" y="4978181"/>
              <a:ext cx="1266451" cy="710964"/>
            </a:xfrm>
            <a:prstGeom prst="rect">
              <a:avLst/>
            </a:prstGeom>
            <a:noFill/>
          </p:spPr>
          <p:txBody>
            <a:bodyPr wrap="squar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DevOps and mgmt</a:t>
              </a:r>
            </a:p>
          </p:txBody>
        </p:sp>
        <p:sp>
          <p:nvSpPr>
            <p:cNvPr id="484" name="Freeform 647"/>
            <p:cNvSpPr>
              <a:spLocks noChangeAspect="1" noEditPoints="1"/>
            </p:cNvSpPr>
            <p:nvPr/>
          </p:nvSpPr>
          <p:spPr bwMode="auto">
            <a:xfrm rot="5400000">
              <a:off x="10179888" y="4462006"/>
              <a:ext cx="423540" cy="579000"/>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Tree>
    <p:extLst>
      <p:ext uri="{BB962C8B-B14F-4D97-AF65-F5344CB8AC3E}">
        <p14:creationId xmlns:p14="http://schemas.microsoft.com/office/powerpoint/2010/main" val="393687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250" fill="hold"/>
                                        <p:tgtEl>
                                          <p:spTgt spid="47"/>
                                        </p:tgtEl>
                                        <p:attrNameLst>
                                          <p:attrName>ppt_w</p:attrName>
                                        </p:attrNameLst>
                                      </p:cBhvr>
                                      <p:tavLst>
                                        <p:tav tm="0">
                                          <p:val>
                                            <p:fltVal val="0"/>
                                          </p:val>
                                        </p:tav>
                                        <p:tav tm="100000">
                                          <p:val>
                                            <p:strVal val="#ppt_w"/>
                                          </p:val>
                                        </p:tav>
                                      </p:tavLst>
                                    </p:anim>
                                    <p:anim calcmode="lin" valueType="num">
                                      <p:cBhvr>
                                        <p:cTn id="8" dur="250" fill="hold"/>
                                        <p:tgtEl>
                                          <p:spTgt spid="47"/>
                                        </p:tgtEl>
                                        <p:attrNameLst>
                                          <p:attrName>ppt_h</p:attrName>
                                        </p:attrNameLst>
                                      </p:cBhvr>
                                      <p:tavLst>
                                        <p:tav tm="0">
                                          <p:val>
                                            <p:fltVal val="0"/>
                                          </p:val>
                                        </p:tav>
                                        <p:tav tm="100000">
                                          <p:val>
                                            <p:strVal val="#ppt_h"/>
                                          </p:val>
                                        </p:tav>
                                      </p:tavLst>
                                    </p:anim>
                                    <p:animEffect transition="in" filter="fade">
                                      <p:cBhvr>
                                        <p:cTn id="9" dur="250"/>
                                        <p:tgtEl>
                                          <p:spTgt spid="47"/>
                                        </p:tgtEl>
                                      </p:cBhvr>
                                    </p:animEffect>
                                  </p:childTnLst>
                                </p:cTn>
                              </p:par>
                              <p:par>
                                <p:cTn id="10" presetID="6" presetClass="emph" presetSubtype="0" decel="100000" fill="hold" grpId="1" nodeType="withEffect">
                                  <p:stCondLst>
                                    <p:cond delay="700"/>
                                  </p:stCondLst>
                                  <p:childTnLst>
                                    <p:animScale>
                                      <p:cBhvr>
                                        <p:cTn id="11" dur="250" fill="hold"/>
                                        <p:tgtEl>
                                          <p:spTgt spid="47"/>
                                        </p:tgtEl>
                                      </p:cBhvr>
                                      <p:by x="110000" y="110000"/>
                                    </p:animScale>
                                  </p:childTnLst>
                                </p:cTn>
                              </p:par>
                              <p:par>
                                <p:cTn id="12" presetID="6" presetClass="emph" presetSubtype="0" decel="100000" fill="hold" grpId="2" nodeType="withEffect">
                                  <p:stCondLst>
                                    <p:cond delay="900"/>
                                  </p:stCondLst>
                                  <p:childTnLst>
                                    <p:animScale>
                                      <p:cBhvr>
                                        <p:cTn id="13" dur="250" fill="hold"/>
                                        <p:tgtEl>
                                          <p:spTgt spid="47"/>
                                        </p:tgtEl>
                                      </p:cBhvr>
                                      <p:by x="91000" y="91000"/>
                                    </p:animScale>
                                  </p:childTnLst>
                                </p:cTn>
                              </p:par>
                              <p:par>
                                <p:cTn id="14" presetID="1" presetClass="entr" presetSubtype="0" fill="hold" grpId="2" nodeType="withEffect">
                                  <p:stCondLst>
                                    <p:cond delay="1000"/>
                                  </p:stCondLst>
                                  <p:childTnLst>
                                    <p:set>
                                      <p:cBhvr>
                                        <p:cTn id="15" dur="1" fill="hold">
                                          <p:stCondLst>
                                            <p:cond delay="0"/>
                                          </p:stCondLst>
                                        </p:cTn>
                                        <p:tgtEl>
                                          <p:spTgt spid="391"/>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750" fill="hold"/>
                                        <p:tgtEl>
                                          <p:spTgt spid="391"/>
                                        </p:tgtEl>
                                      </p:cBhvr>
                                      <p:by x="0" y="0"/>
                                    </p:animScale>
                                  </p:childTnLst>
                                </p:cTn>
                              </p:par>
                              <p:par>
                                <p:cTn id="18" presetID="8" presetClass="emph" presetSubtype="0" decel="100000" fill="hold" grpId="0" nodeType="withEffect">
                                  <p:stCondLst>
                                    <p:cond delay="1000"/>
                                  </p:stCondLst>
                                  <p:childTnLst>
                                    <p:animRot by="10800000">
                                      <p:cBhvr>
                                        <p:cTn id="19" dur="750" fill="hold"/>
                                        <p:tgtEl>
                                          <p:spTgt spid="391"/>
                                        </p:tgtEl>
                                        <p:attrNameLst>
                                          <p:attrName>r</p:attrName>
                                        </p:attrNameLst>
                                      </p:cBhvr>
                                    </p:animRot>
                                  </p:childTnLst>
                                </p:cTn>
                              </p:par>
                              <p:par>
                                <p:cTn id="20" presetID="1" presetClass="entr" presetSubtype="0" fill="hold" nodeType="withEffect">
                                  <p:stCondLst>
                                    <p:cond delay="1600"/>
                                  </p:stCondLst>
                                  <p:childTnLst>
                                    <p:set>
                                      <p:cBhvr>
                                        <p:cTn id="21" dur="1" fill="hold">
                                          <p:stCondLst>
                                            <p:cond delay="0"/>
                                          </p:stCondLst>
                                        </p:cTn>
                                        <p:tgtEl>
                                          <p:spTgt spid="385"/>
                                        </p:tgtEl>
                                        <p:attrNameLst>
                                          <p:attrName>style.visibility</p:attrName>
                                        </p:attrNameLst>
                                      </p:cBhvr>
                                      <p:to>
                                        <p:strVal val="visible"/>
                                      </p:to>
                                    </p:set>
                                  </p:childTnLst>
                                </p:cTn>
                              </p:par>
                              <p:par>
                                <p:cTn id="22" presetID="64" presetClass="path" presetSubtype="0" decel="100000" fill="hold" nodeType="withEffect">
                                  <p:stCondLst>
                                    <p:cond delay="1600"/>
                                  </p:stCondLst>
                                  <p:childTnLst>
                                    <p:animMotion origin="layout" path="M 3.4132E-6 3.33333E-6 L 3.4132E-6 -0.04098 " pathEditMode="relative" rAng="0" ptsTypes="AA">
                                      <p:cBhvr>
                                        <p:cTn id="23" dur="200" spd="-100000" fill="hold"/>
                                        <p:tgtEl>
                                          <p:spTgt spid="385"/>
                                        </p:tgtEl>
                                        <p:attrNameLst>
                                          <p:attrName>ppt_x</p:attrName>
                                          <p:attrName>ppt_y</p:attrName>
                                        </p:attrNameLst>
                                      </p:cBhvr>
                                      <p:rCtr x="0" y="-2060"/>
                                    </p:animMotion>
                                  </p:childTnLst>
                                </p:cTn>
                              </p:par>
                              <p:par>
                                <p:cTn id="24" presetID="22" presetClass="entr" presetSubtype="1" fill="hold" grpId="0" nodeType="withEffect">
                                  <p:stCondLst>
                                    <p:cond delay="2050"/>
                                  </p:stCondLst>
                                  <p:childTnLst>
                                    <p:set>
                                      <p:cBhvr>
                                        <p:cTn id="25" dur="1" fill="hold">
                                          <p:stCondLst>
                                            <p:cond delay="0"/>
                                          </p:stCondLst>
                                        </p:cTn>
                                        <p:tgtEl>
                                          <p:spTgt spid="384"/>
                                        </p:tgtEl>
                                        <p:attrNameLst>
                                          <p:attrName>style.visibility</p:attrName>
                                        </p:attrNameLst>
                                      </p:cBhvr>
                                      <p:to>
                                        <p:strVal val="visible"/>
                                      </p:to>
                                    </p:set>
                                    <p:animEffect transition="in" filter="wipe(up)">
                                      <p:cBhvr>
                                        <p:cTn id="26" dur="500"/>
                                        <p:tgtEl>
                                          <p:spTgt spid="384"/>
                                        </p:tgtEl>
                                      </p:cBhvr>
                                    </p:animEffect>
                                  </p:childTnLst>
                                </p:cTn>
                              </p:par>
                              <p:par>
                                <p:cTn id="27" presetID="1" presetClass="entr" presetSubtype="0" fill="hold" nodeType="withEffect">
                                  <p:stCondLst>
                                    <p:cond delay="2050"/>
                                  </p:stCondLst>
                                  <p:childTnLst>
                                    <p:set>
                                      <p:cBhvr>
                                        <p:cTn id="28" dur="1" fill="hold">
                                          <p:stCondLst>
                                            <p:cond delay="0"/>
                                          </p:stCondLst>
                                        </p:cTn>
                                        <p:tgtEl>
                                          <p:spTgt spid="386"/>
                                        </p:tgtEl>
                                        <p:attrNameLst>
                                          <p:attrName>style.visibility</p:attrName>
                                        </p:attrNameLst>
                                      </p:cBhvr>
                                      <p:to>
                                        <p:strVal val="visible"/>
                                      </p:to>
                                    </p:set>
                                  </p:childTnLst>
                                </p:cTn>
                              </p:par>
                              <p:par>
                                <p:cTn id="29" presetID="64" presetClass="path" presetSubtype="0" decel="100000" fill="hold" nodeType="withEffect">
                                  <p:stCondLst>
                                    <p:cond delay="2050"/>
                                  </p:stCondLst>
                                  <p:childTnLst>
                                    <p:animMotion origin="layout" path="M 3.4132E-6 3.33333E-6 L 3.4132E-6 -0.04098 " pathEditMode="relative" rAng="0" ptsTypes="AA">
                                      <p:cBhvr>
                                        <p:cTn id="30" dur="200" spd="-100000" fill="hold"/>
                                        <p:tgtEl>
                                          <p:spTgt spid="386"/>
                                        </p:tgtEl>
                                        <p:attrNameLst>
                                          <p:attrName>ppt_x</p:attrName>
                                          <p:attrName>ppt_y</p:attrName>
                                        </p:attrNameLst>
                                      </p:cBhvr>
                                      <p:rCtr x="0" y="-2060"/>
                                    </p:animMotion>
                                  </p:childTnLst>
                                </p:cTn>
                              </p:par>
                            </p:childTnLst>
                          </p:cTn>
                        </p:par>
                        <p:par>
                          <p:cTn id="31" fill="hold">
                            <p:stCondLst>
                              <p:cond delay="2550"/>
                            </p:stCondLst>
                            <p:childTnLst>
                              <p:par>
                                <p:cTn id="32" presetID="1" presetClass="entr" presetSubtype="0" fill="hold" nodeType="afterEffect">
                                  <p:stCondLst>
                                    <p:cond delay="500"/>
                                  </p:stCondLst>
                                  <p:childTnLst>
                                    <p:set>
                                      <p:cBhvr>
                                        <p:cTn id="33" dur="1" fill="hold">
                                          <p:stCondLst>
                                            <p:cond delay="0"/>
                                          </p:stCondLst>
                                        </p:cTn>
                                        <p:tgtEl>
                                          <p:spTgt spid="392"/>
                                        </p:tgtEl>
                                        <p:attrNameLst>
                                          <p:attrName>style.visibility</p:attrName>
                                        </p:attrNameLst>
                                      </p:cBhvr>
                                      <p:to>
                                        <p:strVal val="visible"/>
                                      </p:to>
                                    </p:set>
                                  </p:childTnLst>
                                </p:cTn>
                              </p:par>
                              <p:par>
                                <p:cTn id="34" presetID="1" presetClass="exit" presetSubtype="0" fill="hold" grpId="3" nodeType="withEffect">
                                  <p:stCondLst>
                                    <p:cond delay="500"/>
                                  </p:stCondLst>
                                  <p:childTnLst>
                                    <p:set>
                                      <p:cBhvr>
                                        <p:cTn id="35" dur="1" fill="hold">
                                          <p:stCondLst>
                                            <p:cond delay="0"/>
                                          </p:stCondLst>
                                        </p:cTn>
                                        <p:tgtEl>
                                          <p:spTgt spid="391"/>
                                        </p:tgtEl>
                                        <p:attrNameLst>
                                          <p:attrName>style.visibility</p:attrName>
                                        </p:attrNameLst>
                                      </p:cBhvr>
                                      <p:to>
                                        <p:strVal val="hidden"/>
                                      </p:to>
                                    </p:set>
                                  </p:childTnLst>
                                </p:cTn>
                              </p:par>
                              <p:par>
                                <p:cTn id="36" presetID="1" presetClass="exit" presetSubtype="0" fill="hold" nodeType="withEffect">
                                  <p:stCondLst>
                                    <p:cond delay="500"/>
                                  </p:stCondLst>
                                  <p:childTnLst>
                                    <p:set>
                                      <p:cBhvr>
                                        <p:cTn id="37" dur="1" fill="hold">
                                          <p:stCondLst>
                                            <p:cond delay="0"/>
                                          </p:stCondLst>
                                        </p:cTn>
                                        <p:tgtEl>
                                          <p:spTgt spid="385"/>
                                        </p:tgtEl>
                                        <p:attrNameLst>
                                          <p:attrName>style.visibility</p:attrName>
                                        </p:attrNameLst>
                                      </p:cBhvr>
                                      <p:to>
                                        <p:strVal val="hidden"/>
                                      </p:to>
                                    </p:set>
                                  </p:childTnLst>
                                </p:cTn>
                              </p:par>
                              <p:par>
                                <p:cTn id="38" presetID="1" presetClass="exit" presetSubtype="0" fill="hold" grpId="1" nodeType="withEffect">
                                  <p:stCondLst>
                                    <p:cond delay="500"/>
                                  </p:stCondLst>
                                  <p:childTnLst>
                                    <p:set>
                                      <p:cBhvr>
                                        <p:cTn id="39" dur="1" fill="hold">
                                          <p:stCondLst>
                                            <p:cond delay="0"/>
                                          </p:stCondLst>
                                        </p:cTn>
                                        <p:tgtEl>
                                          <p:spTgt spid="384"/>
                                        </p:tgtEl>
                                        <p:attrNameLst>
                                          <p:attrName>style.visibility</p:attrName>
                                        </p:attrNameLst>
                                      </p:cBhvr>
                                      <p:to>
                                        <p:strVal val="hidden"/>
                                      </p:to>
                                    </p:set>
                                  </p:childTnLst>
                                </p:cTn>
                              </p:par>
                              <p:par>
                                <p:cTn id="40" presetID="1" presetClass="exit" presetSubtype="0" fill="hold" nodeType="withEffect">
                                  <p:stCondLst>
                                    <p:cond delay="500"/>
                                  </p:stCondLst>
                                  <p:childTnLst>
                                    <p:set>
                                      <p:cBhvr>
                                        <p:cTn id="41" dur="1" fill="hold">
                                          <p:stCondLst>
                                            <p:cond delay="0"/>
                                          </p:stCondLst>
                                        </p:cTn>
                                        <p:tgtEl>
                                          <p:spTgt spid="386"/>
                                        </p:tgtEl>
                                        <p:attrNameLst>
                                          <p:attrName>style.visibility</p:attrName>
                                        </p:attrNameLst>
                                      </p:cBhvr>
                                      <p:to>
                                        <p:strVal val="hidden"/>
                                      </p:to>
                                    </p:set>
                                  </p:childTnLst>
                                </p:cTn>
                              </p:par>
                              <p:par>
                                <p:cTn id="42" presetID="6" presetClass="emph" presetSubtype="0" decel="100000" fill="hold" nodeType="withEffect">
                                  <p:stCondLst>
                                    <p:cond delay="500"/>
                                  </p:stCondLst>
                                  <p:childTnLst>
                                    <p:animScale>
                                      <p:cBhvr>
                                        <p:cTn id="43" dur="750" fill="hold"/>
                                        <p:tgtEl>
                                          <p:spTgt spid="392"/>
                                        </p:tgtEl>
                                      </p:cBhvr>
                                      <p:by x="75140" y="75140"/>
                                    </p:animScale>
                                  </p:childTnLst>
                                </p:cTn>
                              </p:par>
                              <p:par>
                                <p:cTn id="44" presetID="1" presetClass="exit" presetSubtype="0" fill="hold" nodeType="withEffect">
                                  <p:stCondLst>
                                    <p:cond delay="1250"/>
                                  </p:stCondLst>
                                  <p:childTnLst>
                                    <p:set>
                                      <p:cBhvr>
                                        <p:cTn id="45" dur="1" fill="hold">
                                          <p:stCondLst>
                                            <p:cond delay="0"/>
                                          </p:stCondLst>
                                        </p:cTn>
                                        <p:tgtEl>
                                          <p:spTgt spid="39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2"/>
                                        </p:tgtEl>
                                        <p:attrNameLst>
                                          <p:attrName>style.visibility</p:attrName>
                                        </p:attrNameLst>
                                      </p:cBhvr>
                                      <p:to>
                                        <p:strVal val="visible"/>
                                      </p:to>
                                    </p:set>
                                    <p:animEffect transition="in" filter="fade">
                                      <p:cBhvr>
                                        <p:cTn id="50" dur="500"/>
                                        <p:tgtEl>
                                          <p:spTgt spid="412"/>
                                        </p:tgtEl>
                                      </p:cBhvr>
                                    </p:animEffect>
                                  </p:childTnLst>
                                </p:cTn>
                              </p:par>
                              <p:par>
                                <p:cTn id="51" presetID="1" presetClass="entr" presetSubtype="0" fill="hold" nodeType="withEffect">
                                  <p:stCondLst>
                                    <p:cond delay="750"/>
                                  </p:stCondLst>
                                  <p:childTnLst>
                                    <p:set>
                                      <p:cBhvr>
                                        <p:cTn id="52" dur="1" fill="hold">
                                          <p:stCondLst>
                                            <p:cond delay="0"/>
                                          </p:stCondLst>
                                        </p:cTn>
                                        <p:tgtEl>
                                          <p:spTgt spid="423"/>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750" fill="hold"/>
                                        <p:tgtEl>
                                          <p:spTgt spid="423"/>
                                        </p:tgtEl>
                                      </p:cBhvr>
                                      <p:by x="0" y="0"/>
                                    </p:animScale>
                                  </p:childTnLst>
                                </p:cTn>
                              </p:par>
                              <p:par>
                                <p:cTn id="55" presetID="42" presetClass="path" presetSubtype="0" decel="100000" fill="hold" nodeType="withEffect">
                                  <p:stCondLst>
                                    <p:cond delay="750"/>
                                  </p:stCondLst>
                                  <p:childTnLst>
                                    <p:animMotion origin="layout" path="M 1.15395E-6 9.71548E-7 L 0.23157 0.05829 " pathEditMode="relative" rAng="0" ptsTypes="AA">
                                      <p:cBhvr>
                                        <p:cTn id="56" dur="1000" spd="-100000" fill="hold"/>
                                        <p:tgtEl>
                                          <p:spTgt spid="423"/>
                                        </p:tgtEl>
                                        <p:attrNameLst>
                                          <p:attrName>ppt_x</p:attrName>
                                          <p:attrName>ppt_y</p:attrName>
                                        </p:attrNameLst>
                                      </p:cBhvr>
                                      <p:rCtr x="11579" y="2915"/>
                                    </p:animMotion>
                                  </p:childTnLst>
                                </p:cTn>
                              </p:par>
                              <p:par>
                                <p:cTn id="57" presetID="1" presetClass="entr" presetSubtype="0" fill="hold" nodeType="withEffect">
                                  <p:stCondLst>
                                    <p:cond delay="850"/>
                                  </p:stCondLst>
                                  <p:childTnLst>
                                    <p:set>
                                      <p:cBhvr>
                                        <p:cTn id="58" dur="1" fill="hold">
                                          <p:stCondLst>
                                            <p:cond delay="0"/>
                                          </p:stCondLst>
                                        </p:cTn>
                                        <p:tgtEl>
                                          <p:spTgt spid="426"/>
                                        </p:tgtEl>
                                        <p:attrNameLst>
                                          <p:attrName>style.visibility</p:attrName>
                                        </p:attrNameLst>
                                      </p:cBhvr>
                                      <p:to>
                                        <p:strVal val="visible"/>
                                      </p:to>
                                    </p:set>
                                  </p:childTnLst>
                                </p:cTn>
                              </p:par>
                              <p:par>
                                <p:cTn id="59" presetID="6" presetClass="emph" presetSubtype="0" accel="100000" autoRev="1" fill="hold" nodeType="withEffect">
                                  <p:stCondLst>
                                    <p:cond delay="100"/>
                                  </p:stCondLst>
                                  <p:childTnLst>
                                    <p:animScale>
                                      <p:cBhvr>
                                        <p:cTn id="60" dur="750" fill="hold"/>
                                        <p:tgtEl>
                                          <p:spTgt spid="426"/>
                                        </p:tgtEl>
                                      </p:cBhvr>
                                      <p:by x="0" y="0"/>
                                    </p:animScale>
                                  </p:childTnLst>
                                </p:cTn>
                              </p:par>
                              <p:par>
                                <p:cTn id="61" presetID="42" presetClass="path" presetSubtype="0" decel="100000" fill="hold" nodeType="withEffect">
                                  <p:stCondLst>
                                    <p:cond delay="850"/>
                                  </p:stCondLst>
                                  <p:childTnLst>
                                    <p:animMotion origin="layout" path="M 4.32404E-7 -3.24543E-6 L 4.32404E-7 0.3833 " pathEditMode="relative" rAng="0" ptsTypes="AA">
                                      <p:cBhvr>
                                        <p:cTn id="62" dur="1000" spd="-100000" fill="hold"/>
                                        <p:tgtEl>
                                          <p:spTgt spid="426"/>
                                        </p:tgtEl>
                                        <p:attrNameLst>
                                          <p:attrName>ppt_x</p:attrName>
                                          <p:attrName>ppt_y</p:attrName>
                                        </p:attrNameLst>
                                      </p:cBhvr>
                                      <p:rCtr x="0" y="19153"/>
                                    </p:animMotion>
                                  </p:childTnLst>
                                </p:cTn>
                              </p:par>
                              <p:par>
                                <p:cTn id="63" presetID="1" presetClass="entr" presetSubtype="0" fill="hold" nodeType="withEffect">
                                  <p:stCondLst>
                                    <p:cond delay="950"/>
                                  </p:stCondLst>
                                  <p:childTnLst>
                                    <p:set>
                                      <p:cBhvr>
                                        <p:cTn id="64" dur="1" fill="hold">
                                          <p:stCondLst>
                                            <p:cond delay="0"/>
                                          </p:stCondLst>
                                        </p:cTn>
                                        <p:tgtEl>
                                          <p:spTgt spid="476"/>
                                        </p:tgtEl>
                                        <p:attrNameLst>
                                          <p:attrName>style.visibility</p:attrName>
                                        </p:attrNameLst>
                                      </p:cBhvr>
                                      <p:to>
                                        <p:strVal val="visible"/>
                                      </p:to>
                                    </p:set>
                                  </p:childTnLst>
                                </p:cTn>
                              </p:par>
                              <p:par>
                                <p:cTn id="65" presetID="6" presetClass="emph" presetSubtype="0" accel="100000" autoRev="1" fill="hold" nodeType="withEffect">
                                  <p:stCondLst>
                                    <p:cond delay="200"/>
                                  </p:stCondLst>
                                  <p:childTnLst>
                                    <p:animScale>
                                      <p:cBhvr>
                                        <p:cTn id="66" dur="750" fill="hold"/>
                                        <p:tgtEl>
                                          <p:spTgt spid="476"/>
                                        </p:tgtEl>
                                      </p:cBhvr>
                                      <p:by x="0" y="0"/>
                                    </p:animScale>
                                  </p:childTnLst>
                                </p:cTn>
                              </p:par>
                              <p:par>
                                <p:cTn id="67" presetID="42" presetClass="path" presetSubtype="0" decel="100000" fill="hold" nodeType="withEffect">
                                  <p:stCondLst>
                                    <p:cond delay="950"/>
                                  </p:stCondLst>
                                  <p:childTnLst>
                                    <p:animMotion origin="layout" path="M 2.61787E-6 -3.55771E-6 L -0.23001 0.05575 " pathEditMode="relative" rAng="0" ptsTypes="AA">
                                      <p:cBhvr>
                                        <p:cTn id="68" dur="1000" spd="-100000" fill="hold"/>
                                        <p:tgtEl>
                                          <p:spTgt spid="476"/>
                                        </p:tgtEl>
                                        <p:attrNameLst>
                                          <p:attrName>ppt_x</p:attrName>
                                          <p:attrName>ppt_y</p:attrName>
                                        </p:attrNameLst>
                                      </p:cBhvr>
                                      <p:rCtr x="-11500" y="2776"/>
                                    </p:animMotion>
                                  </p:childTnLst>
                                </p:cTn>
                              </p:par>
                              <p:par>
                                <p:cTn id="69" presetID="1" presetClass="entr" presetSubtype="0" fill="hold" nodeType="withEffect">
                                  <p:stCondLst>
                                    <p:cond delay="1050"/>
                                  </p:stCondLst>
                                  <p:childTnLst>
                                    <p:set>
                                      <p:cBhvr>
                                        <p:cTn id="70" dur="1" fill="hold">
                                          <p:stCondLst>
                                            <p:cond delay="0"/>
                                          </p:stCondLst>
                                        </p:cTn>
                                        <p:tgtEl>
                                          <p:spTgt spid="482"/>
                                        </p:tgtEl>
                                        <p:attrNameLst>
                                          <p:attrName>style.visibility</p:attrName>
                                        </p:attrNameLst>
                                      </p:cBhvr>
                                      <p:to>
                                        <p:strVal val="visible"/>
                                      </p:to>
                                    </p:set>
                                  </p:childTnLst>
                                </p:cTn>
                              </p:par>
                              <p:par>
                                <p:cTn id="71" presetID="6" presetClass="emph" presetSubtype="0" accel="100000" autoRev="1" fill="hold" nodeType="withEffect">
                                  <p:stCondLst>
                                    <p:cond delay="300"/>
                                  </p:stCondLst>
                                  <p:childTnLst>
                                    <p:animScale>
                                      <p:cBhvr>
                                        <p:cTn id="72" dur="750" fill="hold"/>
                                        <p:tgtEl>
                                          <p:spTgt spid="482"/>
                                        </p:tgtEl>
                                      </p:cBhvr>
                                      <p:by x="0" y="0"/>
                                    </p:animScale>
                                  </p:childTnLst>
                                </p:cTn>
                              </p:par>
                              <p:par>
                                <p:cTn id="73" presetID="42" presetClass="path" presetSubtype="0" decel="100000" fill="hold" nodeType="withEffect">
                                  <p:stCondLst>
                                    <p:cond delay="1050"/>
                                  </p:stCondLst>
                                  <p:childTnLst>
                                    <p:animMotion origin="layout" path="M 2.39646E-6 3.66181E-6 L -0.15486 -0.31252 " pathEditMode="relative" rAng="0" ptsTypes="AA">
                                      <p:cBhvr>
                                        <p:cTn id="74" dur="1000" spd="-100000" fill="hold"/>
                                        <p:tgtEl>
                                          <p:spTgt spid="482"/>
                                        </p:tgtEl>
                                        <p:attrNameLst>
                                          <p:attrName>ppt_x</p:attrName>
                                          <p:attrName>ppt_y</p:attrName>
                                        </p:attrNameLst>
                                      </p:cBhvr>
                                      <p:rCtr x="-7749" y="-15637"/>
                                    </p:animMotion>
                                  </p:childTnLst>
                                </p:cTn>
                              </p:par>
                              <p:par>
                                <p:cTn id="75" presetID="1" presetClass="entr" presetSubtype="0" fill="hold" nodeType="withEffect">
                                  <p:stCondLst>
                                    <p:cond delay="1120"/>
                                  </p:stCondLst>
                                  <p:childTnLst>
                                    <p:set>
                                      <p:cBhvr>
                                        <p:cTn id="76" dur="1" fill="hold">
                                          <p:stCondLst>
                                            <p:cond delay="0"/>
                                          </p:stCondLst>
                                        </p:cTn>
                                        <p:tgtEl>
                                          <p:spTgt spid="479"/>
                                        </p:tgtEl>
                                        <p:attrNameLst>
                                          <p:attrName>style.visibility</p:attrName>
                                        </p:attrNameLst>
                                      </p:cBhvr>
                                      <p:to>
                                        <p:strVal val="visible"/>
                                      </p:to>
                                    </p:set>
                                  </p:childTnLst>
                                </p:cTn>
                              </p:par>
                              <p:par>
                                <p:cTn id="77" presetID="6" presetClass="emph" presetSubtype="0" accel="100000" autoRev="1" fill="hold" nodeType="withEffect">
                                  <p:stCondLst>
                                    <p:cond delay="400"/>
                                  </p:stCondLst>
                                  <p:childTnLst>
                                    <p:animScale>
                                      <p:cBhvr>
                                        <p:cTn id="78" dur="750" fill="hold"/>
                                        <p:tgtEl>
                                          <p:spTgt spid="479"/>
                                        </p:tgtEl>
                                      </p:cBhvr>
                                      <p:by x="0" y="0"/>
                                    </p:animScale>
                                  </p:childTnLst>
                                </p:cTn>
                              </p:par>
                              <p:par>
                                <p:cTn id="79" presetID="42" presetClass="path" presetSubtype="0" decel="100000" fill="hold" nodeType="withEffect">
                                  <p:stCondLst>
                                    <p:cond delay="1120"/>
                                  </p:stCondLst>
                                  <p:childTnLst>
                                    <p:animMotion origin="layout" path="M -2.19067E-6 3.66181E-6 L 0.14913 -0.31252 " pathEditMode="relative" rAng="0" ptsTypes="AA">
                                      <p:cBhvr>
                                        <p:cTn id="80" dur="1000" spd="-100000" fill="hold"/>
                                        <p:tgtEl>
                                          <p:spTgt spid="479"/>
                                        </p:tgtEl>
                                        <p:attrNameLst>
                                          <p:attrName>ppt_x</p:attrName>
                                          <p:attrName>ppt_y</p:attrName>
                                        </p:attrNameLst>
                                      </p:cBhvr>
                                      <p:rCtr x="7450" y="-15637"/>
                                    </p:animMotion>
                                  </p:childTnLst>
                                </p:cTn>
                              </p:par>
                              <p:par>
                                <p:cTn id="81" presetID="1" presetClass="entr" presetSubtype="0" fill="hold" grpId="1" nodeType="withEffect">
                                  <p:stCondLst>
                                    <p:cond delay="1000"/>
                                  </p:stCondLst>
                                  <p:childTnLst>
                                    <p:set>
                                      <p:cBhvr>
                                        <p:cTn id="82" dur="1" fill="hold">
                                          <p:stCondLst>
                                            <p:cond delay="0"/>
                                          </p:stCondLst>
                                        </p:cTn>
                                        <p:tgtEl>
                                          <p:spTgt spid="422"/>
                                        </p:tgtEl>
                                        <p:attrNameLst>
                                          <p:attrName>style.visibility</p:attrName>
                                        </p:attrNameLst>
                                      </p:cBhvr>
                                      <p:to>
                                        <p:strVal val="visible"/>
                                      </p:to>
                                    </p:set>
                                  </p:childTnLst>
                                </p:cTn>
                              </p:par>
                              <p:par>
                                <p:cTn id="83" presetID="6" presetClass="emph" presetSubtype="0" accel="100000" autoRev="1" fill="hold" grpId="0" nodeType="withEffect">
                                  <p:stCondLst>
                                    <p:cond delay="0"/>
                                  </p:stCondLst>
                                  <p:childTnLst>
                                    <p:animScale>
                                      <p:cBhvr>
                                        <p:cTn id="84" dur="750" fill="hold"/>
                                        <p:tgtEl>
                                          <p:spTgt spid="42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384" grpId="0" animBg="1"/>
      <p:bldP spid="384" grpId="1" animBg="1"/>
      <p:bldP spid="391" grpId="0" animBg="1"/>
      <p:bldP spid="391" grpId="1" animBg="1"/>
      <p:bldP spid="391" grpId="2" animBg="1"/>
      <p:bldP spid="391" grpId="3" animBg="1"/>
      <p:bldP spid="422" grpId="0" animBg="1"/>
      <p:bldP spid="4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1031017"/>
            <a:ext cx="3618434" cy="914400"/>
            <a:chOff x="0" y="1031017"/>
            <a:chExt cx="3618434" cy="914400"/>
          </a:xfrm>
        </p:grpSpPr>
        <p:sp>
          <p:nvSpPr>
            <p:cNvPr id="18" name="Rectangle 17"/>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19"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20" name="Group 19"/>
          <p:cNvGrpSpPr/>
          <p:nvPr/>
        </p:nvGrpSpPr>
        <p:grpSpPr>
          <a:xfrm>
            <a:off x="0" y="4740832"/>
            <a:ext cx="3618434" cy="914400"/>
            <a:chOff x="0" y="4517312"/>
            <a:chExt cx="3618434" cy="914400"/>
          </a:xfrm>
        </p:grpSpPr>
        <p:sp>
          <p:nvSpPr>
            <p:cNvPr id="21" name="Rectangle 20"/>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22"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23" name="Rectangle 22"/>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27" name="Group 26"/>
          <p:cNvGrpSpPr/>
          <p:nvPr/>
        </p:nvGrpSpPr>
        <p:grpSpPr>
          <a:xfrm>
            <a:off x="3765808" y="1254123"/>
            <a:ext cx="2681030" cy="4317519"/>
            <a:chOff x="3765808" y="1254123"/>
            <a:chExt cx="2681030" cy="4317519"/>
          </a:xfrm>
        </p:grpSpPr>
        <p:sp>
          <p:nvSpPr>
            <p:cNvPr id="24" name="Rectangle 23"/>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Segoe UI Light"/>
                </a:rPr>
                <a:t>O</a:t>
              </a:r>
              <a:r>
                <a:rPr lang="en-US" sz="2200" dirty="0" smtClean="0">
                  <a:gradFill>
                    <a:gsLst>
                      <a:gs pos="0">
                        <a:srgbClr val="FFFFFF"/>
                      </a:gs>
                      <a:gs pos="100000">
                        <a:srgbClr val="FFFFFF"/>
                      </a:gs>
                    </a:gsLst>
                    <a:lin ang="5400000" scaled="0"/>
                  </a:gradFill>
                  <a:latin typeface="Segoe UI Light"/>
                </a:rPr>
                <a:t>n-premises </a:t>
              </a:r>
              <a:br>
                <a:rPr lang="en-US" sz="2200" dirty="0" smtClean="0">
                  <a:gradFill>
                    <a:gsLst>
                      <a:gs pos="0">
                        <a:srgbClr val="FFFFFF"/>
                      </a:gs>
                      <a:gs pos="100000">
                        <a:srgbClr val="FFFFFF"/>
                      </a:gs>
                    </a:gsLst>
                    <a:lin ang="5400000" scaled="0"/>
                  </a:gradFill>
                  <a:latin typeface="Segoe UI Light"/>
                </a:rPr>
              </a:br>
              <a:r>
                <a:rPr lang="en-US" sz="2200" dirty="0" smtClean="0">
                  <a:gradFill>
                    <a:gsLst>
                      <a:gs pos="0">
                        <a:srgbClr val="FFFFFF"/>
                      </a:gs>
                      <a:gs pos="100000">
                        <a:srgbClr val="FFFFFF"/>
                      </a:gs>
                    </a:gsLst>
                    <a:lin ang="5400000" scaled="0"/>
                  </a:gradFill>
                  <a:latin typeface="Segoe UI Light"/>
                </a:rPr>
                <a:t>AND Cloud</a:t>
              </a:r>
              <a:endParaRPr lang="en-US" sz="2200" dirty="0">
                <a:gradFill>
                  <a:gsLst>
                    <a:gs pos="0">
                      <a:srgbClr val="FFFFFF"/>
                    </a:gs>
                    <a:gs pos="100000">
                      <a:srgbClr val="FFFFFF"/>
                    </a:gs>
                  </a:gsLst>
                  <a:lin ang="5400000" scaled="0"/>
                </a:gradFill>
                <a:latin typeface="Segoe UI Light"/>
              </a:endParaRPr>
            </a:p>
          </p:txBody>
        </p:sp>
        <p:sp>
          <p:nvSpPr>
            <p:cNvPr id="25" name="Rectangle 24"/>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Integration</a:t>
              </a:r>
            </a:p>
          </p:txBody>
        </p:sp>
        <p:sp>
          <p:nvSpPr>
            <p:cNvPr id="26"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5" name="Rectangle 34"/>
          <p:cNvSpPr/>
          <p:nvPr/>
        </p:nvSpPr>
        <p:spPr bwMode="auto">
          <a:xfrm>
            <a:off x="3775191" y="5655231"/>
            <a:ext cx="8661284" cy="133929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37" name="Group 36"/>
          <p:cNvGrpSpPr/>
          <p:nvPr/>
        </p:nvGrpSpPr>
        <p:grpSpPr>
          <a:xfrm>
            <a:off x="3801971" y="1251246"/>
            <a:ext cx="2611421" cy="4366992"/>
            <a:chOff x="3801971" y="1251246"/>
            <a:chExt cx="2611421" cy="4366992"/>
          </a:xfrm>
        </p:grpSpPr>
        <p:sp>
          <p:nvSpPr>
            <p:cNvPr id="38" name="Rectangle 37"/>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39" name="Rectangle 38"/>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smtClean="0">
                  <a:gradFill>
                    <a:gsLst>
                      <a:gs pos="0">
                        <a:srgbClr val="FFFFFF"/>
                      </a:gs>
                      <a:gs pos="100000">
                        <a:srgbClr val="FFFFFF"/>
                      </a:gs>
                    </a:gsLst>
                    <a:lin ang="5400000" scaled="0"/>
                  </a:gradFill>
                  <a:latin typeface="Segoe UI Light"/>
                </a:rPr>
                <a:t>Open, Broad</a:t>
              </a:r>
            </a:p>
            <a:p>
              <a:pPr algn="ctr" defTabSz="951028" fontAlgn="base">
                <a:spcBef>
                  <a:spcPct val="0"/>
                </a:spcBef>
                <a:spcAft>
                  <a:spcPct val="0"/>
                </a:spcAft>
              </a:pPr>
              <a:r>
                <a:rPr lang="en-US" sz="2400" dirty="0" smtClean="0">
                  <a:gradFill>
                    <a:gsLst>
                      <a:gs pos="0">
                        <a:srgbClr val="FFFFFF"/>
                      </a:gs>
                      <a:gs pos="100000">
                        <a:srgbClr val="FFFFFF"/>
                      </a:gs>
                    </a:gsLst>
                    <a:lin ang="5400000" scaled="0"/>
                  </a:gradFill>
                  <a:latin typeface="Segoe UI Light"/>
                </a:rPr>
                <a:t>and Flexible</a:t>
              </a:r>
              <a:endParaRPr lang="en-US" sz="2400" dirty="0">
                <a:gradFill>
                  <a:gsLst>
                    <a:gs pos="0">
                      <a:srgbClr val="FFFFFF"/>
                    </a:gs>
                    <a:gs pos="100000">
                      <a:srgbClr val="FFFFFF"/>
                    </a:gs>
                  </a:gsLst>
                  <a:lin ang="5400000" scaled="0"/>
                </a:gradFill>
                <a:latin typeface="Segoe UI Light"/>
              </a:endParaRPr>
            </a:p>
          </p:txBody>
        </p:sp>
        <p:sp>
          <p:nvSpPr>
            <p:cNvPr id="40"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118"/>
          <p:cNvSpPr/>
          <p:nvPr/>
        </p:nvSpPr>
        <p:spPr bwMode="auto">
          <a:xfrm>
            <a:off x="3775191" y="2125"/>
            <a:ext cx="8661284" cy="102995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3" name="Group 2"/>
          <p:cNvGrpSpPr/>
          <p:nvPr/>
        </p:nvGrpSpPr>
        <p:grpSpPr>
          <a:xfrm>
            <a:off x="6864788" y="1235831"/>
            <a:ext cx="5307452" cy="4254357"/>
            <a:chOff x="6864788" y="1235831"/>
            <a:chExt cx="5307452" cy="4254357"/>
          </a:xfrm>
        </p:grpSpPr>
        <p:grpSp>
          <p:nvGrpSpPr>
            <p:cNvPr id="12" name="Group 11"/>
            <p:cNvGrpSpPr/>
            <p:nvPr/>
          </p:nvGrpSpPr>
          <p:grpSpPr>
            <a:xfrm>
              <a:off x="6864788" y="1235831"/>
              <a:ext cx="4997345" cy="4254357"/>
              <a:chOff x="6864788" y="1235831"/>
              <a:chExt cx="4997345" cy="4254357"/>
            </a:xfrm>
          </p:grpSpPr>
          <p:grpSp>
            <p:nvGrpSpPr>
              <p:cNvPr id="44" name="Group 43"/>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2"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84" name="Picture 83"/>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4"/>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8"/>
              <p:cNvGrpSpPr/>
              <p:nvPr/>
            </p:nvGrpSpPr>
            <p:grpSpPr>
              <a:xfrm>
                <a:off x="8781196" y="4810762"/>
                <a:ext cx="1928351" cy="679426"/>
                <a:chOff x="8781196" y="4810762"/>
                <a:chExt cx="1928351" cy="679426"/>
              </a:xfrm>
            </p:grpSpPr>
            <p:grpSp>
              <p:nvGrpSpPr>
                <p:cNvPr id="45" name="Group 44"/>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52" name="Straight Connector 5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7998289" y="4121231"/>
                <a:ext cx="2931362" cy="368518"/>
                <a:chOff x="7998289" y="4121231"/>
                <a:chExt cx="2931362" cy="368518"/>
              </a:xfrm>
            </p:grpSpPr>
            <p:pic>
              <p:nvPicPr>
                <p:cNvPr id="53" name="Picture 52"/>
                <p:cNvPicPr>
                  <a:picLocks noChangeAspect="1"/>
                </p:cNvPicPr>
                <p:nvPr/>
              </p:nvPicPr>
              <p:blipFill>
                <a:blip r:embed="rId12">
                  <a:biLevel thresh="50000"/>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4" name="Picture 2" descr="https://encrypted-tbn1.gstatic.com/images?q=tbn:ANd9GcSU4_TkMLpE3Fd8IzUzpdhHuyuUHMZj1NQSvjo-kBjZLpJnpc_Uxg"/>
                <p:cNvPicPr>
                  <a:picLocks noChangeAspect="1" noChangeArrowheads="1"/>
                </p:cNvPicPr>
                <p:nvPr/>
              </p:nvPicPr>
              <p:blipFill>
                <a:blip r:embed="rId14">
                  <a:biLevel thresh="25000"/>
                  <a:extLst>
                    <a:ext uri="{BEBA8EAE-BF5A-486C-A8C5-ECC9F3942E4B}">
                      <a14:imgProps xmlns:a14="http://schemas.microsoft.com/office/drawing/2010/main">
                        <a14:imgLayer r:embed="rId15">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Connector 58"/>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7" name="TextBox 66"/>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68" name="TextBox 67"/>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70" name="TextBox 69"/>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6">
                  <a:biLevel thresh="50000"/>
                  <a:extLst>
                    <a:ext uri="{BEBA8EAE-BF5A-486C-A8C5-ECC9F3942E4B}">
                      <a14:imgProps xmlns:a14="http://schemas.microsoft.com/office/drawing/2010/main">
                        <a14:imgLayer r:embed="rId17">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8">
                  <a:biLevel thresh="75000"/>
                  <a:extLst>
                    <a:ext uri="{BEBA8EAE-BF5A-486C-A8C5-ECC9F3942E4B}">
                      <a14:imgProps xmlns:a14="http://schemas.microsoft.com/office/drawing/2010/main">
                        <a14:imgLayer r:embed="rId19">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4"/>
                <p:cNvGrpSpPr/>
                <p:nvPr/>
              </p:nvGrpSpPr>
              <p:grpSpPr>
                <a:xfrm>
                  <a:off x="10518154" y="2315027"/>
                  <a:ext cx="565700" cy="647594"/>
                  <a:chOff x="11227523" y="2315027"/>
                  <a:chExt cx="565700" cy="647594"/>
                </a:xfrm>
              </p:grpSpPr>
              <p:pic>
                <p:nvPicPr>
                  <p:cNvPr id="4" name="Picture 3"/>
                  <p:cNvPicPr>
                    <a:picLocks noChangeAspect="1"/>
                  </p:cNvPicPr>
                  <p:nvPr/>
                </p:nvPicPr>
                <p:blipFill rotWithShape="1">
                  <a:blip r:embed="rId20">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115"/>
                  <p:cNvPicPr>
                    <a:picLocks noChangeAspect="1"/>
                  </p:cNvPicPr>
                  <p:nvPr/>
                </p:nvPicPr>
                <p:blipFill rotWithShape="1">
                  <a:blip r:embed="rId20">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7"/>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026"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1489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27"/>
                                        </p:tgtEl>
                                        <p:attrNameLst>
                                          <p:attrName>ppt_x</p:attrName>
                                        </p:attrNameLst>
                                      </p:cBhvr>
                                      <p:tavLst>
                                        <p:tav tm="0">
                                          <p:val>
                                            <p:strVal val="ppt_x"/>
                                          </p:val>
                                        </p:tav>
                                        <p:tav tm="100000">
                                          <p:val>
                                            <p:strVal val="ppt_x"/>
                                          </p:val>
                                        </p:tav>
                                      </p:tavLst>
                                    </p:anim>
                                    <p:anim calcmode="lin" valueType="num">
                                      <p:cBhvr additive="base">
                                        <p:cTn id="7" dur="500"/>
                                        <p:tgtEl>
                                          <p:spTgt spid="27"/>
                                        </p:tgtEl>
                                        <p:attrNameLst>
                                          <p:attrName>ppt_y</p:attrName>
                                        </p:attrNameLst>
                                      </p:cBhvr>
                                      <p:tavLst>
                                        <p:tav tm="0">
                                          <p:val>
                                            <p:strVal val="ppt_y"/>
                                          </p:val>
                                        </p:tav>
                                        <p:tav tm="100000">
                                          <p:val>
                                            <p:strVal val="1+ppt_h/2"/>
                                          </p:val>
                                        </p:tav>
                                      </p:tavLst>
                                    </p:anim>
                                    <p:set>
                                      <p:cBhvr>
                                        <p:cTn id="8" dur="1" fill="hold">
                                          <p:stCondLst>
                                            <p:cond delay="499"/>
                                          </p:stCondLst>
                                        </p:cTn>
                                        <p:tgtEl>
                                          <p:spTgt spid="27"/>
                                        </p:tgtEl>
                                        <p:attrNameLst>
                                          <p:attrName>style.visibility</p:attrName>
                                        </p:attrNameLst>
                                      </p:cBhvr>
                                      <p:to>
                                        <p:strVal val="hidden"/>
                                      </p:to>
                                    </p:set>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864788" y="1235831"/>
            <a:ext cx="5307452" cy="4254357"/>
            <a:chOff x="6864788" y="1235831"/>
            <a:chExt cx="5307452" cy="4254357"/>
          </a:xfrm>
        </p:grpSpPr>
        <p:grpSp>
          <p:nvGrpSpPr>
            <p:cNvPr id="132" name="Group 131"/>
            <p:cNvGrpSpPr/>
            <p:nvPr/>
          </p:nvGrpSpPr>
          <p:grpSpPr>
            <a:xfrm>
              <a:off x="6864788" y="1235831"/>
              <a:ext cx="4997345" cy="4254357"/>
              <a:chOff x="6864788" y="1235831"/>
              <a:chExt cx="4997345" cy="4254357"/>
            </a:xfrm>
          </p:grpSpPr>
          <p:grpSp>
            <p:nvGrpSpPr>
              <p:cNvPr id="133" name="Group 132"/>
              <p:cNvGrpSpPr/>
              <p:nvPr/>
            </p:nvGrpSpPr>
            <p:grpSpPr>
              <a:xfrm>
                <a:off x="8322903" y="1235831"/>
                <a:ext cx="3311320" cy="968115"/>
                <a:chOff x="6621400" y="1260137"/>
                <a:chExt cx="5695750" cy="1577381"/>
              </a:xfrm>
            </p:grpSpPr>
            <p:pic>
              <p:nvPicPr>
                <p:cNvPr id="163"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164"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165" name="Picture 164"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166" name="Picture 165"/>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167" name="Picture 166"/>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134" name="Group 133"/>
              <p:cNvGrpSpPr/>
              <p:nvPr/>
            </p:nvGrpSpPr>
            <p:grpSpPr>
              <a:xfrm>
                <a:off x="8781196" y="4810762"/>
                <a:ext cx="1928351" cy="679426"/>
                <a:chOff x="8781196" y="4810762"/>
                <a:chExt cx="1928351" cy="679426"/>
              </a:xfrm>
            </p:grpSpPr>
            <p:grpSp>
              <p:nvGrpSpPr>
                <p:cNvPr id="157" name="Group 156"/>
                <p:cNvGrpSpPr/>
                <p:nvPr/>
              </p:nvGrpSpPr>
              <p:grpSpPr>
                <a:xfrm>
                  <a:off x="8781196" y="4827520"/>
                  <a:ext cx="668856" cy="617542"/>
                  <a:chOff x="7110684" y="4142550"/>
                  <a:chExt cx="552708" cy="552708"/>
                </a:xfrm>
                <a:solidFill>
                  <a:srgbClr val="000000"/>
                </a:solidFill>
              </p:grpSpPr>
              <p:sp>
                <p:nvSpPr>
                  <p:cNvPr id="1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58"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135" name="Straight Connector 134"/>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140" name="TextBox 139"/>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1" name="TextBox 140"/>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142" name="TextBox 141"/>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3" name="TextBox 142"/>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4" name="TextBox 143"/>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145" name="Group 144"/>
              <p:cNvGrpSpPr/>
              <p:nvPr/>
            </p:nvGrpSpPr>
            <p:grpSpPr>
              <a:xfrm>
                <a:off x="8580876" y="2362652"/>
                <a:ext cx="2502978" cy="647856"/>
                <a:chOff x="8580876" y="2315027"/>
                <a:chExt cx="2502978" cy="647856"/>
              </a:xfrm>
            </p:grpSpPr>
            <p:pic>
              <p:nvPicPr>
                <p:cNvPr id="150" name="Picture 10" descr="https://encrypted-tbn3.gstatic.com/images?q=tbn:ANd9GcQgAB8I4GUYPGAuHqEufTpFML_JWZior9mwUJP3P5Tro4I_bcL5"/>
                <p:cNvPicPr>
                  <a:picLocks noChangeAspect="1" noChangeArrowheads="1"/>
                </p:cNvPicPr>
                <p:nvPr/>
              </p:nvPicPr>
              <p:blipFill>
                <a:blip r:embed="rId12">
                  <a:biLevel thresh="50000"/>
                  <a:extLst>
                    <a:ext uri="{BEBA8EAE-BF5A-486C-A8C5-ECC9F3942E4B}">
                      <a14:imgProps xmlns:a14="http://schemas.microsoft.com/office/drawing/2010/main">
                        <a14:imgLayer r:embed="rId13">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p:cNvPicPr>
                  <a:picLocks noChangeAspect="1"/>
                </p:cNvPicPr>
                <p:nvPr/>
              </p:nvPicPr>
              <p:blipFill>
                <a:blip r:embed="rId14">
                  <a:biLevel thresh="75000"/>
                  <a:extLst>
                    <a:ext uri="{BEBA8EAE-BF5A-486C-A8C5-ECC9F3942E4B}">
                      <a14:imgProps xmlns:a14="http://schemas.microsoft.com/office/drawing/2010/main">
                        <a14:imgLayer r:embed="rId15">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152" name="Group 151"/>
                <p:cNvGrpSpPr/>
                <p:nvPr/>
              </p:nvGrpSpPr>
              <p:grpSpPr>
                <a:xfrm>
                  <a:off x="10518154" y="2315027"/>
                  <a:ext cx="565700" cy="647594"/>
                  <a:chOff x="11227523" y="2315027"/>
                  <a:chExt cx="565700" cy="647594"/>
                </a:xfrm>
              </p:grpSpPr>
              <p:pic>
                <p:nvPicPr>
                  <p:cNvPr id="153" name="Picture 152"/>
                  <p:cNvPicPr>
                    <a:picLocks noChangeAspect="1"/>
                  </p:cNvPicPr>
                  <p:nvPr/>
                </p:nvPicPr>
                <p:blipFill rotWithShape="1">
                  <a:blip r:embed="rId16">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54" name="Picture 153"/>
                  <p:cNvPicPr>
                    <a:picLocks noChangeAspect="1"/>
                  </p:cNvPicPr>
                  <p:nvPr/>
                </p:nvPicPr>
                <p:blipFill rotWithShape="1">
                  <a:blip r:embed="rId16">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146" name="Group 145"/>
              <p:cNvGrpSpPr/>
              <p:nvPr/>
            </p:nvGrpSpPr>
            <p:grpSpPr>
              <a:xfrm>
                <a:off x="8619647" y="3223400"/>
                <a:ext cx="2377226" cy="672139"/>
                <a:chOff x="8619647" y="3223400"/>
                <a:chExt cx="2377226" cy="672139"/>
              </a:xfrm>
            </p:grpSpPr>
            <p:pic>
              <p:nvPicPr>
                <p:cNvPr id="147" name="Picture 7"/>
                <p:cNvPicPr>
                  <a:picLocks noChangeAspect="1" noChangeArrowheads="1"/>
                </p:cNvPicPr>
                <p:nvPr/>
              </p:nvPicPr>
              <p:blipFill>
                <a:blip r:embed="rId17">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8"/>
                <p:cNvPicPr>
                  <a:picLocks noChangeAspect="1" noChangeArrowheads="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4"/>
                <p:cNvPicPr>
                  <a:picLocks noChangeAspect="1" noChangeArrowheads="1"/>
                </p:cNvPicPr>
                <p:nvPr/>
              </p:nvPicPr>
              <p:blipFill>
                <a:blip r:embed="rId19">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56" name="Picture 55"/>
            <p:cNvPicPr>
              <a:picLocks noChangeAspect="1"/>
            </p:cNvPicPr>
            <p:nvPr/>
          </p:nvPicPr>
          <p:blipFill>
            <a:blip r:embed="rId20">
              <a:biLevel thresh="50000"/>
              <a:extLst>
                <a:ext uri="{BEBA8EAE-BF5A-486C-A8C5-ECC9F3942E4B}">
                  <a14:imgProps xmlns:a14="http://schemas.microsoft.com/office/drawing/2010/main">
                    <a14:imgLayer r:embed="rId21">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7" name="Picture 2" descr="https://encrypted-tbn1.gstatic.com/images?q=tbn:ANd9GcSU4_TkMLpE3Fd8IzUzpdhHuyuUHMZj1NQSvjo-kBjZLpJnpc_Uxg"/>
            <p:cNvPicPr>
              <a:picLocks noChangeAspect="1" noChangeArrowheads="1"/>
            </p:cNvPicPr>
            <p:nvPr/>
          </p:nvPicPr>
          <p:blipFill>
            <a:blip r:embed="rId22">
              <a:biLevel thresh="25000"/>
              <a:extLst>
                <a:ext uri="{BEBA8EAE-BF5A-486C-A8C5-ECC9F3942E4B}">
                  <a14:imgProps xmlns:a14="http://schemas.microsoft.com/office/drawing/2010/main">
                    <a14:imgLayer r:embed="rId2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8</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11" name="Group 10"/>
          <p:cNvGrpSpPr/>
          <p:nvPr/>
        </p:nvGrpSpPr>
        <p:grpSpPr>
          <a:xfrm>
            <a:off x="3801971" y="1251246"/>
            <a:ext cx="2611421" cy="4366992"/>
            <a:chOff x="3801971" y="1251246"/>
            <a:chExt cx="2611421" cy="4366992"/>
          </a:xfrm>
        </p:grpSpPr>
        <p:sp>
          <p:nvSpPr>
            <p:cNvPr id="12" name="Rectangle 11"/>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13" name="Rectangle 12"/>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smtClean="0">
                  <a:gradFill>
                    <a:gsLst>
                      <a:gs pos="0">
                        <a:srgbClr val="FFFFFF"/>
                      </a:gs>
                      <a:gs pos="100000">
                        <a:srgbClr val="FFFFFF"/>
                      </a:gs>
                    </a:gsLst>
                    <a:lin ang="5400000" scaled="0"/>
                  </a:gradFill>
                  <a:latin typeface="Segoe UI Light"/>
                </a:rPr>
                <a:t>Open, Broad</a:t>
              </a:r>
              <a:br>
                <a:rPr lang="en-US" sz="2400" dirty="0" smtClean="0">
                  <a:gradFill>
                    <a:gsLst>
                      <a:gs pos="0">
                        <a:srgbClr val="FFFFFF"/>
                      </a:gs>
                      <a:gs pos="100000">
                        <a:srgbClr val="FFFFFF"/>
                      </a:gs>
                    </a:gsLst>
                    <a:lin ang="5400000" scaled="0"/>
                  </a:gradFill>
                  <a:latin typeface="Segoe UI Light"/>
                </a:rPr>
              </a:br>
              <a:r>
                <a:rPr lang="en-US" sz="2400" dirty="0" smtClean="0">
                  <a:gradFill>
                    <a:gsLst>
                      <a:gs pos="0">
                        <a:srgbClr val="FFFFFF"/>
                      </a:gs>
                      <a:gs pos="100000">
                        <a:srgbClr val="FFFFFF"/>
                      </a:gs>
                    </a:gsLst>
                    <a:lin ang="5400000" scaled="0"/>
                  </a:gradFill>
                  <a:latin typeface="Segoe UI Light"/>
                </a:rPr>
                <a:t>and Flexible</a:t>
              </a:r>
              <a:endParaRPr lang="en-US" sz="2400" dirty="0">
                <a:gradFill>
                  <a:gsLst>
                    <a:gs pos="0">
                      <a:srgbClr val="FFFFFF"/>
                    </a:gs>
                    <a:gs pos="100000">
                      <a:srgbClr val="FFFFFF"/>
                    </a:gs>
                  </a:gsLst>
                  <a:lin ang="5400000" scaled="0"/>
                </a:gradFill>
                <a:latin typeface="Segoe UI Light"/>
              </a:endParaRPr>
            </a:p>
          </p:txBody>
        </p:sp>
        <p:sp>
          <p:nvSpPr>
            <p:cNvPr id="14"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00" name="Rectangle 99"/>
          <p:cNvSpPr/>
          <p:nvPr/>
        </p:nvSpPr>
        <p:spPr bwMode="auto">
          <a:xfrm>
            <a:off x="6813550" y="1234480"/>
            <a:ext cx="5027437"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a:gradFill>
                  <a:gsLst>
                    <a:gs pos="8850">
                      <a:srgbClr val="EFEFEF"/>
                    </a:gs>
                    <a:gs pos="45000">
                      <a:srgbClr val="EFEFEF"/>
                    </a:gs>
                  </a:gsLst>
                  <a:lin ang="5400000" scaled="0"/>
                </a:gradFill>
              </a:rPr>
              <a:t>TRANSPARENCY</a:t>
            </a:r>
          </a:p>
        </p:txBody>
      </p:sp>
    </p:spTree>
    <p:extLst>
      <p:ext uri="{BB962C8B-B14F-4D97-AF65-F5344CB8AC3E}">
        <p14:creationId xmlns:p14="http://schemas.microsoft.com/office/powerpoint/2010/main" val="4121201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2" presetClass="exit" presetSubtype="4" fill="hold" nodeType="afterEffect">
                                  <p:stCondLst>
                                    <p:cond delay="0"/>
                                  </p:stCondLst>
                                  <p:childTnLst>
                                    <p:anim calcmode="lin" valueType="num">
                                      <p:cBhvr additive="base">
                                        <p:cTn id="11" dur="500"/>
                                        <p:tgtEl>
                                          <p:spTgt spid="15"/>
                                        </p:tgtEl>
                                        <p:attrNameLst>
                                          <p:attrName>ppt_x</p:attrName>
                                        </p:attrNameLst>
                                      </p:cBhvr>
                                      <p:tavLst>
                                        <p:tav tm="0">
                                          <p:val>
                                            <p:strVal val="ppt_x"/>
                                          </p:val>
                                        </p:tav>
                                        <p:tav tm="100000">
                                          <p:val>
                                            <p:strVal val="ppt_x"/>
                                          </p:val>
                                        </p:tav>
                                      </p:tavLst>
                                    </p:anim>
                                    <p:anim calcmode="lin" valueType="num">
                                      <p:cBhvr additive="base">
                                        <p:cTn id="12" dur="500"/>
                                        <p:tgtEl>
                                          <p:spTgt spid="15"/>
                                        </p:tgtEl>
                                        <p:attrNameLst>
                                          <p:attrName>ppt_y</p:attrName>
                                        </p:attrNameLst>
                                      </p:cBhvr>
                                      <p:tavLst>
                                        <p:tav tm="0">
                                          <p:val>
                                            <p:strVal val="ppt_y"/>
                                          </p:val>
                                        </p:tav>
                                        <p:tav tm="100000">
                                          <p:val>
                                            <p:strVal val="1+ppt_h/2"/>
                                          </p:val>
                                        </p:tav>
                                      </p:tavLst>
                                    </p:anim>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1000"/>
                            </p:stCondLst>
                            <p:childTnLst>
                              <p:par>
                                <p:cTn id="15" presetID="2" presetClass="entr" presetSubtype="1" decel="10000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500"/>
                                  </p:stCondLst>
                                  <p:childTnLst>
                                    <p:set>
                                      <p:cBhvr>
                                        <p:cTn id="20" dur="1" fill="hold">
                                          <p:stCondLst>
                                            <p:cond delay="0"/>
                                          </p:stCondLst>
                                        </p:cTn>
                                        <p:tgtEl>
                                          <p:spTgt spid="100"/>
                                        </p:tgtEl>
                                        <p:attrNameLst>
                                          <p:attrName>style.visibility</p:attrName>
                                        </p:attrNameLst>
                                      </p:cBhvr>
                                      <p:to>
                                        <p:strVal val="visible"/>
                                      </p:to>
                                    </p:set>
                                    <p:anim calcmode="lin" valueType="num">
                                      <p:cBhvr additive="base">
                                        <p:cTn id="21" dur="500" fill="hold"/>
                                        <p:tgtEl>
                                          <p:spTgt spid="100"/>
                                        </p:tgtEl>
                                        <p:attrNameLst>
                                          <p:attrName>ppt_x</p:attrName>
                                        </p:attrNameLst>
                                      </p:cBhvr>
                                      <p:tavLst>
                                        <p:tav tm="0">
                                          <p:val>
                                            <p:strVal val="1+#ppt_w/2"/>
                                          </p:val>
                                        </p:tav>
                                        <p:tav tm="100000">
                                          <p:val>
                                            <p:strVal val="#ppt_x"/>
                                          </p:val>
                                        </p:tav>
                                      </p:tavLst>
                                    </p:anim>
                                    <p:anim calcmode="lin" valueType="num">
                                      <p:cBhvr additive="base">
                                        <p:cTn id="22"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sp>
        <p:nvSpPr>
          <p:cNvPr id="15" name="Rectangle 14"/>
          <p:cNvSpPr/>
          <p:nvPr/>
        </p:nvSpPr>
        <p:spPr bwMode="auto">
          <a:xfrm>
            <a:off x="6551121" y="1020450"/>
            <a:ext cx="5894737" cy="463478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2146075" y="1031017"/>
            <a:ext cx="290400" cy="43125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4" name="Rectangle 43"/>
          <p:cNvSpPr/>
          <p:nvPr/>
        </p:nvSpPr>
        <p:spPr bwMode="auto">
          <a:xfrm>
            <a:off x="6606096" y="1519237"/>
            <a:ext cx="5311379" cy="41826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smtClean="0">
                <a:gradFill>
                  <a:gsLst>
                    <a:gs pos="8850">
                      <a:srgbClr val="EFEFEF"/>
                    </a:gs>
                    <a:gs pos="45000">
                      <a:srgbClr val="EFEFEF"/>
                    </a:gs>
                  </a:gsLst>
                  <a:lin ang="5400000" scaled="0"/>
                </a:gradFill>
              </a:rPr>
              <a:t>Trust through transparency</a:t>
            </a:r>
            <a:endParaRPr lang="en-US" sz="2000" dirty="0">
              <a:gradFill>
                <a:gsLst>
                  <a:gs pos="8850">
                    <a:srgbClr val="EFEFEF"/>
                  </a:gs>
                  <a:gs pos="45000">
                    <a:srgbClr val="EFEFEF"/>
                  </a:gs>
                </a:gsLst>
                <a:lin ang="5400000" scaled="0"/>
              </a:gradFill>
            </a:endParaRP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72" name="Rectangle 71"/>
          <p:cNvSpPr/>
          <p:nvPr/>
        </p:nvSpPr>
        <p:spPr bwMode="auto">
          <a:xfrm>
            <a:off x="8387755" y="1030940"/>
            <a:ext cx="1699259" cy="4498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RELATIONSHIP</a:t>
            </a:r>
            <a:endParaRPr lang="en-US" sz="1600" dirty="0">
              <a:gradFill>
                <a:gsLst>
                  <a:gs pos="8850">
                    <a:srgbClr val="EFEFEF"/>
                  </a:gs>
                  <a:gs pos="45000">
                    <a:srgbClr val="EFEFEF"/>
                  </a:gs>
                </a:gsLst>
                <a:lin ang="5400000" scaled="0"/>
              </a:gradFill>
            </a:endParaRPr>
          </a:p>
        </p:txBody>
      </p:sp>
      <p:sp>
        <p:nvSpPr>
          <p:cNvPr id="73" name="Rectangle 72"/>
          <p:cNvSpPr/>
          <p:nvPr/>
        </p:nvSpPr>
        <p:spPr bwMode="auto">
          <a:xfrm>
            <a:off x="10124088" y="1030940"/>
            <a:ext cx="1793386" cy="4498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EXPERIENCE</a:t>
            </a:r>
            <a:endParaRPr lang="en-US" sz="1600" dirty="0">
              <a:gradFill>
                <a:gsLst>
                  <a:gs pos="8850">
                    <a:srgbClr val="EFEFEF"/>
                  </a:gs>
                  <a:gs pos="45000">
                    <a:srgbClr val="EFEFEF"/>
                  </a:gs>
                </a:gsLst>
                <a:lin ang="5400000" scaled="0"/>
              </a:gradFill>
            </a:endParaRPr>
          </a:p>
        </p:txBody>
      </p:sp>
      <p:sp>
        <p:nvSpPr>
          <p:cNvPr id="75" name="Rectangle 74"/>
          <p:cNvSpPr/>
          <p:nvPr/>
        </p:nvSpPr>
        <p:spPr bwMode="auto">
          <a:xfrm>
            <a:off x="6613525" y="1020450"/>
            <a:ext cx="3340100"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smtClean="0">
                <a:gradFill>
                  <a:gsLst>
                    <a:gs pos="8850">
                      <a:srgbClr val="EFEFEF"/>
                    </a:gs>
                    <a:gs pos="45000">
                      <a:srgbClr val="EFEFEF"/>
                    </a:gs>
                  </a:gsLst>
                  <a:lin ang="5400000" scaled="0"/>
                </a:gradFill>
              </a:rPr>
              <a:t>TRANSPARENCY</a:t>
            </a:r>
            <a:endParaRPr lang="en-US" sz="3100" dirty="0">
              <a:gradFill>
                <a:gsLst>
                  <a:gs pos="8850">
                    <a:srgbClr val="EFEFEF"/>
                  </a:gs>
                  <a:gs pos="45000">
                    <a:srgbClr val="EFEFEF"/>
                  </a:gs>
                </a:gsLst>
                <a:lin ang="5400000" scaled="0"/>
              </a:gradFill>
            </a:endParaRPr>
          </a:p>
        </p:txBody>
      </p:sp>
      <p:sp>
        <p:nvSpPr>
          <p:cNvPr id="51" name="Rectangle 50"/>
          <p:cNvSpPr/>
          <p:nvPr/>
        </p:nvSpPr>
        <p:spPr bwMode="auto">
          <a:xfrm>
            <a:off x="6615620" y="1992958"/>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ISO 27001 Cloud Security Alliance (STAR)</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Industry standards</a:t>
            </a:r>
          </a:p>
        </p:txBody>
      </p:sp>
      <p:sp>
        <p:nvSpPr>
          <p:cNvPr id="53" name="Rectangle 52"/>
          <p:cNvSpPr/>
          <p:nvPr/>
        </p:nvSpPr>
        <p:spPr bwMode="auto">
          <a:xfrm>
            <a:off x="10189640" y="1992958"/>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defTabSz="932742">
              <a:spcBef>
                <a:spcPts val="600"/>
              </a:spcBef>
              <a:defRPr/>
            </a:pPr>
            <a:r>
              <a:rPr lang="en-US" sz="1600" dirty="0" smtClean="0">
                <a:gradFill>
                  <a:gsLst>
                    <a:gs pos="0">
                      <a:schemeClr val="tx1">
                        <a:lumMod val="50000"/>
                      </a:schemeClr>
                    </a:gs>
                    <a:gs pos="100000">
                      <a:schemeClr val="tx1">
                        <a:lumMod val="50000"/>
                      </a:schemeClr>
                    </a:gs>
                  </a:gsLst>
                  <a:lin ang="5400000" scaled="1"/>
                </a:gradFill>
              </a:rPr>
              <a:t>Regulatory compliance</a:t>
            </a:r>
          </a:p>
          <a:p>
            <a:pPr>
              <a:lnSpc>
                <a:spcPct val="90000"/>
              </a:lnSpc>
              <a:spcBef>
                <a:spcPts val="600"/>
              </a:spcBef>
              <a:defRPr/>
            </a:pPr>
            <a:r>
              <a:rPr lang="en-US" sz="1200" dirty="0">
                <a:gradFill>
                  <a:gsLst>
                    <a:gs pos="0">
                      <a:schemeClr val="tx1">
                        <a:lumMod val="50000"/>
                      </a:schemeClr>
                    </a:gs>
                    <a:gs pos="100000">
                      <a:schemeClr val="tx1">
                        <a:lumMod val="50000"/>
                      </a:schemeClr>
                    </a:gs>
                  </a:gsLst>
                  <a:lin ang="5400000" scaled="1"/>
                </a:gradFill>
              </a:rPr>
              <a:t>Trust center</a:t>
            </a:r>
          </a:p>
        </p:txBody>
      </p:sp>
      <p:sp>
        <p:nvSpPr>
          <p:cNvPr id="58" name="Rectangle 57"/>
          <p:cNvSpPr/>
          <p:nvPr/>
        </p:nvSpPr>
        <p:spPr bwMode="auto">
          <a:xfrm>
            <a:off x="6615620" y="3340710"/>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smtClean="0">
                <a:gradFill>
                  <a:gsLst>
                    <a:gs pos="0">
                      <a:schemeClr val="tx1">
                        <a:lumMod val="50000"/>
                      </a:schemeClr>
                    </a:gs>
                    <a:gs pos="100000">
                      <a:schemeClr val="tx1">
                        <a:lumMod val="50000"/>
                      </a:schemeClr>
                    </a:gs>
                  </a:gsLst>
                  <a:lin ang="5400000" scaled="1"/>
                </a:gradFill>
              </a:rPr>
              <a:t>Yearly audits</a:t>
            </a:r>
          </a:p>
          <a:p>
            <a:pPr>
              <a:lnSpc>
                <a:spcPct val="90000"/>
              </a:lnSpc>
              <a:spcBef>
                <a:spcPts val="600"/>
              </a:spcBef>
            </a:pPr>
            <a:r>
              <a:rPr lang="en-US" sz="1200" spc="-40" dirty="0">
                <a:gradFill>
                  <a:gsLst>
                    <a:gs pos="0">
                      <a:schemeClr val="tx1">
                        <a:lumMod val="50000"/>
                      </a:schemeClr>
                    </a:gs>
                    <a:gs pos="100000">
                      <a:schemeClr val="tx1">
                        <a:lumMod val="50000"/>
                      </a:schemeClr>
                    </a:gs>
                  </a:gsLst>
                  <a:lin ang="5400000" scaled="1"/>
                </a:gradFill>
              </a:rPr>
              <a:t>Independently verified</a:t>
            </a:r>
          </a:p>
        </p:txBody>
      </p:sp>
      <p:sp>
        <p:nvSpPr>
          <p:cNvPr id="59" name="Rectangle 58"/>
          <p:cNvSpPr/>
          <p:nvPr/>
        </p:nvSpPr>
        <p:spPr bwMode="auto">
          <a:xfrm>
            <a:off x="8392056" y="2666834"/>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2000" dirty="0" smtClean="0">
                <a:gradFill>
                  <a:gsLst>
                    <a:gs pos="0">
                      <a:schemeClr val="tx1">
                        <a:lumMod val="50000"/>
                      </a:schemeClr>
                    </a:gs>
                    <a:gs pos="100000">
                      <a:schemeClr val="tx1">
                        <a:lumMod val="50000"/>
                      </a:schemeClr>
                    </a:gs>
                  </a:gsLst>
                  <a:lin ang="5400000" scaled="1"/>
                </a:gradFill>
              </a:rPr>
              <a:t>$</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Monthly SLAs</a:t>
            </a:r>
          </a:p>
        </p:txBody>
      </p:sp>
      <p:sp>
        <p:nvSpPr>
          <p:cNvPr id="60" name="Rectangle 59"/>
          <p:cNvSpPr/>
          <p:nvPr/>
        </p:nvSpPr>
        <p:spPr bwMode="auto">
          <a:xfrm>
            <a:off x="10189640" y="3340710"/>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smtClean="0">
                <a:gradFill>
                  <a:gsLst>
                    <a:gs pos="0">
                      <a:schemeClr val="tx1">
                        <a:lumMod val="50000"/>
                      </a:schemeClr>
                    </a:gs>
                    <a:gs pos="100000">
                      <a:schemeClr val="tx1">
                        <a:lumMod val="50000"/>
                      </a:schemeClr>
                    </a:gs>
                  </a:gsLst>
                  <a:lin ang="5400000" scaled="1"/>
                </a:gradFill>
              </a:rPr>
              <a:t>Real-time status</a:t>
            </a:r>
          </a:p>
          <a:p>
            <a:pPr>
              <a:lnSpc>
                <a:spcPct val="90000"/>
              </a:lnSpc>
              <a:spcBef>
                <a:spcPts val="600"/>
              </a:spcBef>
            </a:pPr>
            <a:r>
              <a:rPr lang="en-US" sz="1200" dirty="0" smtClean="0">
                <a:gradFill>
                  <a:gsLst>
                    <a:gs pos="0">
                      <a:schemeClr val="tx1">
                        <a:lumMod val="50000"/>
                      </a:schemeClr>
                    </a:gs>
                    <a:gs pos="100000">
                      <a:schemeClr val="tx1">
                        <a:lumMod val="50000"/>
                      </a:schemeClr>
                    </a:gs>
                  </a:gsLst>
                  <a:lin ang="5400000" scaled="1"/>
                </a:gradFill>
              </a:rPr>
              <a:t>Service dashboard</a:t>
            </a:r>
            <a:endParaRPr lang="en-US" sz="1200" dirty="0">
              <a:gradFill>
                <a:gsLst>
                  <a:gs pos="0">
                    <a:schemeClr val="tx1">
                      <a:lumMod val="50000"/>
                    </a:schemeClr>
                  </a:gs>
                  <a:gs pos="100000">
                    <a:schemeClr val="tx1">
                      <a:lumMod val="50000"/>
                    </a:schemeClr>
                  </a:gs>
                </a:gsLst>
                <a:lin ang="5400000" scaled="1"/>
              </a:gradFill>
            </a:endParaRPr>
          </a:p>
        </p:txBody>
      </p:sp>
      <p:sp>
        <p:nvSpPr>
          <p:cNvPr id="63" name="Freeform 6"/>
          <p:cNvSpPr>
            <a:spLocks noChangeAspect="1" noEditPoints="1"/>
          </p:cNvSpPr>
          <p:nvPr/>
        </p:nvSpPr>
        <p:spPr bwMode="auto">
          <a:xfrm>
            <a:off x="793483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5" name="Freeform 6"/>
          <p:cNvSpPr>
            <a:spLocks noChangeAspect="1" noEditPoints="1"/>
          </p:cNvSpPr>
          <p:nvPr/>
        </p:nvSpPr>
        <p:spPr bwMode="auto">
          <a:xfrm>
            <a:off x="1152174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6" name="Freeform 6"/>
          <p:cNvSpPr>
            <a:spLocks noChangeAspect="1" noEditPoints="1"/>
          </p:cNvSpPr>
          <p:nvPr/>
        </p:nvSpPr>
        <p:spPr bwMode="auto">
          <a:xfrm>
            <a:off x="793483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7" name="Freeform 6"/>
          <p:cNvSpPr>
            <a:spLocks noChangeAspect="1" noEditPoints="1"/>
          </p:cNvSpPr>
          <p:nvPr/>
        </p:nvSpPr>
        <p:spPr bwMode="auto">
          <a:xfrm>
            <a:off x="9728294" y="2767384"/>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8" name="Freeform 6"/>
          <p:cNvSpPr>
            <a:spLocks noChangeAspect="1" noEditPoints="1"/>
          </p:cNvSpPr>
          <p:nvPr/>
        </p:nvSpPr>
        <p:spPr bwMode="auto">
          <a:xfrm>
            <a:off x="1152174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2804939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1000" fill="hold"/>
                                        <p:tgtEl>
                                          <p:spTgt spid="75"/>
                                        </p:tgtEl>
                                      </p:cBhvr>
                                      <p:by x="52500" y="52500"/>
                                    </p:animScale>
                                  </p:childTnLst>
                                </p:cTn>
                              </p:par>
                              <p:par>
                                <p:cTn id="7" presetID="42" presetClass="path" presetSubtype="0" decel="100000" fill="hold" grpId="1" nodeType="withEffect">
                                  <p:stCondLst>
                                    <p:cond delay="0"/>
                                  </p:stCondLst>
                                  <p:childTnLst>
                                    <p:animMotion origin="layout" path="M -9.72683E-7 0.00136 L -0.0651 -0.03109 " pathEditMode="relative" rAng="0" ptsTypes="AA">
                                      <p:cBhvr>
                                        <p:cTn id="8" dur="1000" fill="hold"/>
                                        <p:tgtEl>
                                          <p:spTgt spid="75"/>
                                        </p:tgtEl>
                                        <p:attrNameLst>
                                          <p:attrName>ppt_x</p:attrName>
                                          <p:attrName>ppt_y</p:attrName>
                                        </p:attrNameLst>
                                      </p:cBhvr>
                                      <p:rCtr x="-3255" y="-1634"/>
                                    </p:animMotion>
                                  </p:childTnLst>
                                </p:cTn>
                              </p:par>
                              <p:par>
                                <p:cTn id="9" presetID="2" presetClass="entr" presetSubtype="2" decel="100000" fill="hold" grpId="0" nodeType="withEffect">
                                  <p:stCondLst>
                                    <p:cond delay="5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1+#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decel="100000" fill="hold" grpId="1" nodeType="withEffect">
                                  <p:stCondLst>
                                    <p:cond delay="60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1+#ppt_w/2"/>
                                          </p:val>
                                        </p:tav>
                                        <p:tav tm="100000">
                                          <p:val>
                                            <p:strVal val="#ppt_x"/>
                                          </p:val>
                                        </p:tav>
                                      </p:tavLst>
                                    </p:anim>
                                    <p:anim calcmode="lin" valueType="num">
                                      <p:cBhvr additive="base">
                                        <p:cTn id="16" dur="500" fill="hold"/>
                                        <p:tgtEl>
                                          <p:spTgt spid="72"/>
                                        </p:tgtEl>
                                        <p:attrNameLst>
                                          <p:attrName>ppt_y</p:attrName>
                                        </p:attrNameLst>
                                      </p:cBhvr>
                                      <p:tavLst>
                                        <p:tav tm="0">
                                          <p:val>
                                            <p:strVal val="#ppt_y"/>
                                          </p:val>
                                        </p:tav>
                                        <p:tav tm="100000">
                                          <p:val>
                                            <p:strVal val="#ppt_y"/>
                                          </p:val>
                                        </p:tav>
                                      </p:tavLst>
                                    </p:anim>
                                  </p:childTnLst>
                                </p:cTn>
                              </p:par>
                              <p:par>
                                <p:cTn id="17" presetID="2" presetClass="entr" presetSubtype="2" decel="100000" fill="hold" grpId="1" nodeType="withEffect">
                                  <p:stCondLst>
                                    <p:cond delay="7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72"/>
                                        </p:tgtEl>
                                        <p:attrNameLst>
                                          <p:attrName>fillcolor</p:attrName>
                                        </p:attrNameLst>
                                      </p:cBhvr>
                                      <p:to>
                                        <a:srgbClr val="B2B2B2"/>
                                      </p:to>
                                    </p:animClr>
                                    <p:set>
                                      <p:cBhvr>
                                        <p:cTn id="23" dur="1250" fill="hold"/>
                                        <p:tgtEl>
                                          <p:spTgt spid="72"/>
                                        </p:tgtEl>
                                        <p:attrNameLst>
                                          <p:attrName>fill.type</p:attrName>
                                        </p:attrNameLst>
                                      </p:cBhvr>
                                      <p:to>
                                        <p:strVal val="solid"/>
                                      </p:to>
                                    </p:set>
                                    <p:set>
                                      <p:cBhvr>
                                        <p:cTn id="24" dur="1250" fill="hold"/>
                                        <p:tgtEl>
                                          <p:spTgt spid="72"/>
                                        </p:tgtEl>
                                        <p:attrNameLst>
                                          <p:attrName>fill.on</p:attrName>
                                        </p:attrNameLst>
                                      </p:cBhvr>
                                      <p:to>
                                        <p:strVal val="true"/>
                                      </p:to>
                                    </p:set>
                                  </p:childTnLst>
                                </p:cTn>
                              </p:par>
                              <p:par>
                                <p:cTn id="25" presetID="1" presetClass="emph" presetSubtype="2" decel="100000" fill="hold" grpId="0" nodeType="withEffect">
                                  <p:stCondLst>
                                    <p:cond delay="1250"/>
                                  </p:stCondLst>
                                  <p:childTnLst>
                                    <p:animClr clrSpc="rgb" dir="cw">
                                      <p:cBhvr>
                                        <p:cTn id="26" dur="1250" fill="hold"/>
                                        <p:tgtEl>
                                          <p:spTgt spid="73"/>
                                        </p:tgtEl>
                                        <p:attrNameLst>
                                          <p:attrName>fillcolor</p:attrName>
                                        </p:attrNameLst>
                                      </p:cBhvr>
                                      <p:to>
                                        <a:srgbClr val="B2B2B2"/>
                                      </p:to>
                                    </p:animClr>
                                    <p:set>
                                      <p:cBhvr>
                                        <p:cTn id="27" dur="1250" fill="hold"/>
                                        <p:tgtEl>
                                          <p:spTgt spid="73"/>
                                        </p:tgtEl>
                                        <p:attrNameLst>
                                          <p:attrName>fill.type</p:attrName>
                                        </p:attrNameLst>
                                      </p:cBhvr>
                                      <p:to>
                                        <p:strVal val="solid"/>
                                      </p:to>
                                    </p:set>
                                    <p:set>
                                      <p:cBhvr>
                                        <p:cTn id="28" dur="1250" fill="hold"/>
                                        <p:tgtEl>
                                          <p:spTgt spid="73"/>
                                        </p:tgtEl>
                                        <p:attrNameLst>
                                          <p:attrName>fill.on</p:attrName>
                                        </p:attrNameLst>
                                      </p:cBhvr>
                                      <p:to>
                                        <p:strVal val="true"/>
                                      </p:to>
                                    </p:set>
                                  </p:childTnLst>
                                </p:cTn>
                              </p:par>
                              <p:par>
                                <p:cTn id="29" presetID="1" presetClass="emph" presetSubtype="2" fill="hold" nodeType="withEffect">
                                  <p:stCondLst>
                                    <p:cond delay="1250"/>
                                  </p:stCondLst>
                                  <p:childTnLst>
                                    <p:animClr clrSpc="rgb" dir="cw">
                                      <p:cBhvr>
                                        <p:cTn id="30" dur="1250" fill="hold"/>
                                        <p:tgtEl>
                                          <p:spTgt spid="44"/>
                                        </p:tgtEl>
                                        <p:attrNameLst>
                                          <p:attrName>fillcolor</p:attrName>
                                        </p:attrNameLst>
                                      </p:cBhvr>
                                      <p:to>
                                        <a:schemeClr val="accent1"/>
                                      </p:to>
                                    </p:animClr>
                                    <p:set>
                                      <p:cBhvr>
                                        <p:cTn id="31" dur="1250" fill="hold"/>
                                        <p:tgtEl>
                                          <p:spTgt spid="44"/>
                                        </p:tgtEl>
                                        <p:attrNameLst>
                                          <p:attrName>fill.type</p:attrName>
                                        </p:attrNameLst>
                                      </p:cBhvr>
                                      <p:to>
                                        <p:strVal val="solid"/>
                                      </p:to>
                                    </p:set>
                                    <p:set>
                                      <p:cBhvr>
                                        <p:cTn id="32" dur="1250" fill="hold"/>
                                        <p:tgtEl>
                                          <p:spTgt spid="4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1"/>
                                        </p:tgtEl>
                                        <p:attrNameLst>
                                          <p:attrName>fillcolor</p:attrName>
                                        </p:attrNameLst>
                                      </p:cBhvr>
                                      <p:to>
                                        <a:srgbClr val="D7D7D7"/>
                                      </p:to>
                                    </p:animClr>
                                    <p:set>
                                      <p:cBhvr>
                                        <p:cTn id="39" dur="1250" fill="hold"/>
                                        <p:tgtEl>
                                          <p:spTgt spid="51"/>
                                        </p:tgtEl>
                                        <p:attrNameLst>
                                          <p:attrName>fill.type</p:attrName>
                                        </p:attrNameLst>
                                      </p:cBhvr>
                                      <p:to>
                                        <p:strVal val="solid"/>
                                      </p:to>
                                    </p:set>
                                    <p:set>
                                      <p:cBhvr>
                                        <p:cTn id="40" dur="1250" fill="hold"/>
                                        <p:tgtEl>
                                          <p:spTgt spid="51"/>
                                        </p:tgtEl>
                                        <p:attrNameLst>
                                          <p:attrName>fill.on</p:attrName>
                                        </p:attrNameLst>
                                      </p:cBhvr>
                                      <p:to>
                                        <p:strVal val="true"/>
                                      </p:to>
                                    </p:set>
                                  </p:childTnLst>
                                </p:cTn>
                              </p:par>
                              <p:par>
                                <p:cTn id="41" presetID="2" presetClass="entr" presetSubtype="2" decel="100000" fill="hold" grpId="1" nodeType="withEffect">
                                  <p:stCondLst>
                                    <p:cond delay="7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1" presetClass="emph" presetSubtype="2" decel="100000" fill="hold" grpId="0" nodeType="withEffect">
                                  <p:stCondLst>
                                    <p:cond delay="1250"/>
                                  </p:stCondLst>
                                  <p:childTnLst>
                                    <p:animClr clrSpc="rgb" dir="cw">
                                      <p:cBhvr>
                                        <p:cTn id="46" dur="1250" fill="hold"/>
                                        <p:tgtEl>
                                          <p:spTgt spid="53"/>
                                        </p:tgtEl>
                                        <p:attrNameLst>
                                          <p:attrName>fillcolor</p:attrName>
                                        </p:attrNameLst>
                                      </p:cBhvr>
                                      <p:to>
                                        <a:srgbClr val="D7D7D7"/>
                                      </p:to>
                                    </p:animClr>
                                    <p:set>
                                      <p:cBhvr>
                                        <p:cTn id="47" dur="1250" fill="hold"/>
                                        <p:tgtEl>
                                          <p:spTgt spid="53"/>
                                        </p:tgtEl>
                                        <p:attrNameLst>
                                          <p:attrName>fill.type</p:attrName>
                                        </p:attrNameLst>
                                      </p:cBhvr>
                                      <p:to>
                                        <p:strVal val="solid"/>
                                      </p:to>
                                    </p:set>
                                    <p:set>
                                      <p:cBhvr>
                                        <p:cTn id="48" dur="1250" fill="hold"/>
                                        <p:tgtEl>
                                          <p:spTgt spid="53"/>
                                        </p:tgtEl>
                                        <p:attrNameLst>
                                          <p:attrName>fill.on</p:attrName>
                                        </p:attrNameLst>
                                      </p:cBhvr>
                                      <p:to>
                                        <p:strVal val="true"/>
                                      </p:to>
                                    </p:set>
                                  </p:childTnLst>
                                </p:cTn>
                              </p:par>
                              <p:par>
                                <p:cTn id="49" presetID="2" presetClass="entr" presetSubtype="2" decel="100000" fill="hold" grpId="1" nodeType="withEffect">
                                  <p:stCondLst>
                                    <p:cond delay="70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1+#ppt_w/2"/>
                                          </p:val>
                                        </p:tav>
                                        <p:tav tm="100000">
                                          <p:val>
                                            <p:strVal val="#ppt_x"/>
                                          </p:val>
                                        </p:tav>
                                      </p:tavLst>
                                    </p:anim>
                                    <p:anim calcmode="lin" valueType="num">
                                      <p:cBhvr additive="base">
                                        <p:cTn id="52" dur="500" fill="hold"/>
                                        <p:tgtEl>
                                          <p:spTgt spid="58"/>
                                        </p:tgtEl>
                                        <p:attrNameLst>
                                          <p:attrName>ppt_y</p:attrName>
                                        </p:attrNameLst>
                                      </p:cBhvr>
                                      <p:tavLst>
                                        <p:tav tm="0">
                                          <p:val>
                                            <p:strVal val="#ppt_y"/>
                                          </p:val>
                                        </p:tav>
                                        <p:tav tm="100000">
                                          <p:val>
                                            <p:strVal val="#ppt_y"/>
                                          </p:val>
                                        </p:tav>
                                      </p:tavLst>
                                    </p:anim>
                                  </p:childTnLst>
                                </p:cTn>
                              </p:par>
                              <p:par>
                                <p:cTn id="53" presetID="1" presetClass="emph" presetSubtype="2" decel="100000" fill="hold" grpId="0" nodeType="withEffect">
                                  <p:stCondLst>
                                    <p:cond delay="1250"/>
                                  </p:stCondLst>
                                  <p:childTnLst>
                                    <p:animClr clrSpc="rgb" dir="cw">
                                      <p:cBhvr>
                                        <p:cTn id="54" dur="1250" fill="hold"/>
                                        <p:tgtEl>
                                          <p:spTgt spid="58"/>
                                        </p:tgtEl>
                                        <p:attrNameLst>
                                          <p:attrName>fillcolor</p:attrName>
                                        </p:attrNameLst>
                                      </p:cBhvr>
                                      <p:to>
                                        <a:srgbClr val="D7D7D7"/>
                                      </p:to>
                                    </p:animClr>
                                    <p:set>
                                      <p:cBhvr>
                                        <p:cTn id="55" dur="1250" fill="hold"/>
                                        <p:tgtEl>
                                          <p:spTgt spid="58"/>
                                        </p:tgtEl>
                                        <p:attrNameLst>
                                          <p:attrName>fill.type</p:attrName>
                                        </p:attrNameLst>
                                      </p:cBhvr>
                                      <p:to>
                                        <p:strVal val="solid"/>
                                      </p:to>
                                    </p:set>
                                    <p:set>
                                      <p:cBhvr>
                                        <p:cTn id="56" dur="1250" fill="hold"/>
                                        <p:tgtEl>
                                          <p:spTgt spid="58"/>
                                        </p:tgtEl>
                                        <p:attrNameLst>
                                          <p:attrName>fill.on</p:attrName>
                                        </p:attrNameLst>
                                      </p:cBhvr>
                                      <p:to>
                                        <p:strVal val="true"/>
                                      </p:to>
                                    </p:set>
                                  </p:childTnLst>
                                </p:cTn>
                              </p:par>
                              <p:par>
                                <p:cTn id="57" presetID="2" presetClass="entr" presetSubtype="2" decel="100000" fill="hold" grpId="1" nodeType="withEffect">
                                  <p:stCondLst>
                                    <p:cond delay="70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1+#ppt_w/2"/>
                                          </p:val>
                                        </p:tav>
                                        <p:tav tm="100000">
                                          <p:val>
                                            <p:strVal val="#ppt_x"/>
                                          </p:val>
                                        </p:tav>
                                      </p:tavLst>
                                    </p:anim>
                                    <p:anim calcmode="lin" valueType="num">
                                      <p:cBhvr additive="base">
                                        <p:cTn id="60" dur="500" fill="hold"/>
                                        <p:tgtEl>
                                          <p:spTgt spid="59"/>
                                        </p:tgtEl>
                                        <p:attrNameLst>
                                          <p:attrName>ppt_y</p:attrName>
                                        </p:attrNameLst>
                                      </p:cBhvr>
                                      <p:tavLst>
                                        <p:tav tm="0">
                                          <p:val>
                                            <p:strVal val="#ppt_y"/>
                                          </p:val>
                                        </p:tav>
                                        <p:tav tm="100000">
                                          <p:val>
                                            <p:strVal val="#ppt_y"/>
                                          </p:val>
                                        </p:tav>
                                      </p:tavLst>
                                    </p:anim>
                                  </p:childTnLst>
                                </p:cTn>
                              </p:par>
                              <p:par>
                                <p:cTn id="61" presetID="1" presetClass="emph" presetSubtype="2" decel="100000" fill="hold" grpId="0" nodeType="withEffect">
                                  <p:stCondLst>
                                    <p:cond delay="1250"/>
                                  </p:stCondLst>
                                  <p:childTnLst>
                                    <p:animClr clrSpc="rgb" dir="cw">
                                      <p:cBhvr>
                                        <p:cTn id="62" dur="1250" fill="hold"/>
                                        <p:tgtEl>
                                          <p:spTgt spid="59"/>
                                        </p:tgtEl>
                                        <p:attrNameLst>
                                          <p:attrName>fillcolor</p:attrName>
                                        </p:attrNameLst>
                                      </p:cBhvr>
                                      <p:to>
                                        <a:srgbClr val="D7D7D7"/>
                                      </p:to>
                                    </p:animClr>
                                    <p:set>
                                      <p:cBhvr>
                                        <p:cTn id="63" dur="1250" fill="hold"/>
                                        <p:tgtEl>
                                          <p:spTgt spid="59"/>
                                        </p:tgtEl>
                                        <p:attrNameLst>
                                          <p:attrName>fill.type</p:attrName>
                                        </p:attrNameLst>
                                      </p:cBhvr>
                                      <p:to>
                                        <p:strVal val="solid"/>
                                      </p:to>
                                    </p:set>
                                    <p:set>
                                      <p:cBhvr>
                                        <p:cTn id="64" dur="1250" fill="hold"/>
                                        <p:tgtEl>
                                          <p:spTgt spid="59"/>
                                        </p:tgtEl>
                                        <p:attrNameLst>
                                          <p:attrName>fill.on</p:attrName>
                                        </p:attrNameLst>
                                      </p:cBhvr>
                                      <p:to>
                                        <p:strVal val="true"/>
                                      </p:to>
                                    </p:set>
                                  </p:childTnLst>
                                </p:cTn>
                              </p:par>
                              <p:par>
                                <p:cTn id="65" presetID="2" presetClass="entr" presetSubtype="2" decel="100000" fill="hold" grpId="1" nodeType="withEffect">
                                  <p:stCondLst>
                                    <p:cond delay="70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1+#ppt_w/2"/>
                                          </p:val>
                                        </p:tav>
                                        <p:tav tm="100000">
                                          <p:val>
                                            <p:strVal val="#ppt_x"/>
                                          </p:val>
                                        </p:tav>
                                      </p:tavLst>
                                    </p:anim>
                                    <p:anim calcmode="lin" valueType="num">
                                      <p:cBhvr additive="base">
                                        <p:cTn id="68" dur="500" fill="hold"/>
                                        <p:tgtEl>
                                          <p:spTgt spid="60"/>
                                        </p:tgtEl>
                                        <p:attrNameLst>
                                          <p:attrName>ppt_y</p:attrName>
                                        </p:attrNameLst>
                                      </p:cBhvr>
                                      <p:tavLst>
                                        <p:tav tm="0">
                                          <p:val>
                                            <p:strVal val="#ppt_y"/>
                                          </p:val>
                                        </p:tav>
                                        <p:tav tm="100000">
                                          <p:val>
                                            <p:strVal val="#ppt_y"/>
                                          </p:val>
                                        </p:tav>
                                      </p:tavLst>
                                    </p:anim>
                                  </p:childTnLst>
                                </p:cTn>
                              </p:par>
                              <p:par>
                                <p:cTn id="69" presetID="1" presetClass="emph" presetSubtype="2" decel="100000" fill="hold" grpId="0" nodeType="withEffect">
                                  <p:stCondLst>
                                    <p:cond delay="1250"/>
                                  </p:stCondLst>
                                  <p:childTnLst>
                                    <p:animClr clrSpc="rgb" dir="cw">
                                      <p:cBhvr>
                                        <p:cTn id="70" dur="1250" fill="hold"/>
                                        <p:tgtEl>
                                          <p:spTgt spid="60"/>
                                        </p:tgtEl>
                                        <p:attrNameLst>
                                          <p:attrName>fillcolor</p:attrName>
                                        </p:attrNameLst>
                                      </p:cBhvr>
                                      <p:to>
                                        <a:srgbClr val="D7D7D7"/>
                                      </p:to>
                                    </p:animClr>
                                    <p:set>
                                      <p:cBhvr>
                                        <p:cTn id="71" dur="1250" fill="hold"/>
                                        <p:tgtEl>
                                          <p:spTgt spid="60"/>
                                        </p:tgtEl>
                                        <p:attrNameLst>
                                          <p:attrName>fill.type</p:attrName>
                                        </p:attrNameLst>
                                      </p:cBhvr>
                                      <p:to>
                                        <p:strVal val="solid"/>
                                      </p:to>
                                    </p:set>
                                    <p:set>
                                      <p:cBhvr>
                                        <p:cTn id="72" dur="1250" fill="hold"/>
                                        <p:tgtEl>
                                          <p:spTgt spid="60"/>
                                        </p:tgtEl>
                                        <p:attrNameLst>
                                          <p:attrName>fill.on</p:attrName>
                                        </p:attrNameLst>
                                      </p:cBhvr>
                                      <p:to>
                                        <p:strVal val="true"/>
                                      </p:to>
                                    </p:set>
                                  </p:childTnLst>
                                </p:cTn>
                              </p:par>
                              <p:par>
                                <p:cTn id="73" presetID="53" presetClass="entr" presetSubtype="16" fill="hold" grpId="0" nodeType="withEffect">
                                  <p:stCondLst>
                                    <p:cond delay="1750"/>
                                  </p:stCondLst>
                                  <p:childTnLst>
                                    <p:set>
                                      <p:cBhvr>
                                        <p:cTn id="74" dur="1" fill="hold">
                                          <p:stCondLst>
                                            <p:cond delay="0"/>
                                          </p:stCondLst>
                                        </p:cTn>
                                        <p:tgtEl>
                                          <p:spTgt spid="63"/>
                                        </p:tgtEl>
                                        <p:attrNameLst>
                                          <p:attrName>style.visibility</p:attrName>
                                        </p:attrNameLst>
                                      </p:cBhvr>
                                      <p:to>
                                        <p:strVal val="visible"/>
                                      </p:to>
                                    </p:set>
                                    <p:anim calcmode="lin" valueType="num">
                                      <p:cBhvr>
                                        <p:cTn id="75" dur="300" fill="hold"/>
                                        <p:tgtEl>
                                          <p:spTgt spid="63"/>
                                        </p:tgtEl>
                                        <p:attrNameLst>
                                          <p:attrName>ppt_w</p:attrName>
                                        </p:attrNameLst>
                                      </p:cBhvr>
                                      <p:tavLst>
                                        <p:tav tm="0">
                                          <p:val>
                                            <p:fltVal val="0"/>
                                          </p:val>
                                        </p:tav>
                                        <p:tav tm="100000">
                                          <p:val>
                                            <p:strVal val="#ppt_w"/>
                                          </p:val>
                                        </p:tav>
                                      </p:tavLst>
                                    </p:anim>
                                    <p:anim calcmode="lin" valueType="num">
                                      <p:cBhvr>
                                        <p:cTn id="76" dur="300" fill="hold"/>
                                        <p:tgtEl>
                                          <p:spTgt spid="63"/>
                                        </p:tgtEl>
                                        <p:attrNameLst>
                                          <p:attrName>ppt_h</p:attrName>
                                        </p:attrNameLst>
                                      </p:cBhvr>
                                      <p:tavLst>
                                        <p:tav tm="0">
                                          <p:val>
                                            <p:fltVal val="0"/>
                                          </p:val>
                                        </p:tav>
                                        <p:tav tm="100000">
                                          <p:val>
                                            <p:strVal val="#ppt_h"/>
                                          </p:val>
                                        </p:tav>
                                      </p:tavLst>
                                    </p:anim>
                                    <p:animEffect transition="in" filter="fade">
                                      <p:cBhvr>
                                        <p:cTn id="77" dur="300"/>
                                        <p:tgtEl>
                                          <p:spTgt spid="63"/>
                                        </p:tgtEl>
                                      </p:cBhvr>
                                    </p:animEffect>
                                  </p:childTnLst>
                                </p:cTn>
                              </p:par>
                              <p:par>
                                <p:cTn id="78" presetID="19" presetClass="emph" presetSubtype="0" fill="hold" grpId="1" nodeType="withEffect">
                                  <p:stCondLst>
                                    <p:cond delay="2050"/>
                                  </p:stCondLst>
                                  <p:childTnLst>
                                    <p:animClr clrSpc="rgb" dir="cw">
                                      <p:cBhvr override="childStyle">
                                        <p:cTn id="79" dur="200" fill="hold"/>
                                        <p:tgtEl>
                                          <p:spTgt spid="63"/>
                                        </p:tgtEl>
                                        <p:attrNameLst>
                                          <p:attrName>style.color</p:attrName>
                                        </p:attrNameLst>
                                      </p:cBhvr>
                                      <p:to>
                                        <a:schemeClr val="accent1"/>
                                      </p:to>
                                    </p:animClr>
                                    <p:animClr clrSpc="rgb" dir="cw">
                                      <p:cBhvr>
                                        <p:cTn id="80" dur="200" fill="hold"/>
                                        <p:tgtEl>
                                          <p:spTgt spid="63"/>
                                        </p:tgtEl>
                                        <p:attrNameLst>
                                          <p:attrName>fillcolor</p:attrName>
                                        </p:attrNameLst>
                                      </p:cBhvr>
                                      <p:to>
                                        <a:schemeClr val="accent1"/>
                                      </p:to>
                                    </p:animClr>
                                    <p:set>
                                      <p:cBhvr>
                                        <p:cTn id="81" dur="200" fill="hold"/>
                                        <p:tgtEl>
                                          <p:spTgt spid="63"/>
                                        </p:tgtEl>
                                        <p:attrNameLst>
                                          <p:attrName>fill.type</p:attrName>
                                        </p:attrNameLst>
                                      </p:cBhvr>
                                      <p:to>
                                        <p:strVal val="solid"/>
                                      </p:to>
                                    </p:set>
                                    <p:set>
                                      <p:cBhvr>
                                        <p:cTn id="82" dur="200" fill="hold"/>
                                        <p:tgtEl>
                                          <p:spTgt spid="63"/>
                                        </p:tgtEl>
                                        <p:attrNameLst>
                                          <p:attrName>fill.on</p:attrName>
                                        </p:attrNameLst>
                                      </p:cBhvr>
                                      <p:to>
                                        <p:strVal val="true"/>
                                      </p:to>
                                    </p:set>
                                  </p:childTnLst>
                                </p:cTn>
                              </p:par>
                              <p:par>
                                <p:cTn id="83" presetID="53" presetClass="entr" presetSubtype="16" fill="hold" grpId="0" nodeType="withEffect">
                                  <p:stCondLst>
                                    <p:cond delay="2050"/>
                                  </p:stCondLst>
                                  <p:childTnLst>
                                    <p:set>
                                      <p:cBhvr>
                                        <p:cTn id="84" dur="1" fill="hold">
                                          <p:stCondLst>
                                            <p:cond delay="0"/>
                                          </p:stCondLst>
                                        </p:cTn>
                                        <p:tgtEl>
                                          <p:spTgt spid="65"/>
                                        </p:tgtEl>
                                        <p:attrNameLst>
                                          <p:attrName>style.visibility</p:attrName>
                                        </p:attrNameLst>
                                      </p:cBhvr>
                                      <p:to>
                                        <p:strVal val="visible"/>
                                      </p:to>
                                    </p:set>
                                    <p:anim calcmode="lin" valueType="num">
                                      <p:cBhvr>
                                        <p:cTn id="85" dur="300" fill="hold"/>
                                        <p:tgtEl>
                                          <p:spTgt spid="65"/>
                                        </p:tgtEl>
                                        <p:attrNameLst>
                                          <p:attrName>ppt_w</p:attrName>
                                        </p:attrNameLst>
                                      </p:cBhvr>
                                      <p:tavLst>
                                        <p:tav tm="0">
                                          <p:val>
                                            <p:fltVal val="0"/>
                                          </p:val>
                                        </p:tav>
                                        <p:tav tm="100000">
                                          <p:val>
                                            <p:strVal val="#ppt_w"/>
                                          </p:val>
                                        </p:tav>
                                      </p:tavLst>
                                    </p:anim>
                                    <p:anim calcmode="lin" valueType="num">
                                      <p:cBhvr>
                                        <p:cTn id="86" dur="300" fill="hold"/>
                                        <p:tgtEl>
                                          <p:spTgt spid="65"/>
                                        </p:tgtEl>
                                        <p:attrNameLst>
                                          <p:attrName>ppt_h</p:attrName>
                                        </p:attrNameLst>
                                      </p:cBhvr>
                                      <p:tavLst>
                                        <p:tav tm="0">
                                          <p:val>
                                            <p:fltVal val="0"/>
                                          </p:val>
                                        </p:tav>
                                        <p:tav tm="100000">
                                          <p:val>
                                            <p:strVal val="#ppt_h"/>
                                          </p:val>
                                        </p:tav>
                                      </p:tavLst>
                                    </p:anim>
                                    <p:animEffect transition="in" filter="fade">
                                      <p:cBhvr>
                                        <p:cTn id="87" dur="300"/>
                                        <p:tgtEl>
                                          <p:spTgt spid="65"/>
                                        </p:tgtEl>
                                      </p:cBhvr>
                                    </p:animEffect>
                                  </p:childTnLst>
                                </p:cTn>
                              </p:par>
                              <p:par>
                                <p:cTn id="88" presetID="19" presetClass="emph" presetSubtype="0" fill="hold" grpId="1" nodeType="withEffect">
                                  <p:stCondLst>
                                    <p:cond delay="2350"/>
                                  </p:stCondLst>
                                  <p:childTnLst>
                                    <p:animClr clrSpc="rgb" dir="cw">
                                      <p:cBhvr override="childStyle">
                                        <p:cTn id="89" dur="200" fill="hold"/>
                                        <p:tgtEl>
                                          <p:spTgt spid="65"/>
                                        </p:tgtEl>
                                        <p:attrNameLst>
                                          <p:attrName>style.color</p:attrName>
                                        </p:attrNameLst>
                                      </p:cBhvr>
                                      <p:to>
                                        <a:schemeClr val="accent1"/>
                                      </p:to>
                                    </p:animClr>
                                    <p:animClr clrSpc="rgb" dir="cw">
                                      <p:cBhvr>
                                        <p:cTn id="90" dur="200" fill="hold"/>
                                        <p:tgtEl>
                                          <p:spTgt spid="65"/>
                                        </p:tgtEl>
                                        <p:attrNameLst>
                                          <p:attrName>fillcolor</p:attrName>
                                        </p:attrNameLst>
                                      </p:cBhvr>
                                      <p:to>
                                        <a:schemeClr val="accent1"/>
                                      </p:to>
                                    </p:animClr>
                                    <p:set>
                                      <p:cBhvr>
                                        <p:cTn id="91" dur="200" fill="hold"/>
                                        <p:tgtEl>
                                          <p:spTgt spid="65"/>
                                        </p:tgtEl>
                                        <p:attrNameLst>
                                          <p:attrName>fill.type</p:attrName>
                                        </p:attrNameLst>
                                      </p:cBhvr>
                                      <p:to>
                                        <p:strVal val="solid"/>
                                      </p:to>
                                    </p:set>
                                    <p:set>
                                      <p:cBhvr>
                                        <p:cTn id="92" dur="200" fill="hold"/>
                                        <p:tgtEl>
                                          <p:spTgt spid="65"/>
                                        </p:tgtEl>
                                        <p:attrNameLst>
                                          <p:attrName>fill.on</p:attrName>
                                        </p:attrNameLst>
                                      </p:cBhvr>
                                      <p:to>
                                        <p:strVal val="true"/>
                                      </p:to>
                                    </p:set>
                                  </p:childTnLst>
                                </p:cTn>
                              </p:par>
                              <p:par>
                                <p:cTn id="93" presetID="53" presetClass="entr" presetSubtype="16" fill="hold" grpId="0" nodeType="withEffect">
                                  <p:stCondLst>
                                    <p:cond delay="1750"/>
                                  </p:stCondLst>
                                  <p:childTnLst>
                                    <p:set>
                                      <p:cBhvr>
                                        <p:cTn id="94" dur="1" fill="hold">
                                          <p:stCondLst>
                                            <p:cond delay="0"/>
                                          </p:stCondLst>
                                        </p:cTn>
                                        <p:tgtEl>
                                          <p:spTgt spid="66"/>
                                        </p:tgtEl>
                                        <p:attrNameLst>
                                          <p:attrName>style.visibility</p:attrName>
                                        </p:attrNameLst>
                                      </p:cBhvr>
                                      <p:to>
                                        <p:strVal val="visible"/>
                                      </p:to>
                                    </p:set>
                                    <p:anim calcmode="lin" valueType="num">
                                      <p:cBhvr>
                                        <p:cTn id="95" dur="300" fill="hold"/>
                                        <p:tgtEl>
                                          <p:spTgt spid="66"/>
                                        </p:tgtEl>
                                        <p:attrNameLst>
                                          <p:attrName>ppt_w</p:attrName>
                                        </p:attrNameLst>
                                      </p:cBhvr>
                                      <p:tavLst>
                                        <p:tav tm="0">
                                          <p:val>
                                            <p:fltVal val="0"/>
                                          </p:val>
                                        </p:tav>
                                        <p:tav tm="100000">
                                          <p:val>
                                            <p:strVal val="#ppt_w"/>
                                          </p:val>
                                        </p:tav>
                                      </p:tavLst>
                                    </p:anim>
                                    <p:anim calcmode="lin" valueType="num">
                                      <p:cBhvr>
                                        <p:cTn id="96" dur="300" fill="hold"/>
                                        <p:tgtEl>
                                          <p:spTgt spid="66"/>
                                        </p:tgtEl>
                                        <p:attrNameLst>
                                          <p:attrName>ppt_h</p:attrName>
                                        </p:attrNameLst>
                                      </p:cBhvr>
                                      <p:tavLst>
                                        <p:tav tm="0">
                                          <p:val>
                                            <p:fltVal val="0"/>
                                          </p:val>
                                        </p:tav>
                                        <p:tav tm="100000">
                                          <p:val>
                                            <p:strVal val="#ppt_h"/>
                                          </p:val>
                                        </p:tav>
                                      </p:tavLst>
                                    </p:anim>
                                    <p:animEffect transition="in" filter="fade">
                                      <p:cBhvr>
                                        <p:cTn id="97" dur="300"/>
                                        <p:tgtEl>
                                          <p:spTgt spid="66"/>
                                        </p:tgtEl>
                                      </p:cBhvr>
                                    </p:animEffect>
                                  </p:childTnLst>
                                </p:cTn>
                              </p:par>
                              <p:par>
                                <p:cTn id="98" presetID="19" presetClass="emph" presetSubtype="0" fill="hold" grpId="1" nodeType="withEffect">
                                  <p:stCondLst>
                                    <p:cond delay="2050"/>
                                  </p:stCondLst>
                                  <p:childTnLst>
                                    <p:animClr clrSpc="rgb" dir="cw">
                                      <p:cBhvr override="childStyle">
                                        <p:cTn id="99" dur="200" fill="hold"/>
                                        <p:tgtEl>
                                          <p:spTgt spid="66"/>
                                        </p:tgtEl>
                                        <p:attrNameLst>
                                          <p:attrName>style.color</p:attrName>
                                        </p:attrNameLst>
                                      </p:cBhvr>
                                      <p:to>
                                        <a:schemeClr val="accent1"/>
                                      </p:to>
                                    </p:animClr>
                                    <p:animClr clrSpc="rgb" dir="cw">
                                      <p:cBhvr>
                                        <p:cTn id="100" dur="200" fill="hold"/>
                                        <p:tgtEl>
                                          <p:spTgt spid="66"/>
                                        </p:tgtEl>
                                        <p:attrNameLst>
                                          <p:attrName>fillcolor</p:attrName>
                                        </p:attrNameLst>
                                      </p:cBhvr>
                                      <p:to>
                                        <a:schemeClr val="accent1"/>
                                      </p:to>
                                    </p:animClr>
                                    <p:set>
                                      <p:cBhvr>
                                        <p:cTn id="101" dur="200" fill="hold"/>
                                        <p:tgtEl>
                                          <p:spTgt spid="66"/>
                                        </p:tgtEl>
                                        <p:attrNameLst>
                                          <p:attrName>fill.type</p:attrName>
                                        </p:attrNameLst>
                                      </p:cBhvr>
                                      <p:to>
                                        <p:strVal val="solid"/>
                                      </p:to>
                                    </p:set>
                                    <p:set>
                                      <p:cBhvr>
                                        <p:cTn id="102" dur="200" fill="hold"/>
                                        <p:tgtEl>
                                          <p:spTgt spid="66"/>
                                        </p:tgtEl>
                                        <p:attrNameLst>
                                          <p:attrName>fill.on</p:attrName>
                                        </p:attrNameLst>
                                      </p:cBhvr>
                                      <p:to>
                                        <p:strVal val="true"/>
                                      </p:to>
                                    </p:set>
                                  </p:childTnLst>
                                </p:cTn>
                              </p:par>
                              <p:par>
                                <p:cTn id="103" presetID="53" presetClass="entr" presetSubtype="16" fill="hold" grpId="0" nodeType="withEffect">
                                  <p:stCondLst>
                                    <p:cond delay="1900"/>
                                  </p:stCondLst>
                                  <p:childTnLst>
                                    <p:set>
                                      <p:cBhvr>
                                        <p:cTn id="104" dur="1" fill="hold">
                                          <p:stCondLst>
                                            <p:cond delay="0"/>
                                          </p:stCondLst>
                                        </p:cTn>
                                        <p:tgtEl>
                                          <p:spTgt spid="67"/>
                                        </p:tgtEl>
                                        <p:attrNameLst>
                                          <p:attrName>style.visibility</p:attrName>
                                        </p:attrNameLst>
                                      </p:cBhvr>
                                      <p:to>
                                        <p:strVal val="visible"/>
                                      </p:to>
                                    </p:set>
                                    <p:anim calcmode="lin" valueType="num">
                                      <p:cBhvr>
                                        <p:cTn id="105" dur="300" fill="hold"/>
                                        <p:tgtEl>
                                          <p:spTgt spid="67"/>
                                        </p:tgtEl>
                                        <p:attrNameLst>
                                          <p:attrName>ppt_w</p:attrName>
                                        </p:attrNameLst>
                                      </p:cBhvr>
                                      <p:tavLst>
                                        <p:tav tm="0">
                                          <p:val>
                                            <p:fltVal val="0"/>
                                          </p:val>
                                        </p:tav>
                                        <p:tav tm="100000">
                                          <p:val>
                                            <p:strVal val="#ppt_w"/>
                                          </p:val>
                                        </p:tav>
                                      </p:tavLst>
                                    </p:anim>
                                    <p:anim calcmode="lin" valueType="num">
                                      <p:cBhvr>
                                        <p:cTn id="106" dur="300" fill="hold"/>
                                        <p:tgtEl>
                                          <p:spTgt spid="67"/>
                                        </p:tgtEl>
                                        <p:attrNameLst>
                                          <p:attrName>ppt_h</p:attrName>
                                        </p:attrNameLst>
                                      </p:cBhvr>
                                      <p:tavLst>
                                        <p:tav tm="0">
                                          <p:val>
                                            <p:fltVal val="0"/>
                                          </p:val>
                                        </p:tav>
                                        <p:tav tm="100000">
                                          <p:val>
                                            <p:strVal val="#ppt_h"/>
                                          </p:val>
                                        </p:tav>
                                      </p:tavLst>
                                    </p:anim>
                                    <p:animEffect transition="in" filter="fade">
                                      <p:cBhvr>
                                        <p:cTn id="107" dur="300"/>
                                        <p:tgtEl>
                                          <p:spTgt spid="67"/>
                                        </p:tgtEl>
                                      </p:cBhvr>
                                    </p:animEffect>
                                  </p:childTnLst>
                                </p:cTn>
                              </p:par>
                              <p:par>
                                <p:cTn id="108" presetID="19" presetClass="emph" presetSubtype="0" fill="hold" grpId="1" nodeType="withEffect">
                                  <p:stCondLst>
                                    <p:cond delay="2200"/>
                                  </p:stCondLst>
                                  <p:childTnLst>
                                    <p:animClr clrSpc="rgb" dir="cw">
                                      <p:cBhvr override="childStyle">
                                        <p:cTn id="109" dur="200" fill="hold"/>
                                        <p:tgtEl>
                                          <p:spTgt spid="67"/>
                                        </p:tgtEl>
                                        <p:attrNameLst>
                                          <p:attrName>style.color</p:attrName>
                                        </p:attrNameLst>
                                      </p:cBhvr>
                                      <p:to>
                                        <a:schemeClr val="accent1"/>
                                      </p:to>
                                    </p:animClr>
                                    <p:animClr clrSpc="rgb" dir="cw">
                                      <p:cBhvr>
                                        <p:cTn id="110" dur="200" fill="hold"/>
                                        <p:tgtEl>
                                          <p:spTgt spid="67"/>
                                        </p:tgtEl>
                                        <p:attrNameLst>
                                          <p:attrName>fillcolor</p:attrName>
                                        </p:attrNameLst>
                                      </p:cBhvr>
                                      <p:to>
                                        <a:schemeClr val="accent1"/>
                                      </p:to>
                                    </p:animClr>
                                    <p:set>
                                      <p:cBhvr>
                                        <p:cTn id="111" dur="200" fill="hold"/>
                                        <p:tgtEl>
                                          <p:spTgt spid="67"/>
                                        </p:tgtEl>
                                        <p:attrNameLst>
                                          <p:attrName>fill.type</p:attrName>
                                        </p:attrNameLst>
                                      </p:cBhvr>
                                      <p:to>
                                        <p:strVal val="solid"/>
                                      </p:to>
                                    </p:set>
                                    <p:set>
                                      <p:cBhvr>
                                        <p:cTn id="112" dur="200" fill="hold"/>
                                        <p:tgtEl>
                                          <p:spTgt spid="67"/>
                                        </p:tgtEl>
                                        <p:attrNameLst>
                                          <p:attrName>fill.on</p:attrName>
                                        </p:attrNameLst>
                                      </p:cBhvr>
                                      <p:to>
                                        <p:strVal val="true"/>
                                      </p:to>
                                    </p:set>
                                  </p:childTnLst>
                                </p:cTn>
                              </p:par>
                              <p:par>
                                <p:cTn id="113" presetID="53" presetClass="entr" presetSubtype="16" fill="hold" grpId="0" nodeType="withEffect">
                                  <p:stCondLst>
                                    <p:cond delay="2050"/>
                                  </p:stCondLst>
                                  <p:childTnLst>
                                    <p:set>
                                      <p:cBhvr>
                                        <p:cTn id="114" dur="1" fill="hold">
                                          <p:stCondLst>
                                            <p:cond delay="0"/>
                                          </p:stCondLst>
                                        </p:cTn>
                                        <p:tgtEl>
                                          <p:spTgt spid="68"/>
                                        </p:tgtEl>
                                        <p:attrNameLst>
                                          <p:attrName>style.visibility</p:attrName>
                                        </p:attrNameLst>
                                      </p:cBhvr>
                                      <p:to>
                                        <p:strVal val="visible"/>
                                      </p:to>
                                    </p:set>
                                    <p:anim calcmode="lin" valueType="num">
                                      <p:cBhvr>
                                        <p:cTn id="115" dur="300" fill="hold"/>
                                        <p:tgtEl>
                                          <p:spTgt spid="68"/>
                                        </p:tgtEl>
                                        <p:attrNameLst>
                                          <p:attrName>ppt_w</p:attrName>
                                        </p:attrNameLst>
                                      </p:cBhvr>
                                      <p:tavLst>
                                        <p:tav tm="0">
                                          <p:val>
                                            <p:fltVal val="0"/>
                                          </p:val>
                                        </p:tav>
                                        <p:tav tm="100000">
                                          <p:val>
                                            <p:strVal val="#ppt_w"/>
                                          </p:val>
                                        </p:tav>
                                      </p:tavLst>
                                    </p:anim>
                                    <p:anim calcmode="lin" valueType="num">
                                      <p:cBhvr>
                                        <p:cTn id="116" dur="300" fill="hold"/>
                                        <p:tgtEl>
                                          <p:spTgt spid="68"/>
                                        </p:tgtEl>
                                        <p:attrNameLst>
                                          <p:attrName>ppt_h</p:attrName>
                                        </p:attrNameLst>
                                      </p:cBhvr>
                                      <p:tavLst>
                                        <p:tav tm="0">
                                          <p:val>
                                            <p:fltVal val="0"/>
                                          </p:val>
                                        </p:tav>
                                        <p:tav tm="100000">
                                          <p:val>
                                            <p:strVal val="#ppt_h"/>
                                          </p:val>
                                        </p:tav>
                                      </p:tavLst>
                                    </p:anim>
                                    <p:animEffect transition="in" filter="fade">
                                      <p:cBhvr>
                                        <p:cTn id="117" dur="300"/>
                                        <p:tgtEl>
                                          <p:spTgt spid="68"/>
                                        </p:tgtEl>
                                      </p:cBhvr>
                                    </p:animEffect>
                                  </p:childTnLst>
                                </p:cTn>
                              </p:par>
                              <p:par>
                                <p:cTn id="118" presetID="19" presetClass="emph" presetSubtype="0" fill="hold" grpId="1" nodeType="withEffect">
                                  <p:stCondLst>
                                    <p:cond delay="2350"/>
                                  </p:stCondLst>
                                  <p:childTnLst>
                                    <p:animClr clrSpc="rgb" dir="cw">
                                      <p:cBhvr override="childStyle">
                                        <p:cTn id="119" dur="200" fill="hold"/>
                                        <p:tgtEl>
                                          <p:spTgt spid="68"/>
                                        </p:tgtEl>
                                        <p:attrNameLst>
                                          <p:attrName>style.color</p:attrName>
                                        </p:attrNameLst>
                                      </p:cBhvr>
                                      <p:to>
                                        <a:schemeClr val="accent1"/>
                                      </p:to>
                                    </p:animClr>
                                    <p:animClr clrSpc="rgb" dir="cw">
                                      <p:cBhvr>
                                        <p:cTn id="120" dur="200" fill="hold"/>
                                        <p:tgtEl>
                                          <p:spTgt spid="68"/>
                                        </p:tgtEl>
                                        <p:attrNameLst>
                                          <p:attrName>fillcolor</p:attrName>
                                        </p:attrNameLst>
                                      </p:cBhvr>
                                      <p:to>
                                        <a:schemeClr val="accent1"/>
                                      </p:to>
                                    </p:animClr>
                                    <p:set>
                                      <p:cBhvr>
                                        <p:cTn id="121" dur="200" fill="hold"/>
                                        <p:tgtEl>
                                          <p:spTgt spid="68"/>
                                        </p:tgtEl>
                                        <p:attrNameLst>
                                          <p:attrName>fill.type</p:attrName>
                                        </p:attrNameLst>
                                      </p:cBhvr>
                                      <p:to>
                                        <p:strVal val="solid"/>
                                      </p:to>
                                    </p:set>
                                    <p:set>
                                      <p:cBhvr>
                                        <p:cTn id="122" dur="2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2" grpId="0" animBg="1"/>
      <p:bldP spid="72" grpId="1" animBg="1"/>
      <p:bldP spid="73" grpId="0" animBg="1"/>
      <p:bldP spid="73" grpId="1" animBg="1"/>
      <p:bldP spid="75" grpId="0" animBg="1"/>
      <p:bldP spid="75" grpId="1" animBg="1"/>
      <p:bldP spid="51" grpId="0" animBg="1"/>
      <p:bldP spid="51" grpId="1" animBg="1"/>
      <p:bldP spid="53" grpId="0" animBg="1"/>
      <p:bldP spid="53" grpId="1" animBg="1"/>
      <p:bldP spid="58" grpId="0" animBg="1"/>
      <p:bldP spid="58" grpId="1" animBg="1"/>
      <p:bldP spid="59" grpId="0" animBg="1"/>
      <p:bldP spid="59" grpId="1" animBg="1"/>
      <p:bldP spid="60" grpId="0" animBg="1"/>
      <p:bldP spid="60" grpId="1" animBg="1"/>
      <p:bldP spid="63" grpId="0" animBg="1"/>
      <p:bldP spid="63" grpId="1" animBg="1"/>
      <p:bldP spid="65" grpId="0" animBg="1"/>
      <p:bldP spid="65" grpId="1" animBg="1"/>
      <p:bldP spid="66" grpId="0" animBg="1"/>
      <p:bldP spid="66" grpId="1" animBg="1"/>
      <p:bldP spid="67" grpId="0" animBg="1"/>
      <p:bldP spid="67" grpId="1" animBg="1"/>
      <p:bldP spid="68" grpId="0" animBg="1"/>
      <p:bldP spid="68" grpId="1" animBg="1"/>
    </p:bldLst>
  </p:timing>
</p:sld>
</file>

<file path=ppt/theme/theme1.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2.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3.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E1D381DE-CE38-4CAE-9BB9-1E6AA2D186DE}" vid="{535F27F0-4040-404A-A0F1-63DC40C0C8F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IndustriesTaxHTField0 xmlns="4e240d41-6d38-4eac-9584-b3f543b50010">
      <Terms xmlns="http://schemas.microsoft.com/office/infopath/2007/PartnerControls"/>
    </IndustriesTaxHTField0>
    <DocumentSetKcId xmlns="7b813d5f-7206-4d46-95a5-a58185f478af">107844</DocumentSetKcId>
    <ActivitiesAndProgramsTaxHTField0 xmlns="4e240d41-6d38-4eac-9584-b3f543b50010">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Worldwide Inside Sales Readiness</TermName>
          <TermId xmlns="http://schemas.microsoft.com/office/infopath/2007/PartnerControls">3a4e01ea-907e-4f11-9b1b-2424e207e8d1</TermId>
        </TermInfo>
      </Terms>
    </ActivitiesAndProgramsTaxHTField0>
    <LanguagesTaxHTField0 xmlns="4e240d41-6d38-4eac-9584-b3f543b50010">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LanguagesTaxHTField0>
    <h1e7aaa5788c480c922636922fec8914 xmlns="4e240d41-6d38-4eac-9584-b3f543b50010">
      <Terms xmlns="http://schemas.microsoft.com/office/infopath/2007/PartnerControls"/>
    </h1e7aaa5788c480c922636922fec8914>
    <AudiencesTaxHTField0 xmlns="4e240d41-6d38-4eac-9584-b3f543b50010">
      <Terms xmlns="http://schemas.microsoft.com/office/infopath/2007/PartnerControls">
        <TermInfo xmlns="http://schemas.microsoft.com/office/infopath/2007/PartnerControls">
          <TermName xmlns="http://schemas.microsoft.com/office/infopath/2007/PartnerControls">business decision makers</TermName>
          <TermId xmlns="http://schemas.microsoft.com/office/infopath/2007/PartnerControls">c5581652-6887-44c0-9e7e-d38ca54728bd</TermId>
        </TermInfo>
        <TermInfo xmlns="http://schemas.microsoft.com/office/infopath/2007/PartnerControls">
          <TermName xmlns="http://schemas.microsoft.com/office/infopath/2007/PartnerControls">IT decision makers</TermName>
          <TermId xmlns="http://schemas.microsoft.com/office/infopath/2007/PartnerControls">9b4e6e74-580c-4c34-b4d3-48674047e67e</TermId>
        </TermInfo>
      </Terms>
    </AudiencesTaxHTField0>
    <ConfidentialityTaxHTField0 xmlns="4e240d41-6d38-4eac-9584-b3f543b50010">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TopicsTaxHTField0 xmlns="4e240d41-6d38-4eac-9584-b3f543b50010">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inside sales</TermName>
          <TermId xmlns="http://schemas.microsoft.com/office/infopath/2007/PartnerControls">7c476b68-6f84-4a80-9930-2286afc962a8</TermId>
        </TermInfo>
      </Terms>
    </TopicsTaxHTField0>
    <ProductsTaxHTField0 xmlns="4e240d41-6d38-4eac-9584-b3f543b50010">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ProductsTaxHTField0>
    <RegionTaxHTField0 xmlns="4e240d41-6d38-4eac-9584-b3f543b50010">
      <Terms xmlns="http://schemas.microsoft.com/office/infopath/2007/PartnerControls"/>
    </RegionTaxHTField0>
    <Owner xmlns="4e240d41-6d38-4eac-9584-b3f543b50010">
      <UserInfo>
        <DisplayName>Anusha Rangaswamy</DisplayName>
        <AccountId>22194</AccountId>
        <AccountType/>
      </UserInfo>
    </Owner>
    <SegmentsTaxHTField0 xmlns="4e240d41-6d38-4eac-9584-b3f543b50010">
      <Terms xmlns="http://schemas.microsoft.com/office/infopath/2007/PartnerControls"/>
    </SegmentsTaxHTField0>
    <BusinessArchitectureTaxHTField0 xmlns="4e240d41-6d38-4eac-9584-b3f543b50010">
      <Terms xmlns="http://schemas.microsoft.com/office/infopath/2007/PartnerControls"/>
    </BusinessArchitectureTaxHTField0>
    <GroupsTaxHTField0 xmlns="4e240d41-6d38-4eac-9584-b3f543b50010">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GroupsTaxHTField0>
    <TagTemplate xmlns="4e240d41-6d38-4eac-9584-b3f543b50010" xsi:nil="true"/>
    <TaxCatchAll xmlns="230e9df3-be65-4c73-a93b-d1236ebd677e">
      <Value>10056</Value>
      <Value>10052</Value>
      <Value>10849</Value>
      <Value>80</Value>
      <Value>13755</Value>
      <Value>20050</Value>
      <Value>18422</Value>
      <Value>15579</Value>
      <Value>10077</Value>
      <Value>20557</Value>
      <Value>10921</Value>
      <Value>13833</Value>
      <Value>12938</Value>
      <Value>18906</Value>
      <Value>19685</Value>
      <Value>13172</Value>
      <Value>10205</Value>
      <Value>14856</Value>
      <Value>20730</Value>
      <Value>20682</Value>
    </TaxCatchAll>
    <RolesTaxHTField0 xmlns="4e240d41-6d38-4eac-9584-b3f543b50010">
      <Terms xmlns="http://schemas.microsoft.com/office/infopath/2007/PartnerControls">
        <TermInfo xmlns="http://schemas.microsoft.com/office/infopath/2007/PartnerControls">
          <TermName xmlns="http://schemas.microsoft.com/office/infopath/2007/PartnerControls">Telesales Solution Specialist</TermName>
          <TermId xmlns="http://schemas.microsoft.com/office/infopath/2007/PartnerControls">a293ec10-2fac-46ec-98ae-6149da09be06</TermId>
        </TermInfo>
      </Terms>
    </RolesTaxHTField0>
    <CoOwner xmlns="4e240d41-6d38-4eac-9584-b3f543b50010">
      <UserInfo>
        <DisplayName>REDMOND\v-brisch</DisplayName>
        <AccountId>39</AccountId>
        <AccountType/>
      </UserInfo>
      <UserInfo>
        <DisplayName>REDMOND\meeryan</DisplayName>
        <AccountId>44027</AccountId>
        <AccountType/>
      </UserInfo>
      <UserInfo>
        <DisplayName>REDMOND\danielsw</DisplayName>
        <AccountId>6679</AccountId>
        <AccountType/>
      </UserInfo>
      <UserInfo>
        <DisplayName>REDMOND\tonyme</DisplayName>
        <AccountId>26501</AccountId>
        <AccountType/>
      </UserInfo>
      <UserInfo>
        <DisplayName>REDMOND\charllee</DisplayName>
        <AccountId>231894</AccountId>
        <AccountType/>
      </UserInfo>
      <UserInfo>
        <DisplayName>FAREAST\v-hesehg</DisplayName>
        <AccountId>143284</AccountId>
        <AccountType/>
      </UserInfo>
      <UserInfo>
        <DisplayName>REDMOND\v-licour</DisplayName>
        <AccountId>251797</AccountId>
        <AccountType/>
      </UserInfo>
    </CoOwner>
    <PartnersTaxHTField0 xmlns="4e240d41-6d38-4eac-9584-b3f543b50010">
      <Terms xmlns="http://schemas.microsoft.com/office/infopath/2007/PartnerControls"/>
    </Partners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Info xmlns="http://schemas.microsoft.com/office/infopath/2007/PartnerControls">
          <TermName xmlns="http://schemas.microsoft.com/office/infopath/2007/PartnerControls">Telesales Domain</TermName>
          <TermId xmlns="http://schemas.microsoft.com/office/infopath/2007/PartnerControls">04a5111f-c67b-4a6e-bf36-05714763ab37</TermId>
        </TermInfo>
      </Terms>
    </SMSGDomainTaxHTField0>
    <TaxKeywordTaxHTField xmlns="230e9df3-be65-4c73-a93b-d1236ebd677e">
      <Terms xmlns="http://schemas.microsoft.com/office/infopath/2007/PartnerControls"/>
    </TaxKeywordTaxHTField>
    <CompetitorsTaxHTField0 xmlns="4e240d41-6d38-4eac-9584-b3f543b50010">
      <Terms xmlns="http://schemas.microsoft.com/office/infopath/2007/PartnerControls"/>
    </CompetitorsTaxHTField0>
    <DocumentDescription xmlns="4e240d41-6d38-4eac-9584-b3f543b50010">This deck is the way to position Azure to the Enterprise - talks about the workloads and how to get started, not technically deep and does not go through the various building blocks in detail on purpose. Efforts are underway to overhaul the presentation. ETA- Feb 2015</DocumentDescription>
    <_dlc_DocId xmlns="230e9df3-be65-4c73-a93b-d1236ebd677e">KC00-15-210934</_dlc_DocId>
    <ApplyWorkflowRules xmlns="4e240d41-6d38-4eac-9584-b3f543b50010">Yes</ApplyWorkflowRules>
    <Thumbnail1 xmlns="4e240d41-6d38-4eac-9584-b3f543b50010">
      <Url>http://infopedia/kc02/media/Thumbnails/Microsoft Azure Domain/KC00-15-107844/azure.PNG</Url>
      <Description>/kc02/media/Thumbnails/Microsoft Azure Domain/KC00-15-107844/azure.PNG</Description>
    </Thumbnail1>
    <AverageRating xmlns="http://schemas.microsoft.com/sharepoint/v3" xsi:nil="true"/>
    <PublishDate xmlns="4e240d41-6d38-4eac-9584-b3f543b50010" xsi:nil="true"/>
    <PublishingExpirationDate xmlns="http://schemas.microsoft.com/sharepoint/v3" xsi:nil="true"/>
    <ItemTypeTaxHTField0 xmlns="4e240d41-6d38-4eac-9584-b3f543b50010">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ItemTypeTaxHTField0>
    <_dlc_DocIdUrl xmlns="230e9df3-be65-4c73-a93b-d1236ebd677e">
      <Url>http://infopedia/docstore/_layouts/DocIdRedir.aspx?ID=KC00-15-210934</Url>
      <Description>KC00-15-210934</Description>
    </_dlc_DocIdUrl>
    <PublishingPageContent xmlns="http://schemas.microsoft.com/sharepoint/v3" xsi:nil="true"/>
    <IconOverlay xmlns="http://schemas.microsoft.com/sharepoint/v4" xsi:nil="true"/>
    <RoutingRuleDescription xmlns="http://schemas.microsoft.com/sharepoint/v3" xsi:nil="true"/>
    <EnterpriseDomainTagsTaxHTField0 xmlns="4e240d41-6d38-4eac-9584-b3f543b50010">
      <Terms xmlns="http://schemas.microsoft.com/office/infopath/2007/PartnerControls">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EnterpriseDomainTagsTaxHTField0>
    <Expire_x0020_Review xmlns="4e240d41-6d38-4eac-9584-b3f543b50010">2015-09-01T10:19:45+00:00</Expire_x0020_Review>
    <fe32998799ba48dcafc127a14edc00fb xmlns="4e240d41-6d38-4eac-9584-b3f543b50010">
      <Terms xmlns="http://schemas.microsoft.com/office/infopath/2007/PartnerControls"/>
    </fe32998799ba48dcafc127a14edc00fb>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76" ma:contentTypeDescription="" ma:contentTypeScope="" ma:versionID="2f480566c82c3e7eb1650e467cf8a4f0">
  <xsd:schema xmlns:xsd="http://www.w3.org/2001/XMLSchema" xmlns:xs="http://www.w3.org/2001/XMLSchema" xmlns:p="http://schemas.microsoft.com/office/2006/metadata/properties" xmlns:ns1="http://schemas.microsoft.com/sharepoint/v3" xmlns:ns2="4e240d41-6d38-4eac-9584-b3f543b50010" xmlns:ns3="230e9df3-be65-4c73-a93b-d1236ebd677e" xmlns:ns4="7b813d5f-7206-4d46-95a5-a58185f478af" xmlns:ns5="http://schemas.microsoft.com/sharepoint/v4" targetNamespace="http://schemas.microsoft.com/office/2006/metadata/properties" ma:root="true" ma:fieldsID="2631836656a3517331c7d73045dc6d09" ns1:_="" ns2:_="" ns3:_="" ns4:_="" ns5:_="">
    <xsd:import namespace="http://schemas.microsoft.com/sharepoint/v3"/>
    <xsd:import namespace="4e240d41-6d38-4eac-9584-b3f543b50010"/>
    <xsd:import namespace="230e9df3-be65-4c73-a93b-d1236ebd677e"/>
    <xsd:import namespace="7b813d5f-7206-4d46-95a5-a58185f478af"/>
    <xsd:import namespace="http://schemas.microsoft.com/sharepoint/v4"/>
    <xsd:element name="properties">
      <xsd:complexType>
        <xsd:sequence>
          <xsd:element name="documentManagement">
            <xsd:complexType>
              <xsd:all>
                <xsd:element ref="ns2:DocumentDescription" minOccurs="0"/>
                <xsd:element ref="ns2:PublishDate" minOccurs="0"/>
                <xsd:element ref="ns1:PublishingExpirationDate" minOccurs="0"/>
                <xsd:element ref="ns1:PublishingPageContent" minOccurs="0"/>
                <xsd:element ref="ns2:Thumbnail1" minOccurs="0"/>
                <xsd:element ref="ns2:CoOwner" minOccurs="0"/>
                <xsd:element ref="ns2:Owner" minOccurs="0"/>
                <xsd:element ref="ns4:DocumentSetKcId" minOccurs="0"/>
                <xsd:element ref="ns2:TagTemplate" minOccurs="0"/>
                <xsd:element ref="ns1:RatingCount" minOccurs="0"/>
                <xsd:element ref="ns1:AverageRating" minOccurs="0"/>
                <xsd:element ref="ns2:Expire_x0020_Review"/>
                <xsd:element ref="ns3:TaxKeywordTaxHTField" minOccurs="0"/>
                <xsd:element ref="ns2:RegionTaxHTField0" minOccurs="0"/>
                <xsd:element ref="ns3:_dlc_DocId" minOccurs="0"/>
                <xsd:element ref="ns2:ConfidentialityTaxHTField0" minOccurs="0"/>
                <xsd:element ref="ns3:_dlc_DocIdUrl" minOccurs="0"/>
                <xsd:element ref="ns2:BusinessArchitectureTaxHTField0" minOccurs="0"/>
                <xsd:element ref="ns3:_dlc_DocIdPersistId" minOccurs="0"/>
                <xsd:element ref="ns2:TopicsTaxHTField0" minOccurs="0"/>
                <xsd:element ref="ns5:IconOverlay" minOccurs="0"/>
                <xsd:element ref="ns2:GroupsTaxHTField0" minOccurs="0"/>
                <xsd:element ref="ns2:PartnersTaxHTField0" minOccurs="0"/>
                <xsd:element ref="ns3:TaxCatchAll" minOccurs="0"/>
                <xsd:element ref="ns2:ActivitiesAndProgramsTaxHTField0" minOccurs="0"/>
                <xsd:element ref="ns2:RolesTaxHTField0" minOccurs="0"/>
                <xsd:element ref="ns3:TaxCatchAllLabel" minOccurs="0"/>
                <xsd:element ref="ns1:RoutingRuleDescription" minOccurs="0"/>
                <xsd:element ref="ns2:SMSGDomainTaxHTField0" minOccurs="0"/>
                <xsd:element ref="ns2:ProductsTaxHTField0" minOccurs="0"/>
                <xsd:element ref="ns1:_vti_ItemDeclaredRecord" minOccurs="0"/>
                <xsd:element ref="ns1:_vti_ItemHoldRecordStatus" minOccurs="0"/>
                <xsd:element ref="ns2:LanguagesTaxHTField0" minOccurs="0"/>
                <xsd:element ref="ns2:CompetitorsTaxHTField0" minOccurs="0"/>
                <xsd:element ref="ns2:h1e7aaa5788c480c922636922fec8914" minOccurs="0"/>
                <xsd:element ref="ns2:ItemTypeTaxHTField0" minOccurs="0"/>
                <xsd:element ref="ns2:IndustriesTaxHTField0" minOccurs="0"/>
                <xsd:element ref="ns2:SegmentsTaxHTField0" minOccurs="0"/>
                <xsd:element ref="ns2:ApplyWorkflowRules" minOccurs="0"/>
                <xsd:element ref="ns2:EnterpriseDomainTagsTaxHTField0" minOccurs="0"/>
                <xsd:element ref="ns2:AudiencesTaxHTField0" minOccurs="0"/>
                <xsd:element ref="ns2:fe32998799ba48dcafc127a14edc00f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8" nillable="true" ma:displayName="Scheduling End Date" ma:internalName="PublishingExpirationDate">
      <xsd:simpleType>
        <xsd:restriction base="dms:Unknown"/>
      </xsd:simpleType>
    </xsd:element>
    <xsd:element name="PublishingPageContent" ma:index="9" nillable="true" ma:displayName="Page Content" ma:internalName="PublishingPageContent">
      <xsd:simpleType>
        <xsd:restriction base="dms:Unknown"/>
      </xsd:simpleType>
    </xsd:element>
    <xsd:element name="RatingCount" ma:index="28" nillable="true" ma:displayName="Number of Ratings" ma:decimals="0" ma:description="Number of ratings submitted" ma:indexed="true" ma:internalName="Number_x0020_of_x0020_Ratings" ma:readOnly="true">
      <xsd:simpleType>
        <xsd:restriction base="dms:Number"/>
      </xsd:simpleType>
    </xsd:element>
    <xsd:element name="AverageRating" ma:index="29"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4" nillable="true" ma:displayName="Declared Record" ma:hidden="true" ma:internalName="_vti_ItemDeclaredRecord" ma:readOnly="true">
      <xsd:simpleType>
        <xsd:restriction base="dms:DateTime"/>
      </xsd:simpleType>
    </xsd:element>
    <xsd:element name="_vti_ItemHoldRecordStatus" ma:index="55"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Document Description for document content type KCDoc" ma:internalName="DocumentDescription">
      <xsd:simpleType>
        <xsd:restriction base="dms:Note"/>
      </xsd:simpleType>
    </xsd:element>
    <xsd:element name="PublishDate" ma:index="7" nillable="true" ma:displayName="PublishDate" ma:description="Used in Blog Posts, this date is used to specify the Blog Article Date." ma:format="DateOnly" ma:internalName="PublishDate">
      <xsd:simpleType>
        <xsd:restriction base="dms:DateTime"/>
      </xsd:simpleType>
    </xsd:element>
    <xsd:element name="Thumbnail1" ma:index="10"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CoOwner" ma:index="20"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 ma:index="22"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gTemplate" ma:index="25" nillable="true" ma:displayName="TagTemplate" ma:internalName="TagTemplate0">
      <xsd:simpleType>
        <xsd:restriction base="dms:Text">
          <xsd:maxLength value="255"/>
        </xsd:restriction>
      </xsd:simpleType>
    </xsd:element>
    <xsd:element name="Expire_x0020_Review" ma:index="32" ma:displayName="Expiration" ma:description="Date content is to expire; set 1 day to 24 months out" ma:format="DateOnly" ma:internalName="Expire_x0020_Review" ma:readOnly="false">
      <xsd:simpleType>
        <xsd:restriction base="dms:DateTime"/>
      </xsd:simple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PartnersTaxHTField0" ma:index="43"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RolesTaxHTField0" ma:index="46"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roductsTaxHTField0" ma:index="52"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LanguagesTaxHTField0" ma:index="56"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CompetitorsTaxHTField0" ma:index="60"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h1e7aaa5788c480c922636922fec8914" ma:index="61"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element name="ItemTypeTaxHTField0" ma:index="6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IndustriesTaxHTField0" ma:index="63"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SegmentsTaxHTField0" ma:index="65"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ApplyWorkflowRules" ma:index="66"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EnterpriseDomainTagsTaxHTField0" ma:index="67" nillable="true" ma:taxonomy="true" ma:internalName="EnterpriseDomainTagsTaxHTField0" ma:taxonomyFieldName="EnterpriseDomainTags" ma:displayName="EnterpriseDomainTags" ma:default="" ma:fieldId="{b0426b94-b978-4d64-9f6d-77397f8ecefd}"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AudiencesTaxHTField0" ma:index="69"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fe32998799ba48dcafc127a14edc00fb" ma:index="70" nillable="true" ma:taxonomy="true" ma:internalName="fe32998799ba48dcafc127a14edc00fb" ma:taxonomyFieldName="TechnicalLevel" ma:displayName="Technical Level" ma:default="" ma:fieldId="{fe329987-99ba-48dc-afc1-27a14edc00fb}"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33"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 ma:index="35" nillable="true" ma:displayName="Document ID Value" ma:description="The value of the document ID assigned to this item." ma:indexed="true" ma:internalName="_dlc_DocId" ma:readOnly="true">
      <xsd:simpleType>
        <xsd:restriction base="dms:Text"/>
      </xsd:simpleType>
    </xsd:element>
    <xsd:element name="_dlc_DocIdUrl" ma:index="3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9" nillable="true" ma:displayName="Persist ID" ma:description="Keep ID on add." ma:hidden="true" ma:internalName="_dlc_DocIdPersistId" ma:readOnly="true">
      <xsd:simpleType>
        <xsd:restriction base="dms:Boolean"/>
      </xsd:simpleType>
    </xsd:element>
    <xsd:element name="TaxCatchAll" ma:index="44"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47"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24" nillable="true" ma:displayName="DocumentSetKcId" ma:indexed="true" ma:internalName="DocumentSetKcId"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FF1FAB0DEDE9AF4ABA57B67AF4A9F321" PreviousValue="false"/>
</file>

<file path=customXml/itemProps1.xml><?xml version="1.0" encoding="utf-8"?>
<ds:datastoreItem xmlns:ds="http://schemas.openxmlformats.org/officeDocument/2006/customXml" ds:itemID="{0238BFC1-1ECD-4C82-A19D-350AD899CD92}"/>
</file>

<file path=customXml/itemProps2.xml><?xml version="1.0" encoding="utf-8"?>
<ds:datastoreItem xmlns:ds="http://schemas.openxmlformats.org/officeDocument/2006/customXml" ds:itemID="{F990F116-B58F-4255-B05B-DA3808E0E5C6}"/>
</file>

<file path=customXml/itemProps3.xml><?xml version="1.0" encoding="utf-8"?>
<ds:datastoreItem xmlns:ds="http://schemas.openxmlformats.org/officeDocument/2006/customXml" ds:itemID="{758FDAC0-319D-4A54-8D8E-1D42CB1F8004}"/>
</file>

<file path=customXml/itemProps4.xml><?xml version="1.0" encoding="utf-8"?>
<ds:datastoreItem xmlns:ds="http://schemas.openxmlformats.org/officeDocument/2006/customXml" ds:itemID="{D5751E8D-AFC2-4683-9129-F36CFC8BB43D}"/>
</file>

<file path=customXml/itemProps5.xml><?xml version="1.0" encoding="utf-8"?>
<ds:datastoreItem xmlns:ds="http://schemas.openxmlformats.org/officeDocument/2006/customXml" ds:itemID="{766571D6-5B8E-4B68-BCF1-A6F7573A74B1}"/>
</file>

<file path=docProps/app.xml><?xml version="1.0" encoding="utf-8"?>
<Properties xmlns="http://schemas.openxmlformats.org/officeDocument/2006/extended-properties" xmlns:vt="http://schemas.openxmlformats.org/officeDocument/2006/docPropsVTypes">
  <Template/>
  <TotalTime>22062</TotalTime>
  <Words>12091</Words>
  <Application>Microsoft Office PowerPoint</Application>
  <PresentationFormat>Custom</PresentationFormat>
  <Paragraphs>1353</Paragraphs>
  <Slides>54</Slides>
  <Notes>49</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MS PGothic</vt:lpstr>
      <vt:lpstr>Arial</vt:lpstr>
      <vt:lpstr>Calibri</vt:lpstr>
      <vt:lpstr>Consolas</vt:lpstr>
      <vt:lpstr>Segoe UI</vt:lpstr>
      <vt:lpstr>Segoe UI Light</vt:lpstr>
      <vt:lpstr>Segoe UI Semibold</vt:lpstr>
      <vt:lpstr>Verdana</vt:lpstr>
      <vt:lpstr>Wingdings</vt:lpstr>
      <vt:lpstr>3-30070_Windows_Server_Management_Marketing_Template_16x9</vt:lpstr>
      <vt:lpstr>1_3-30070_Windows_Server_Management_Marketing_Template_16x9</vt:lpstr>
      <vt:lpstr>2_5-30550_MGX_FY15_Breakout_LIGHT_Template</vt:lpstr>
      <vt:lpstr>PowerPoint Presentation</vt:lpstr>
      <vt:lpstr>Microsoft Azure    Bringing Cloud  to your Enterprise</vt:lpstr>
      <vt:lpstr>Why consider the cloud?</vt:lpstr>
      <vt:lpstr>Cloud innovation presents challenges for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Huge infrastructure scale is the enabler</vt:lpstr>
      <vt:lpstr>PowerPoint Presentation</vt:lpstr>
      <vt:lpstr>PowerPoint Presentation</vt:lpstr>
      <vt:lpstr>PowerPoint Presentation</vt:lpstr>
      <vt:lpstr>PowerPoint Presentation</vt:lpstr>
      <vt:lpstr>Innovations in the last 18months</vt:lpstr>
      <vt:lpstr>Innovations in the last 18months</vt:lpstr>
      <vt:lpstr>Innovations in the last 18months</vt:lpstr>
      <vt:lpstr>Innovations in the last 18months</vt:lpstr>
      <vt:lpstr>Market Endorsement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 test, run your apps</vt:lpstr>
      <vt:lpstr>Develop, test, run your apps</vt:lpstr>
      <vt:lpstr>Develop, test, run your apps</vt:lpstr>
      <vt:lpstr>PowerPoint Presentation</vt:lpstr>
      <vt:lpstr>PowerPoint Presentation</vt:lpstr>
      <vt:lpstr>Identity as the control point</vt:lpstr>
      <vt:lpstr>Extend your infrastructure</vt:lpstr>
      <vt:lpstr>Extend your infrastructure</vt:lpstr>
      <vt:lpstr>PowerPoint Presentation</vt:lpstr>
      <vt:lpstr>Extend your infrastructure</vt:lpstr>
      <vt:lpstr>Extend your infrastructure</vt:lpstr>
      <vt:lpstr>PowerPoint Presentation</vt:lpstr>
      <vt:lpstr>Reach where your datacenter won’t</vt:lpstr>
      <vt:lpstr>Reach where your datacenter won’t</vt:lpstr>
      <vt:lpstr>Reach where your datacenter won’t</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in the Enterprise</dc:title>
  <dc:creator>Tony Meleg</dc:creator>
  <cp:keywords/>
  <cp:lastModifiedBy>Anusha Rangaswamy</cp:lastModifiedBy>
  <cp:revision>981</cp:revision>
  <cp:lastPrinted>2013-03-26T17:37:02Z</cp:lastPrinted>
  <dcterms:created xsi:type="dcterms:W3CDTF">2012-12-13T20:38:06Z</dcterms:created>
  <dcterms:modified xsi:type="dcterms:W3CDTF">2015-01-20T15:37:05Z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0x010100FF1FAB0DEDE9AF4ABA57B67AF4A9F3210200596A0E07C3E77448942F9A5D1E81E582</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y fmtid="{D5CDD505-2E9C-101B-9397-08002B2CF9AE}" pid="10" name="TaxKeyword">
    <vt:lpwstr/>
  </property>
  <property fmtid="{D5CDD505-2E9C-101B-9397-08002B2CF9AE}" pid="11" name="Audiences">
    <vt:lpwstr>10052;#business decision makers|c5581652-6887-44c0-9e7e-d38ca54728bd;#10077;#IT decision makers|9b4e6e74-580c-4c34-b4d3-48674047e67e</vt:lpwstr>
  </property>
  <property fmtid="{D5CDD505-2E9C-101B-9397-08002B2CF9AE}" pid="12" name="Region">
    <vt:lpwstr/>
  </property>
  <property fmtid="{D5CDD505-2E9C-101B-9397-08002B2CF9AE}" pid="13" name="Confidentiality">
    <vt:lpwstr>80;#customer ready|8986c41d-21c5-4f8f-8a12-ea4625b46858</vt:lpwstr>
  </property>
  <property fmtid="{D5CDD505-2E9C-101B-9397-08002B2CF9AE}" pid="14" name="Groups">
    <vt:lpwstr>18422;#Microsoft Azure Marketing|0958c357-5252-473f-8b4e-42f27525a99d;#18906;#SMSG Readiness|c6595b84-b463-470a-bb46-2a47364645be</vt:lpwstr>
  </property>
  <property fmtid="{D5CDD505-2E9C-101B-9397-08002B2CF9AE}" pid="15" name="Topics">
    <vt:lpwstr>15579;#readiness|0bad9107-5243-4424-8599-de9537dda9af;#20050;#hub subset|c6bfd112-b986-4a0a-aa8d-90e767bfdfa6;#12938;#inside sales|7c476b68-6f84-4a80-9930-2286afc962a8</vt:lpwstr>
  </property>
  <property fmtid="{D5CDD505-2E9C-101B-9397-08002B2CF9AE}" pid="16" name="messageframeworktype">
    <vt:lpwstr/>
  </property>
  <property fmtid="{D5CDD505-2E9C-101B-9397-08002B2CF9AE}" pid="17" name="Industries">
    <vt:lpwstr/>
  </property>
  <property fmtid="{D5CDD505-2E9C-101B-9397-08002B2CF9AE}" pid="18" name="Roles">
    <vt:lpwstr>20730;#Telesales Solution Specialist|a293ec10-2fac-46ec-98ae-6149da09be06</vt:lpwstr>
  </property>
  <property fmtid="{D5CDD505-2E9C-101B-9397-08002B2CF9AE}" pid="19" name="SMSGDomain">
    <vt:lpwstr>19685;#Microsoft Azure Domain|d600a391-d529-4311-892b-2c05c1ab2538;#20557;#Cloud and Enterprise|adc2fe87-c79a-4ded-a449-3f86b954069d;#13172;#Server and Tools Business|6783548d-8609-4f97-be4a-4ca2616905a6;#13755;#Sales, Marketing, Services Group|ecda8836-afa0-40aa-878e-630e18c8fc5c;#14856;#Telesales Domain|04a5111f-c67b-4a6e-bf36-05714763ab37</vt:lpwstr>
  </property>
  <property fmtid="{D5CDD505-2E9C-101B-9397-08002B2CF9AE}" pid="20" name="Competitors">
    <vt:lpwstr/>
  </property>
  <property fmtid="{D5CDD505-2E9C-101B-9397-08002B2CF9AE}" pid="21" name="BusinessArchitecture">
    <vt:lpwstr/>
  </property>
  <property fmtid="{D5CDD505-2E9C-101B-9397-08002B2CF9AE}" pid="22" name="Products">
    <vt:lpwstr>13833;#Microsoft Azure platform|df6aaec2-d07c-4319-b510-15a691aea35b;#10921;#Microsoft Azure|669a3112-5edf-444b-a003-630063601f07</vt:lpwstr>
  </property>
  <property fmtid="{D5CDD505-2E9C-101B-9397-08002B2CF9AE}" pid="23" name="Segments">
    <vt:lpwstr/>
  </property>
  <property fmtid="{D5CDD505-2E9C-101B-9397-08002B2CF9AE}" pid="24" name="ActivitiesAndPrograms">
    <vt:lpwstr>10205;#Executive Briefing Center|f6f45d27-6c93-466a-8cd5-2846af886eb9;#20682;#Worldwide Inside Sales Readiness|3a4e01ea-907e-4f11-9b1b-2424e207e8d1</vt:lpwstr>
  </property>
  <property fmtid="{D5CDD505-2E9C-101B-9397-08002B2CF9AE}" pid="25" name="Partners">
    <vt:lpwstr/>
  </property>
  <property fmtid="{D5CDD505-2E9C-101B-9397-08002B2CF9AE}" pid="26" name="_dlc_policyId">
    <vt:lpwstr/>
  </property>
  <property fmtid="{D5CDD505-2E9C-101B-9397-08002B2CF9AE}" pid="27" name="ItemRetentionFormula">
    <vt:lpwstr/>
  </property>
  <property fmtid="{D5CDD505-2E9C-101B-9397-08002B2CF9AE}" pid="28" name="ItemType">
    <vt:lpwstr>10849;#customer presentations|18e9ae94-e321-4eea-82d2-ad5b2f470f3c</vt:lpwstr>
  </property>
  <property fmtid="{D5CDD505-2E9C-101B-9397-08002B2CF9AE}" pid="29" name="LastUpdatedByBatchTagging">
    <vt:bool>true</vt:bool>
  </property>
  <property fmtid="{D5CDD505-2E9C-101B-9397-08002B2CF9AE}" pid="30" name="Languages">
    <vt:lpwstr>10056;#English|cb91f272-ce4d-4a7e-9bbf-78b58e3d188d</vt:lpwstr>
  </property>
  <property fmtid="{D5CDD505-2E9C-101B-9397-08002B2CF9AE}" pid="31" name="_dlc_DocIdItemGuid">
    <vt:lpwstr>c3e3c2e4-d5e5-4bca-8b59-42b36f690843</vt:lpwstr>
  </property>
  <property fmtid="{D5CDD505-2E9C-101B-9397-08002B2CF9AE}" pid="32" name="WorkflowChangePath">
    <vt:lpwstr>d3765c0c-e2b5-4307-934b-d5d862e93ab3,2;d3765c0c-e2b5-4307-934b-d5d862e93ab3,2;d3765c0c-e2b5-4307-934b-d5d862e93ab3,14;d3765c0c-e2b5-4307-934b-d5d862e93ab3,17;d779f5e8-bb23-40fa-a1a5-97eb63737902,3;d779f5e8-bb23-40fa-a1a5-97eb63737902,11;d779f5e8-bb23-40fa3cd612df-5eb2-40b2-843c-cfec25f2db19,829;</vt:lpwstr>
  </property>
  <property fmtid="{D5CDD505-2E9C-101B-9397-08002B2CF9AE}" pid="33" name="SMSGTags">
    <vt:lpwstr/>
  </property>
  <property fmtid="{D5CDD505-2E9C-101B-9397-08002B2CF9AE}" pid="34" name="EnterpriseDomainTags">
    <vt:lpwstr>18906;#SMSG Readiness|c6595b84-b463-470a-bb46-2a47364645be</vt:lpwstr>
  </property>
  <property fmtid="{D5CDD505-2E9C-101B-9397-08002B2CF9AE}" pid="35" name="EnterpriseDomainTagsTaxHTField0">
    <vt:lpwstr/>
  </property>
  <property fmtid="{D5CDD505-2E9C-101B-9397-08002B2CF9AE}" pid="36" name="_docset_NoMedatataSyncRequired">
    <vt:lpwstr>False</vt:lpwstr>
  </property>
  <property fmtid="{D5CDD505-2E9C-101B-9397-08002B2CF9AE}" pid="37" name="SMSGTagsTaxHTField0">
    <vt:lpwstr/>
  </property>
  <property fmtid="{D5CDD505-2E9C-101B-9397-08002B2CF9AE}" pid="38" name="Order">
    <vt:r8>20110500</vt:r8>
  </property>
  <property fmtid="{D5CDD505-2E9C-101B-9397-08002B2CF9AE}" pid="39" name="DocumentDescription">
    <vt:lpwstr>L200 for external &amp; internal use (Non-NDA). This deck should be used for the first discussion on Azure to set context.  Do not start with feature decks.</vt:lpwstr>
  </property>
  <property fmtid="{D5CDD505-2E9C-101B-9397-08002B2CF9AE}" pid="40" name="_dlc_DocId">
    <vt:lpwstr>KC00-15-210162</vt:lpwstr>
  </property>
  <property fmtid="{D5CDD505-2E9C-101B-9397-08002B2CF9AE}" pid="41" name="ApplyWorkflowRules">
    <vt:lpwstr>Yes</vt:lpwstr>
  </property>
  <property fmtid="{D5CDD505-2E9C-101B-9397-08002B2CF9AE}" pid="42" name="Thumbnail1">
    <vt:lpwstr>http://infopedia/kc02/media/Thumbnails/Server%20and%20Tools%20Business/KC00-15-200865/KC00-15-201105.png, /kc02/media/Thumbnails/Server and Tools Business/KC00-15-200865/KC00-15-201105.png</vt:lpwstr>
  </property>
  <property fmtid="{D5CDD505-2E9C-101B-9397-08002B2CF9AE}" pid="43" name="ItemTypeTaxHTField0">
    <vt:lpwstr>customer presentations|18e9ae94-e321-4eea-82d2-ad5b2f470f3c</vt:lpwstr>
  </property>
  <property fmtid="{D5CDD505-2E9C-101B-9397-08002B2CF9AE}" pid="44" name="_dlc_DocIdUrl">
    <vt:lpwstr>http://infopedia/docstore/_layouts/DocIdRedir.aspx?ID=KC00-15-210162, KC00-15-210162</vt:lpwstr>
  </property>
  <property fmtid="{D5CDD505-2E9C-101B-9397-08002B2CF9AE}" pid="45" name="TechnicalLevel">
    <vt:lpwstr/>
  </property>
</Properties>
</file>